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56" r:id="rId3"/>
    <p:sldId id="261" r:id="rId4"/>
    <p:sldId id="300" r:id="rId5"/>
    <p:sldId id="263" r:id="rId6"/>
    <p:sldId id="301" r:id="rId7"/>
    <p:sldId id="303" r:id="rId8"/>
    <p:sldId id="304" r:id="rId9"/>
    <p:sldId id="305" r:id="rId10"/>
    <p:sldId id="317" r:id="rId11"/>
    <p:sldId id="306" r:id="rId12"/>
    <p:sldId id="267" r:id="rId13"/>
    <p:sldId id="268" r:id="rId14"/>
    <p:sldId id="307" r:id="rId15"/>
    <p:sldId id="308" r:id="rId16"/>
    <p:sldId id="309" r:id="rId17"/>
    <p:sldId id="310" r:id="rId18"/>
    <p:sldId id="311" r:id="rId19"/>
    <p:sldId id="312" r:id="rId20"/>
    <p:sldId id="313" r:id="rId21"/>
    <p:sldId id="314" r:id="rId22"/>
    <p:sldId id="318" r:id="rId23"/>
    <p:sldId id="29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4537"/>
    <a:srgbClr val="573D32"/>
    <a:srgbClr val="F3E9D6"/>
    <a:srgbClr val="000000"/>
    <a:srgbClr val="614537"/>
    <a:srgbClr val="7C5A4A"/>
    <a:srgbClr val="0A0605"/>
    <a:srgbClr val="F5EAD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1" d="100"/>
          <a:sy n="61" d="100"/>
        </p:scale>
        <p:origin x="1368" y="3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11/30/2021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Chapter 12: Research and Practice</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x6c97e2yCw4" TargetMode="External"/><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youtube.com/watch?v=UF-HrXu6kvc" TargetMode="Externa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cct.biola.edu/dont-forget-lament/"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13</a:t>
            </a:r>
          </a:p>
          <a:p>
            <a:r>
              <a:rPr lang="en-US" sz="24000" dirty="0">
                <a:solidFill>
                  <a:srgbClr val="614537"/>
                </a:solidFill>
                <a:latin typeface="Sylfaen" panose="010A0502050306030303" pitchFamily="18" charset="0"/>
              </a:rPr>
              <a:t>Finding Your Place</a:t>
            </a:r>
          </a:p>
          <a:p>
            <a:endParaRPr lang="en-US" sz="12800" dirty="0">
              <a:solidFill>
                <a:schemeClr val="tx1"/>
              </a:solidFill>
              <a:latin typeface="Sylfaen" panose="010A0502050306030303" pitchFamily="18" charset="0"/>
            </a:endParaRPr>
          </a:p>
          <a:p>
            <a:endParaRPr lang="en-US" sz="128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4800" dirty="0">
              <a:solidFill>
                <a:srgbClr val="614537"/>
              </a:solidFill>
              <a:latin typeface="Sylfaen" panose="010A0502050306030303" pitchFamily="18" charset="0"/>
            </a:endParaRPr>
          </a:p>
          <a:p>
            <a:endParaRPr lang="en-US" sz="4800" dirty="0">
              <a:solidFill>
                <a:srgbClr val="614537"/>
              </a:solidFill>
              <a:latin typeface="Sylfaen" panose="010A0502050306030303" pitchFamily="18" charset="0"/>
            </a:endParaRPr>
          </a:p>
          <a:p>
            <a:endParaRPr lang="en-US" sz="48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29200" y="3200400"/>
            <a:ext cx="3505200" cy="1470025"/>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Chapter 13</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Finding Your Place</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810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147680"/>
            <a:ext cx="3413760" cy="1743160"/>
          </a:xfrm>
        </p:spPr>
        <p:txBody>
          <a:bodyPr>
            <a:noAutofit/>
          </a:bodyPr>
          <a:lstStyle/>
          <a:p>
            <a:r>
              <a:rPr lang="en-US" sz="6000" dirty="0"/>
              <a:t>Setting the table</a:t>
            </a:r>
          </a:p>
        </p:txBody>
      </p:sp>
      <p:sp>
        <p:nvSpPr>
          <p:cNvPr id="3" name="Content Placeholder 2"/>
          <p:cNvSpPr>
            <a:spLocks noGrp="1"/>
          </p:cNvSpPr>
          <p:nvPr>
            <p:ph idx="1"/>
          </p:nvPr>
        </p:nvSpPr>
        <p:spPr>
          <a:xfrm>
            <a:off x="838200" y="2362200"/>
            <a:ext cx="8001000" cy="2773363"/>
          </a:xfrm>
        </p:spPr>
        <p:txBody>
          <a:bodyPr>
            <a:noAutofit/>
          </a:bodyPr>
          <a:lstStyle/>
          <a:p>
            <a:pPr marL="0" indent="0">
              <a:buNone/>
            </a:pPr>
            <a:r>
              <a:rPr lang="en-US" sz="3100" dirty="0"/>
              <a:t>Food is a huge part of culture – the seasonings that we use, the way that we present and share dishes, the foods that we celebrate, and so forth.  In what ways is the culinary and cultural diversity of a shared meal an apt metaphor for the diverse ways that people integrate psychology and Christianity?</a:t>
            </a:r>
            <a:endParaRPr lang="en-US" sz="2000" dirty="0"/>
          </a:p>
          <a:p>
            <a:pPr marL="0" indent="0">
              <a:buNone/>
            </a:pPr>
            <a:endParaRPr lang="en-US" sz="2000" dirty="0"/>
          </a:p>
          <a:p>
            <a:pPr marL="0" indent="0">
              <a:buNone/>
            </a:pPr>
            <a:r>
              <a:rPr lang="en-US" sz="2000" dirty="0"/>
              <a:t>Top left: Polish </a:t>
            </a:r>
            <a:r>
              <a:rPr lang="en-US" sz="2000" dirty="0" err="1"/>
              <a:t>krokriety</a:t>
            </a:r>
            <a:r>
              <a:rPr lang="en-US" sz="2000" dirty="0"/>
              <a:t> – cabbage, mushroom, sausage, and onion crepes</a:t>
            </a:r>
          </a:p>
          <a:p>
            <a:pPr marL="0" indent="0">
              <a:buNone/>
            </a:pPr>
            <a:r>
              <a:rPr lang="en-US" sz="2000" dirty="0"/>
              <a:t>Top right: American apple pie – apples baked in a pastry crust</a:t>
            </a:r>
          </a:p>
          <a:p>
            <a:pPr marL="0" indent="0">
              <a:buNone/>
            </a:pPr>
            <a:endParaRPr lang="en-US" sz="800" dirty="0"/>
          </a:p>
        </p:txBody>
      </p:sp>
      <p:pic>
        <p:nvPicPr>
          <p:cNvPr id="1026" name="Picture 2" descr="http://blog.artisanimports.com/wp-content/uploads/2011/12/BART1288.jpg"/>
          <p:cNvPicPr>
            <a:picLocks noChangeAspect="1" noChangeArrowheads="1"/>
          </p:cNvPicPr>
          <p:nvPr/>
        </p:nvPicPr>
        <p:blipFill rotWithShape="1">
          <a:blip r:embed="rId2">
            <a:extLst>
              <a:ext uri="{28A0092B-C50C-407E-A947-70E740481C1C}">
                <a14:useLocalDpi xmlns:a14="http://schemas.microsoft.com/office/drawing/2010/main" val="0"/>
              </a:ext>
            </a:extLst>
          </a:blip>
          <a:srcRect l="16298" r="6665"/>
          <a:stretch/>
        </p:blipFill>
        <p:spPr bwMode="auto">
          <a:xfrm>
            <a:off x="685800" y="-9440"/>
            <a:ext cx="2590800" cy="22420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ep.yimg.com/ay/kkapers2/nordicware-leaves-apple-pie-top-cutter-10.gif"/>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472515" y="0"/>
            <a:ext cx="2671485" cy="2232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669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28601"/>
            <a:ext cx="8382000" cy="2209800"/>
          </a:xfrm>
        </p:spPr>
        <p:txBody>
          <a:bodyPr>
            <a:normAutofit/>
          </a:bodyPr>
          <a:lstStyle/>
          <a:p>
            <a:pPr marL="0" indent="0" algn="ctr">
              <a:buNone/>
            </a:pPr>
            <a:r>
              <a:rPr lang="en-US" dirty="0"/>
              <a:t>A variety of Christian worldviews reflect somewhat different social circumstances, geographical and historical settings, and diverse viewpoints about what it means to be a Christian. </a:t>
            </a:r>
          </a:p>
        </p:txBody>
      </p:sp>
      <p:pic>
        <p:nvPicPr>
          <p:cNvPr id="2050" name="Picture 2" descr="http://youthministry.com/wp-content/upload/dodge/2014/02/9182973_ori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4953400"/>
            <a:ext cx="3026448" cy="1904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257800" y="3045303"/>
            <a:ext cx="3733800" cy="3539430"/>
          </a:xfrm>
          <a:prstGeom prst="rect">
            <a:avLst/>
          </a:prstGeom>
          <a:ln w="19050">
            <a:solidFill>
              <a:schemeClr val="bg2">
                <a:lumMod val="25000"/>
              </a:schemeClr>
            </a:solidFill>
          </a:ln>
          <a:effectLst/>
          <a:scene3d>
            <a:camera prst="orthographicFront"/>
            <a:lightRig rig="threePt" dir="t"/>
          </a:scene3d>
          <a:sp3d>
            <a:bevelT w="165100" prst="coolSlant"/>
          </a:sp3d>
        </p:spPr>
        <p:txBody>
          <a:bodyPr wrap="square">
            <a:spAutoFit/>
          </a:bodyPr>
          <a:lstStyle/>
          <a:p>
            <a:pPr algn="ctr"/>
            <a:r>
              <a:rPr lang="en-US" sz="3200" dirty="0"/>
              <a:t>While most Christians share large portions of a basic Christian worldview, there are clearly differences across subgroups.</a:t>
            </a:r>
          </a:p>
        </p:txBody>
      </p:sp>
      <p:sp>
        <p:nvSpPr>
          <p:cNvPr id="7" name="Rectangle 6"/>
          <p:cNvSpPr/>
          <p:nvPr/>
        </p:nvSpPr>
        <p:spPr>
          <a:xfrm>
            <a:off x="838200" y="2514600"/>
            <a:ext cx="4114800" cy="2062103"/>
          </a:xfrm>
          <a:prstGeom prst="rect">
            <a:avLst/>
          </a:prstGeom>
          <a:ln w="19050">
            <a:solidFill>
              <a:schemeClr val="bg2">
                <a:lumMod val="25000"/>
              </a:schemeClr>
            </a:solidFill>
          </a:ln>
          <a:effectLst/>
          <a:scene3d>
            <a:camera prst="orthographicFront"/>
            <a:lightRig rig="threePt" dir="t"/>
          </a:scene3d>
          <a:sp3d>
            <a:bevelT w="165100" prst="coolSlant"/>
          </a:sp3d>
        </p:spPr>
        <p:txBody>
          <a:bodyPr wrap="square">
            <a:spAutoFit/>
          </a:bodyPr>
          <a:lstStyle/>
          <a:p>
            <a:pPr algn="ctr"/>
            <a:r>
              <a:rPr lang="en-US" sz="3200" dirty="0"/>
              <a:t>These views are passed on through daily practices of interaction, education, and ritual. </a:t>
            </a:r>
          </a:p>
        </p:txBody>
      </p:sp>
    </p:spTree>
    <p:extLst>
      <p:ext uri="{BB962C8B-B14F-4D97-AF65-F5344CB8AC3E}">
        <p14:creationId xmlns:p14="http://schemas.microsoft.com/office/powerpoint/2010/main" val="196596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fontScale="90000"/>
          </a:bodyPr>
          <a:lstStyle/>
          <a:p>
            <a:r>
              <a:rPr lang="en-US" dirty="0"/>
              <a:t>Christian Traditions and Integration</a:t>
            </a:r>
          </a:p>
        </p:txBody>
      </p:sp>
      <p:sp>
        <p:nvSpPr>
          <p:cNvPr id="3" name="Content Placeholder 2"/>
          <p:cNvSpPr>
            <a:spLocks noGrp="1"/>
          </p:cNvSpPr>
          <p:nvPr>
            <p:ph idx="1"/>
          </p:nvPr>
        </p:nvSpPr>
        <p:spPr>
          <a:xfrm>
            <a:off x="767395" y="1163230"/>
            <a:ext cx="8154562" cy="2362200"/>
          </a:xfrm>
        </p:spPr>
        <p:txBody>
          <a:bodyPr>
            <a:normAutofit/>
          </a:bodyPr>
          <a:lstStyle/>
          <a:p>
            <a:pPr marL="0" indent="0">
              <a:buNone/>
            </a:pPr>
            <a:r>
              <a:rPr lang="en-US" sz="2400" dirty="0"/>
              <a:t>“Obviously there are large differences between various forms of Christianity . . .  What does this pluralism imply for the project of integration?  I would say two things:</a:t>
            </a:r>
          </a:p>
        </p:txBody>
      </p:sp>
      <p:pic>
        <p:nvPicPr>
          <p:cNvPr id="3074" name="Picture 2" descr="http://wp.patheos.com/community/returntorome/files/2011/08/39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594" y="2581074"/>
            <a:ext cx="1982362" cy="20193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62000" y="2438400"/>
            <a:ext cx="6096000" cy="4278094"/>
          </a:xfrm>
          <a:prstGeom prst="rect">
            <a:avLst/>
          </a:prstGeom>
        </p:spPr>
        <p:txBody>
          <a:bodyPr wrap="square">
            <a:spAutoFit/>
          </a:bodyPr>
          <a:lstStyle/>
          <a:p>
            <a:pPr marL="457200" indent="-457200">
              <a:buAutoNum type="arabicParenBoth"/>
            </a:pPr>
            <a:r>
              <a:rPr lang="en-US" sz="2400" dirty="0"/>
              <a:t>The project of integrating Christianity into psychology is itself pluralistic, and different Christians, who may be equally faithful to their Christian callings, may disagree about the implications of Christian faith for various issues in psychology. </a:t>
            </a:r>
          </a:p>
          <a:p>
            <a:pPr marL="457200" indent="-457200">
              <a:buAutoNum type="arabicParenBoth"/>
            </a:pPr>
            <a:r>
              <a:rPr lang="en-US" sz="2400" dirty="0"/>
              <a:t>Nonetheless, faithful Christians can hope to find enough common ground in ‘mere Christianity’ to constitute a genuine community that can make progress.” </a:t>
            </a:r>
          </a:p>
          <a:p>
            <a:endParaRPr lang="en-US" sz="1400" dirty="0"/>
          </a:p>
          <a:p>
            <a:r>
              <a:rPr lang="en-US" dirty="0"/>
              <a:t>C. Stephen Evans, </a:t>
            </a:r>
            <a:r>
              <a:rPr lang="en-US" i="1" dirty="0"/>
              <a:t>Doing psychology as a Christian</a:t>
            </a:r>
            <a:r>
              <a:rPr lang="en-US" dirty="0"/>
              <a:t>, 33.</a:t>
            </a:r>
          </a:p>
        </p:txBody>
      </p:sp>
      <p:sp>
        <p:nvSpPr>
          <p:cNvPr id="7" name="Rectangle 6"/>
          <p:cNvSpPr/>
          <p:nvPr/>
        </p:nvSpPr>
        <p:spPr>
          <a:xfrm>
            <a:off x="6172201" y="6193274"/>
            <a:ext cx="2971799" cy="523220"/>
          </a:xfrm>
          <a:prstGeom prst="rect">
            <a:avLst/>
          </a:prstGeom>
        </p:spPr>
        <p:txBody>
          <a:bodyPr wrap="square">
            <a:spAutoFit/>
          </a:bodyPr>
          <a:lstStyle/>
          <a:p>
            <a:pPr algn="ctr"/>
            <a:r>
              <a:rPr lang="en-US" sz="1400" dirty="0"/>
              <a:t>C. Stephen Evans</a:t>
            </a:r>
          </a:p>
          <a:p>
            <a:pPr algn="ctr"/>
            <a:r>
              <a:rPr lang="en-US" sz="1400" dirty="0"/>
              <a:t>Photo credit:  Baylor University.</a:t>
            </a:r>
          </a:p>
        </p:txBody>
      </p:sp>
    </p:spTree>
    <p:extLst>
      <p:ext uri="{BB962C8B-B14F-4D97-AF65-F5344CB8AC3E}">
        <p14:creationId xmlns:p14="http://schemas.microsoft.com/office/powerpoint/2010/main" val="234588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dirty="0"/>
              <a:t>Tradition Saturated Integration</a:t>
            </a:r>
          </a:p>
        </p:txBody>
      </p:sp>
      <p:sp>
        <p:nvSpPr>
          <p:cNvPr id="3" name="Content Placeholder 2"/>
          <p:cNvSpPr>
            <a:spLocks noGrp="1"/>
          </p:cNvSpPr>
          <p:nvPr>
            <p:ph idx="1"/>
          </p:nvPr>
        </p:nvSpPr>
        <p:spPr>
          <a:xfrm>
            <a:off x="780469" y="2133600"/>
            <a:ext cx="6001331" cy="3744211"/>
          </a:xfrm>
        </p:spPr>
        <p:txBody>
          <a:bodyPr>
            <a:noAutofit/>
          </a:bodyPr>
          <a:lstStyle/>
          <a:p>
            <a:pPr marL="0" indent="0">
              <a:buNone/>
            </a:pPr>
            <a:r>
              <a:rPr lang="en-US" sz="2400" dirty="0"/>
              <a:t>creation, fall, redemption, consummation.</a:t>
            </a:r>
          </a:p>
          <a:p>
            <a:pPr marL="0" indent="0">
              <a:buNone/>
            </a:pPr>
            <a:endParaRPr lang="en-US" sz="800" dirty="0"/>
          </a:p>
          <a:p>
            <a:pPr marL="0" indent="0">
              <a:buNone/>
            </a:pPr>
            <a:r>
              <a:rPr lang="en-US" sz="2400" dirty="0"/>
              <a:t>Largely the view taken in this book.</a:t>
            </a:r>
          </a:p>
          <a:p>
            <a:endParaRPr lang="en-US" sz="800" dirty="0"/>
          </a:p>
          <a:p>
            <a:pPr marL="457200" indent="-457200">
              <a:buAutoNum type="arabicParenBoth"/>
            </a:pPr>
            <a:r>
              <a:rPr lang="en-US" sz="2400" dirty="0" err="1"/>
              <a:t>Wolterstorff’s</a:t>
            </a:r>
            <a:r>
              <a:rPr lang="en-US" sz="2400" dirty="0"/>
              <a:t> idea that “control beliefs” should shape how we bring life and thinking into harmony with Christianity</a:t>
            </a:r>
          </a:p>
          <a:p>
            <a:pPr marL="457200" indent="-457200">
              <a:buAutoNum type="arabicParenBoth"/>
            </a:pPr>
            <a:r>
              <a:rPr lang="en-US" sz="2400" dirty="0"/>
              <a:t>His idea that we need to reject theories that cannot be reconciled with such “control beliefs”</a:t>
            </a:r>
          </a:p>
        </p:txBody>
      </p:sp>
      <p:sp>
        <p:nvSpPr>
          <p:cNvPr id="5" name="Rectangle 4"/>
          <p:cNvSpPr/>
          <p:nvPr/>
        </p:nvSpPr>
        <p:spPr>
          <a:xfrm>
            <a:off x="762000" y="1143000"/>
            <a:ext cx="8039100" cy="1585049"/>
          </a:xfrm>
          <a:prstGeom prst="rect">
            <a:avLst/>
          </a:prstGeom>
        </p:spPr>
        <p:txBody>
          <a:bodyPr wrap="square">
            <a:spAutoFit/>
          </a:bodyPr>
          <a:lstStyle/>
          <a:p>
            <a:r>
              <a:rPr lang="en-US" sz="3600" dirty="0"/>
              <a:t>Reformed perspectives</a:t>
            </a:r>
          </a:p>
          <a:p>
            <a:r>
              <a:rPr lang="en-US" sz="2400" dirty="0"/>
              <a:t>Emphasizes scholarship framed by a Christian worldview:</a:t>
            </a:r>
            <a:br>
              <a:rPr lang="en-US" sz="2800" dirty="0"/>
            </a:br>
            <a:endParaRPr lang="en-US" sz="2800" dirty="0"/>
          </a:p>
          <a:p>
            <a:endParaRPr lang="en-US" sz="900" dirty="0"/>
          </a:p>
        </p:txBody>
      </p:sp>
      <p:pic>
        <p:nvPicPr>
          <p:cNvPr id="5122" name="Picture 2" descr="https://upload.wikimedia.org/wikipedia/commons/thumb/8/83/Nicholas_Wolterstorff.jpg/220px-Nicholas_Wolterstorf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2362200"/>
            <a:ext cx="2095500" cy="29622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05600" y="6006783"/>
            <a:ext cx="2286000" cy="738664"/>
          </a:xfrm>
          <a:prstGeom prst="rect">
            <a:avLst/>
          </a:prstGeom>
          <a:noFill/>
        </p:spPr>
        <p:txBody>
          <a:bodyPr wrap="square" rtlCol="0">
            <a:spAutoFit/>
          </a:bodyPr>
          <a:lstStyle/>
          <a:p>
            <a:r>
              <a:rPr lang="en-US" sz="1400" dirty="0"/>
              <a:t>Nicholas </a:t>
            </a:r>
            <a:r>
              <a:rPr lang="en-US" sz="1400" dirty="0" err="1"/>
              <a:t>Wolterstorff</a:t>
            </a:r>
            <a:r>
              <a:rPr lang="en-US" sz="1400" dirty="0"/>
              <a:t> </a:t>
            </a:r>
          </a:p>
          <a:p>
            <a:r>
              <a:rPr lang="en-US" sz="1400" dirty="0"/>
              <a:t>Photo credit: Wikimedia, public domain.</a:t>
            </a:r>
          </a:p>
        </p:txBody>
      </p:sp>
    </p:spTree>
    <p:extLst>
      <p:ext uri="{BB962C8B-B14F-4D97-AF65-F5344CB8AC3E}">
        <p14:creationId xmlns:p14="http://schemas.microsoft.com/office/powerpoint/2010/main" val="380058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dirty="0"/>
              <a:t>Tradition Saturated Integration</a:t>
            </a:r>
          </a:p>
        </p:txBody>
      </p:sp>
      <p:sp>
        <p:nvSpPr>
          <p:cNvPr id="3" name="Content Placeholder 2"/>
          <p:cNvSpPr>
            <a:spLocks noGrp="1"/>
          </p:cNvSpPr>
          <p:nvPr>
            <p:ph idx="1"/>
          </p:nvPr>
        </p:nvSpPr>
        <p:spPr>
          <a:xfrm>
            <a:off x="751473" y="2819401"/>
            <a:ext cx="6001331" cy="533400"/>
          </a:xfrm>
        </p:spPr>
        <p:txBody>
          <a:bodyPr>
            <a:noAutofit/>
          </a:bodyPr>
          <a:lstStyle/>
          <a:p>
            <a:r>
              <a:rPr lang="en-US" sz="2400" dirty="0"/>
              <a:t>The Wesleyan Quadrilateral</a:t>
            </a:r>
          </a:p>
          <a:p>
            <a:pPr marL="0" indent="0">
              <a:buNone/>
            </a:pPr>
            <a:endParaRPr lang="en-US" sz="800" dirty="0"/>
          </a:p>
        </p:txBody>
      </p:sp>
      <p:sp>
        <p:nvSpPr>
          <p:cNvPr id="5" name="Rectangle 4"/>
          <p:cNvSpPr/>
          <p:nvPr/>
        </p:nvSpPr>
        <p:spPr>
          <a:xfrm>
            <a:off x="762000" y="1143000"/>
            <a:ext cx="8039100" cy="1892826"/>
          </a:xfrm>
          <a:prstGeom prst="rect">
            <a:avLst/>
          </a:prstGeom>
        </p:spPr>
        <p:txBody>
          <a:bodyPr wrap="square">
            <a:spAutoFit/>
          </a:bodyPr>
          <a:lstStyle/>
          <a:p>
            <a:r>
              <a:rPr lang="en-US" sz="3600" dirty="0"/>
              <a:t>Wesleyan perspectives</a:t>
            </a:r>
          </a:p>
          <a:p>
            <a:pPr marL="342900" indent="-342900">
              <a:buFont typeface="Arial" panose="020B0604020202020204" pitchFamily="34" charset="0"/>
              <a:buChar char="•"/>
            </a:pPr>
            <a:r>
              <a:rPr lang="en-US" sz="2400" dirty="0"/>
              <a:t>John and Charles Wesley</a:t>
            </a:r>
          </a:p>
          <a:p>
            <a:pPr marL="342900" indent="-342900">
              <a:buFont typeface="Arial" panose="020B0604020202020204" pitchFamily="34" charset="0"/>
              <a:buChar char="•"/>
            </a:pPr>
            <a:r>
              <a:rPr lang="en-US" sz="2400" dirty="0"/>
              <a:t>Sanctification and reorientation of disordered desires are important themes.</a:t>
            </a:r>
            <a:endParaRPr lang="en-US" sz="2800" dirty="0"/>
          </a:p>
          <a:p>
            <a:pPr marL="171450" indent="-171450">
              <a:buFont typeface="Arial" panose="020B0604020202020204" pitchFamily="34" charset="0"/>
              <a:buChar char="•"/>
            </a:pPr>
            <a:endParaRPr lang="en-US" sz="900" dirty="0"/>
          </a:p>
        </p:txBody>
      </p:sp>
      <p:sp>
        <p:nvSpPr>
          <p:cNvPr id="4" name="TextBox 3"/>
          <p:cNvSpPr txBox="1"/>
          <p:nvPr/>
        </p:nvSpPr>
        <p:spPr>
          <a:xfrm>
            <a:off x="5943600" y="5338127"/>
            <a:ext cx="3068184" cy="1384995"/>
          </a:xfrm>
          <a:prstGeom prst="rect">
            <a:avLst/>
          </a:prstGeom>
          <a:noFill/>
        </p:spPr>
        <p:txBody>
          <a:bodyPr wrap="square" rtlCol="0">
            <a:spAutoFit/>
          </a:bodyPr>
          <a:lstStyle/>
          <a:p>
            <a:r>
              <a:rPr lang="en-US" sz="1400" dirty="0"/>
              <a:t>John Wesley (</a:t>
            </a:r>
            <a:r>
              <a:rPr lang="en-US" sz="1400" dirty="0" err="1"/>
              <a:t>lt</a:t>
            </a:r>
            <a:r>
              <a:rPr lang="en-US" sz="1400" dirty="0"/>
              <a:t>) and Charles Wesley (</a:t>
            </a:r>
            <a:r>
              <a:rPr lang="en-US" sz="1400" dirty="0" err="1"/>
              <a:t>rt</a:t>
            </a:r>
            <a:r>
              <a:rPr lang="en-US" sz="1400" dirty="0"/>
              <a:t>) </a:t>
            </a:r>
          </a:p>
          <a:p>
            <a:r>
              <a:rPr lang="en-US" sz="1400" dirty="0"/>
              <a:t>Photo credit: “Early Methodist leaders, Charles Wesley and John Wesley” stained glass, the Memorial Chapel, Lake </a:t>
            </a:r>
            <a:r>
              <a:rPr lang="en-US" sz="1400" dirty="0" err="1"/>
              <a:t>Junaluska</a:t>
            </a:r>
            <a:r>
              <a:rPr lang="en-US" sz="1400" dirty="0"/>
              <a:t>, North Carolina.  </a:t>
            </a:r>
          </a:p>
          <a:p>
            <a:r>
              <a:rPr lang="en-US" sz="1400" dirty="0"/>
              <a:t>Public domain.</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667000"/>
            <a:ext cx="1454749" cy="2250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675091"/>
            <a:ext cx="1467984" cy="2242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276599"/>
            <a:ext cx="3461972" cy="3429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3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dirty="0"/>
              <a:t>Tradition Saturated Integration</a:t>
            </a:r>
          </a:p>
        </p:txBody>
      </p:sp>
      <p:sp>
        <p:nvSpPr>
          <p:cNvPr id="3" name="Content Placeholder 2"/>
          <p:cNvSpPr>
            <a:spLocks noGrp="1"/>
          </p:cNvSpPr>
          <p:nvPr>
            <p:ph idx="1"/>
          </p:nvPr>
        </p:nvSpPr>
        <p:spPr>
          <a:xfrm>
            <a:off x="1143000" y="2667000"/>
            <a:ext cx="4724399" cy="3210811"/>
          </a:xfrm>
        </p:spPr>
        <p:txBody>
          <a:bodyPr>
            <a:noAutofit/>
          </a:bodyPr>
          <a:lstStyle/>
          <a:p>
            <a:r>
              <a:rPr lang="en-US" sz="2600" dirty="0"/>
              <a:t>Emphasis on experience and care rather than on abstract theology.</a:t>
            </a:r>
          </a:p>
          <a:p>
            <a:r>
              <a:rPr lang="en-US" sz="2600" dirty="0"/>
              <a:t>Importance of “testimonies”</a:t>
            </a:r>
          </a:p>
          <a:p>
            <a:r>
              <a:rPr lang="en-US" sz="2600" dirty="0"/>
              <a:t>“Spiritual warfare” and “healing of memories” – prayer for God to bring healing for troubling memories – comes out of this tradition.</a:t>
            </a:r>
          </a:p>
        </p:txBody>
      </p:sp>
      <p:sp>
        <p:nvSpPr>
          <p:cNvPr id="5" name="Rectangle 4"/>
          <p:cNvSpPr/>
          <p:nvPr/>
        </p:nvSpPr>
        <p:spPr>
          <a:xfrm>
            <a:off x="1143000" y="1143000"/>
            <a:ext cx="7658100" cy="1384995"/>
          </a:xfrm>
          <a:prstGeom prst="rect">
            <a:avLst/>
          </a:prstGeom>
        </p:spPr>
        <p:txBody>
          <a:bodyPr wrap="square">
            <a:spAutoFit/>
          </a:bodyPr>
          <a:lstStyle/>
          <a:p>
            <a:r>
              <a:rPr lang="en-US" sz="3600" dirty="0"/>
              <a:t>Charismatic / Pentecostal perspectives</a:t>
            </a:r>
          </a:p>
          <a:p>
            <a:r>
              <a:rPr lang="en-US" sz="2400" dirty="0"/>
              <a:t>Emphasizes revivalism, holiness, prophecy, healing, activity of the Holy Spirit</a:t>
            </a:r>
            <a:endParaRPr lang="en-US" sz="900" dirty="0"/>
          </a:p>
        </p:txBody>
      </p:sp>
      <p:pic>
        <p:nvPicPr>
          <p:cNvPr id="7" name="Picture 4" descr="http://1.bp.blogspot.com/_bvvg36FUH00/SjWvMooHofI/AAAAAAAAA9M/qVRenhAI_m4/s320/Holy_Spirit_Do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100" y="2819400"/>
            <a:ext cx="3048000" cy="240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68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dirty="0"/>
              <a:t>Tradition Saturated Integration</a:t>
            </a:r>
          </a:p>
        </p:txBody>
      </p:sp>
      <p:sp>
        <p:nvSpPr>
          <p:cNvPr id="3" name="Content Placeholder 2"/>
          <p:cNvSpPr>
            <a:spLocks noGrp="1"/>
          </p:cNvSpPr>
          <p:nvPr>
            <p:ph idx="1"/>
          </p:nvPr>
        </p:nvSpPr>
        <p:spPr>
          <a:xfrm>
            <a:off x="1143000" y="2205305"/>
            <a:ext cx="4572000" cy="3744211"/>
          </a:xfrm>
        </p:spPr>
        <p:txBody>
          <a:bodyPr>
            <a:noAutofit/>
          </a:bodyPr>
          <a:lstStyle/>
          <a:p>
            <a:r>
              <a:rPr lang="en-US" sz="2400" dirty="0"/>
              <a:t>We are shaped by liturgical celebration and sacraments</a:t>
            </a:r>
          </a:p>
          <a:p>
            <a:r>
              <a:rPr lang="en-US" sz="2400" dirty="0"/>
              <a:t>Liturgical calendar</a:t>
            </a:r>
          </a:p>
          <a:p>
            <a:r>
              <a:rPr lang="en-US" sz="2400" dirty="0"/>
              <a:t>Emphasizes both doctrine and social justice</a:t>
            </a:r>
          </a:p>
          <a:p>
            <a:r>
              <a:rPr lang="en-US" sz="2400" dirty="0"/>
              <a:t>Concord of faith and reason</a:t>
            </a:r>
          </a:p>
          <a:p>
            <a:r>
              <a:rPr lang="en-US" sz="2400" dirty="0"/>
              <a:t>Respect for tradition</a:t>
            </a:r>
          </a:p>
          <a:p>
            <a:r>
              <a:rPr lang="en-US" sz="2400" dirty="0"/>
              <a:t>Sacramental nature of all of life</a:t>
            </a:r>
          </a:p>
          <a:p>
            <a:r>
              <a:rPr lang="en-US" sz="2400" dirty="0"/>
              <a:t>Sanctity of life</a:t>
            </a:r>
          </a:p>
          <a:p>
            <a:r>
              <a:rPr lang="en-US" sz="2400" dirty="0"/>
              <a:t>Inclusivity</a:t>
            </a:r>
          </a:p>
        </p:txBody>
      </p:sp>
      <p:sp>
        <p:nvSpPr>
          <p:cNvPr id="5" name="Rectangle 4"/>
          <p:cNvSpPr/>
          <p:nvPr/>
        </p:nvSpPr>
        <p:spPr>
          <a:xfrm>
            <a:off x="762000" y="1143000"/>
            <a:ext cx="8039100" cy="1015663"/>
          </a:xfrm>
          <a:prstGeom prst="rect">
            <a:avLst/>
          </a:prstGeom>
        </p:spPr>
        <p:txBody>
          <a:bodyPr wrap="square">
            <a:spAutoFit/>
          </a:bodyPr>
          <a:lstStyle/>
          <a:p>
            <a:r>
              <a:rPr lang="en-US" sz="3600" dirty="0"/>
              <a:t>Roman Catholic perspectives</a:t>
            </a:r>
          </a:p>
          <a:p>
            <a:r>
              <a:rPr lang="en-US" sz="2400" dirty="0"/>
              <a:t>Numerous emphases:</a:t>
            </a:r>
            <a:endParaRPr lang="en-US" sz="900" dirty="0"/>
          </a:p>
        </p:txBody>
      </p:sp>
      <p:pic>
        <p:nvPicPr>
          <p:cNvPr id="8194" name="Picture 2" descr="http://www.jesuswalk.com/christian-symbols/images/monogram-of-christ384x389vatic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7721" y="2209800"/>
            <a:ext cx="2955616" cy="29941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715000" y="6172200"/>
            <a:ext cx="2955616" cy="523220"/>
          </a:xfrm>
          <a:prstGeom prst="rect">
            <a:avLst/>
          </a:prstGeom>
        </p:spPr>
        <p:txBody>
          <a:bodyPr wrap="square">
            <a:spAutoFit/>
          </a:bodyPr>
          <a:lstStyle/>
          <a:p>
            <a:r>
              <a:rPr lang="en-US" sz="1400" dirty="0"/>
              <a:t>Chi-Rho monogram of Christ, </a:t>
            </a:r>
            <a:r>
              <a:rPr lang="en-US" sz="1400" dirty="0" err="1"/>
              <a:t>Museo</a:t>
            </a:r>
            <a:r>
              <a:rPr lang="en-US" sz="1400" dirty="0"/>
              <a:t> </a:t>
            </a:r>
            <a:r>
              <a:rPr lang="en-US" sz="1400" dirty="0" err="1"/>
              <a:t>Pio</a:t>
            </a:r>
            <a:r>
              <a:rPr lang="en-US" sz="1400" dirty="0"/>
              <a:t> Cristiano, Vatican, Public Domain.</a:t>
            </a:r>
          </a:p>
        </p:txBody>
      </p:sp>
    </p:spTree>
    <p:extLst>
      <p:ext uri="{BB962C8B-B14F-4D97-AF65-F5344CB8AC3E}">
        <p14:creationId xmlns:p14="http://schemas.microsoft.com/office/powerpoint/2010/main" val="381289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902" y="-76200"/>
            <a:ext cx="4343397" cy="1143000"/>
          </a:xfrm>
        </p:spPr>
        <p:txBody>
          <a:bodyPr/>
          <a:lstStyle/>
          <a:p>
            <a:r>
              <a:rPr lang="en-US" dirty="0"/>
              <a:t>Liturgy</a:t>
            </a:r>
          </a:p>
        </p:txBody>
      </p:sp>
      <p:sp>
        <p:nvSpPr>
          <p:cNvPr id="3" name="Content Placeholder 2"/>
          <p:cNvSpPr>
            <a:spLocks noGrp="1"/>
          </p:cNvSpPr>
          <p:nvPr>
            <p:ph idx="1"/>
          </p:nvPr>
        </p:nvSpPr>
        <p:spPr>
          <a:xfrm>
            <a:off x="857459" y="792480"/>
            <a:ext cx="4191000" cy="5791200"/>
          </a:xfrm>
        </p:spPr>
        <p:txBody>
          <a:bodyPr>
            <a:noAutofit/>
          </a:bodyPr>
          <a:lstStyle/>
          <a:p>
            <a:r>
              <a:rPr lang="en-US" sz="2800" dirty="0"/>
              <a:t>Today, the most common understanding of liturgy is the formal repetition of religious acts as a part of worship.</a:t>
            </a:r>
          </a:p>
          <a:p>
            <a:r>
              <a:rPr lang="en-US" sz="2800" dirty="0"/>
              <a:t>Another understanding of liturgy is that liturgy is composed of customary repertoires of ideas, phrases, or observances that orient our lives.</a:t>
            </a:r>
          </a:p>
          <a:p>
            <a:r>
              <a:rPr lang="en-US" sz="2800" dirty="0"/>
              <a:t>How is a trip to the mall a liturgical experience?</a:t>
            </a:r>
          </a:p>
        </p:txBody>
      </p:sp>
      <p:pic>
        <p:nvPicPr>
          <p:cNvPr id="1026" name="Picture 2" descr="https://static1.squarespace.com/static/55378ce2e4b00d4f4c3992f6/t/558d3fb9e4b098f325908cfa/1435320250534/OratoryWelcomePage.jpg?format=2500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9299" y="304800"/>
            <a:ext cx="3998501"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z616578.vo.msecnd.net/files/2016/08/20/636072540547717727-326976841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8459" y="3886200"/>
            <a:ext cx="4019341"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70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dirty="0"/>
              <a:t>Tradition Saturated Integration</a:t>
            </a:r>
          </a:p>
        </p:txBody>
      </p:sp>
      <p:sp>
        <p:nvSpPr>
          <p:cNvPr id="3" name="Content Placeholder 2"/>
          <p:cNvSpPr>
            <a:spLocks noGrp="1"/>
          </p:cNvSpPr>
          <p:nvPr>
            <p:ph idx="1"/>
          </p:nvPr>
        </p:nvSpPr>
        <p:spPr>
          <a:xfrm>
            <a:off x="780544" y="3035826"/>
            <a:ext cx="3733800" cy="3744211"/>
          </a:xfrm>
        </p:spPr>
        <p:txBody>
          <a:bodyPr>
            <a:noAutofit/>
          </a:bodyPr>
          <a:lstStyle/>
          <a:p>
            <a:r>
              <a:rPr lang="en-US" sz="2400" dirty="0"/>
              <a:t>CPS service during WW-II, and interest in psychiatric reform following the war.</a:t>
            </a:r>
          </a:p>
          <a:p>
            <a:r>
              <a:rPr lang="en-US" sz="2400" dirty="0"/>
              <a:t>The Mennonite model emphasizes faith and living more than faith and learning. </a:t>
            </a:r>
          </a:p>
        </p:txBody>
      </p:sp>
      <p:sp>
        <p:nvSpPr>
          <p:cNvPr id="5" name="Rectangle 4"/>
          <p:cNvSpPr/>
          <p:nvPr/>
        </p:nvSpPr>
        <p:spPr>
          <a:xfrm>
            <a:off x="762000" y="1143000"/>
            <a:ext cx="7504688" cy="1892826"/>
          </a:xfrm>
          <a:prstGeom prst="rect">
            <a:avLst/>
          </a:prstGeom>
        </p:spPr>
        <p:txBody>
          <a:bodyPr wrap="square">
            <a:spAutoFit/>
          </a:bodyPr>
          <a:lstStyle/>
          <a:p>
            <a:r>
              <a:rPr lang="en-US" sz="3600" dirty="0"/>
              <a:t>Anabaptist perspectives</a:t>
            </a:r>
          </a:p>
          <a:p>
            <a:r>
              <a:rPr lang="en-US" sz="2400" dirty="0"/>
              <a:t>A diverse group with some shared history; most emphasize adult baptism, pacifism, some form of separation from the world, service to others, and community.</a:t>
            </a:r>
            <a:br>
              <a:rPr lang="en-US" sz="2400" dirty="0"/>
            </a:br>
            <a:endParaRPr lang="en-US" sz="900" dirty="0"/>
          </a:p>
        </p:txBody>
      </p:sp>
      <p:pic>
        <p:nvPicPr>
          <p:cNvPr id="1026" name="Picture 2" descr="http://www.philhaven.org/portals/0/Images/Locations/Philhaven-Mt-Gretna-Behavioral-Health-Servic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14800"/>
            <a:ext cx="4038599" cy="26945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724400" y="2971800"/>
            <a:ext cx="4038599" cy="738664"/>
          </a:xfrm>
          <a:prstGeom prst="rect">
            <a:avLst/>
          </a:prstGeom>
          <a:noFill/>
          <a:ln>
            <a:solidFill>
              <a:schemeClr val="tx2"/>
            </a:solidFill>
          </a:ln>
        </p:spPr>
        <p:txBody>
          <a:bodyPr wrap="square" rtlCol="0">
            <a:spAutoFit/>
          </a:bodyPr>
          <a:lstStyle/>
          <a:p>
            <a:pPr algn="ctr"/>
            <a:r>
              <a:rPr lang="en-US" sz="1400" dirty="0" err="1"/>
              <a:t>Philhaven</a:t>
            </a:r>
            <a:r>
              <a:rPr lang="en-US" sz="1400" dirty="0"/>
              <a:t> Hospital (below) in Mt. Gretna, PA was founded by Mennonites in 1952 as a 26-bed inpatient hospital, it now has 11 satellite locations.  </a:t>
            </a:r>
          </a:p>
        </p:txBody>
      </p:sp>
    </p:spTree>
    <p:extLst>
      <p:ext uri="{BB962C8B-B14F-4D97-AF65-F5344CB8AC3E}">
        <p14:creationId xmlns:p14="http://schemas.microsoft.com/office/powerpoint/2010/main" val="287983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8077200" cy="1143000"/>
          </a:xfrm>
        </p:spPr>
        <p:txBody>
          <a:bodyPr>
            <a:normAutofit fontScale="90000"/>
          </a:bodyPr>
          <a:lstStyle/>
          <a:p>
            <a:r>
              <a:rPr lang="en-US" dirty="0"/>
              <a:t>From Tradition to Personal Experience</a:t>
            </a:r>
          </a:p>
        </p:txBody>
      </p:sp>
      <p:sp>
        <p:nvSpPr>
          <p:cNvPr id="3" name="Content Placeholder 2"/>
          <p:cNvSpPr>
            <a:spLocks noGrp="1"/>
          </p:cNvSpPr>
          <p:nvPr>
            <p:ph idx="1"/>
          </p:nvPr>
        </p:nvSpPr>
        <p:spPr>
          <a:xfrm>
            <a:off x="1219200" y="1600200"/>
            <a:ext cx="7391400" cy="4525963"/>
          </a:xfrm>
        </p:spPr>
        <p:txBody>
          <a:bodyPr>
            <a:normAutofit/>
          </a:bodyPr>
          <a:lstStyle/>
          <a:p>
            <a:pPr marL="0" indent="0">
              <a:buNone/>
            </a:pPr>
            <a:r>
              <a:rPr lang="en-US" dirty="0"/>
              <a:t>We are shaped by our personal experiences as well as by our religious traditions.  </a:t>
            </a:r>
          </a:p>
          <a:p>
            <a:pPr marL="0" indent="0">
              <a:buNone/>
            </a:pPr>
            <a:endParaRPr lang="en-US" dirty="0"/>
          </a:p>
          <a:p>
            <a:pPr marL="0" indent="0">
              <a:buNone/>
            </a:pPr>
            <a:r>
              <a:rPr lang="en-US" dirty="0"/>
              <a:t>In the following slides, we will look at how different experiences and different traditions have led people to think about how faith and psychology interact in a variety of ways.</a:t>
            </a:r>
          </a:p>
        </p:txBody>
      </p:sp>
    </p:spTree>
    <p:extLst>
      <p:ext uri="{BB962C8B-B14F-4D97-AF65-F5344CB8AC3E}">
        <p14:creationId xmlns:p14="http://schemas.microsoft.com/office/powerpoint/2010/main" val="283013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5867400" cy="1143000"/>
          </a:xfrm>
        </p:spPr>
        <p:txBody>
          <a:bodyPr/>
          <a:lstStyle/>
          <a:p>
            <a:r>
              <a:rPr lang="en-US" dirty="0"/>
              <a:t>Ana-</a:t>
            </a:r>
            <a:r>
              <a:rPr lang="en-US" dirty="0" err="1"/>
              <a:t>María</a:t>
            </a:r>
            <a:r>
              <a:rPr lang="en-US" dirty="0"/>
              <a:t> </a:t>
            </a:r>
            <a:r>
              <a:rPr lang="en-US" dirty="0" err="1"/>
              <a:t>Rizzuto</a:t>
            </a:r>
            <a:endParaRPr lang="en-US" dirty="0"/>
          </a:p>
        </p:txBody>
      </p:sp>
      <p:sp>
        <p:nvSpPr>
          <p:cNvPr id="3" name="Content Placeholder 2"/>
          <p:cNvSpPr>
            <a:spLocks noGrp="1"/>
          </p:cNvSpPr>
          <p:nvPr>
            <p:ph idx="1"/>
          </p:nvPr>
        </p:nvSpPr>
        <p:spPr>
          <a:xfrm>
            <a:off x="914400" y="1371600"/>
            <a:ext cx="6324600" cy="4876800"/>
          </a:xfrm>
        </p:spPr>
        <p:txBody>
          <a:bodyPr>
            <a:noAutofit/>
          </a:bodyPr>
          <a:lstStyle/>
          <a:p>
            <a:pPr>
              <a:buNone/>
            </a:pPr>
            <a:r>
              <a:rPr lang="en-US" sz="2200" dirty="0"/>
              <a:t>Raised in Argentina in a Roman Catholic family</a:t>
            </a:r>
          </a:p>
          <a:p>
            <a:pPr>
              <a:buNone/>
            </a:pPr>
            <a:r>
              <a:rPr lang="en-US" sz="2200" dirty="0"/>
              <a:t>Trained as a psychoanalyst – asked to teach seminary students about “psychological foundations of belief and pastoral care”</a:t>
            </a:r>
          </a:p>
          <a:p>
            <a:pPr>
              <a:buNone/>
            </a:pPr>
            <a:r>
              <a:rPr lang="en-US" sz="2200" dirty="0"/>
              <a:t>Interested in how people perceive God – and how this changes over time and experience</a:t>
            </a:r>
          </a:p>
          <a:p>
            <a:pPr>
              <a:buNone/>
            </a:pPr>
            <a:r>
              <a:rPr lang="en-US" sz="2200" dirty="0"/>
              <a:t>Studied God representations among patients.</a:t>
            </a:r>
          </a:p>
          <a:p>
            <a:pPr>
              <a:buNone/>
            </a:pPr>
            <a:r>
              <a:rPr lang="en-US" sz="2200" dirty="0"/>
              <a:t>God concept – largely cognitive (“theology”)</a:t>
            </a:r>
          </a:p>
          <a:p>
            <a:pPr>
              <a:buNone/>
            </a:pPr>
            <a:r>
              <a:rPr lang="en-US" sz="2200" dirty="0"/>
              <a:t>God representation – composed largely of God images, and the conscious and unconscious memories and feelings connected to those images.</a:t>
            </a:r>
          </a:p>
          <a:p>
            <a:pPr>
              <a:buNone/>
            </a:pPr>
            <a:r>
              <a:rPr lang="en-US" sz="2200" b="1" dirty="0">
                <a:solidFill>
                  <a:srgbClr val="FF0000"/>
                </a:solidFill>
                <a:effectLst>
                  <a:outerShdw blurRad="38100" dist="38100" dir="2700000" algn="tl">
                    <a:srgbClr val="000000">
                      <a:alpha val="43137"/>
                    </a:srgbClr>
                  </a:outerShdw>
                </a:effectLst>
              </a:rPr>
              <a:t>Reflection Point: </a:t>
            </a:r>
            <a:r>
              <a:rPr lang="en-US" sz="2200" dirty="0"/>
              <a:t>In what ways have you seen your own experience of God change over time (e.g., real, non-existent; close, distant; loving, rejecting; etc.)</a:t>
            </a:r>
          </a:p>
        </p:txBody>
      </p:sp>
      <p:pic>
        <p:nvPicPr>
          <p:cNvPr id="2050" name="Picture 2" descr="http://www-tc.pbs.org/wgbh/questionofgod/images/popup/bioheads/rizzu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2876" y="838200"/>
            <a:ext cx="1447799" cy="1447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d.gr-assets.com/books/1328872614l/3971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581400"/>
            <a:ext cx="1795552" cy="2699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85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5791200" cy="1143000"/>
          </a:xfrm>
        </p:spPr>
        <p:txBody>
          <a:bodyPr/>
          <a:lstStyle/>
          <a:p>
            <a:r>
              <a:rPr lang="en-US" dirty="0"/>
              <a:t>Robert Emmons</a:t>
            </a:r>
          </a:p>
        </p:txBody>
      </p:sp>
      <p:sp>
        <p:nvSpPr>
          <p:cNvPr id="3" name="Content Placeholder 2"/>
          <p:cNvSpPr>
            <a:spLocks noGrp="1"/>
          </p:cNvSpPr>
          <p:nvPr>
            <p:ph idx="1"/>
          </p:nvPr>
        </p:nvSpPr>
        <p:spPr>
          <a:xfrm>
            <a:off x="785010" y="1371600"/>
            <a:ext cx="6686551" cy="4876800"/>
          </a:xfrm>
        </p:spPr>
        <p:txBody>
          <a:bodyPr>
            <a:noAutofit/>
          </a:bodyPr>
          <a:lstStyle/>
          <a:p>
            <a:pPr>
              <a:buNone/>
            </a:pPr>
            <a:r>
              <a:rPr lang="en-US" sz="2400" dirty="0"/>
              <a:t>Trained as a personality psychologist.</a:t>
            </a:r>
          </a:p>
          <a:p>
            <a:pPr>
              <a:buNone/>
            </a:pPr>
            <a:r>
              <a:rPr lang="en-US" sz="2400" dirty="0"/>
              <a:t>Initially studied personality and personal striving, with a bit of research on religion.  He gradually became interested in gratitude, roughly coinciding with the timeframe when he became a Christian.  Gratitude, he notes, is a topic that is very important in Christian teaching, but on which there was very little empirical research.</a:t>
            </a:r>
          </a:p>
          <a:p>
            <a:pPr>
              <a:buNone/>
            </a:pPr>
            <a:r>
              <a:rPr lang="en-US" sz="2400" dirty="0"/>
              <a:t>Since 2000, he has turned most of his attention to the measurement and promotion of gratitude, studying a large variety of populations.</a:t>
            </a:r>
          </a:p>
          <a:p>
            <a:pPr>
              <a:buNone/>
            </a:pPr>
            <a:r>
              <a:rPr lang="en-US" sz="2400" b="1" dirty="0">
                <a:solidFill>
                  <a:srgbClr val="FF0000"/>
                </a:solidFill>
                <a:effectLst>
                  <a:outerShdw blurRad="38100" dist="38100" dir="2700000" algn="tl">
                    <a:srgbClr val="000000">
                      <a:alpha val="43137"/>
                    </a:srgbClr>
                  </a:outerShdw>
                </a:effectLst>
              </a:rPr>
              <a:t>Reflection Point: </a:t>
            </a:r>
            <a:r>
              <a:rPr lang="en-US" sz="2400" dirty="0"/>
              <a:t> What are you grateful for?  How could you become a more grateful person?  </a:t>
            </a:r>
          </a:p>
        </p:txBody>
      </p:sp>
      <p:pic>
        <p:nvPicPr>
          <p:cNvPr id="3074" name="Picture 2" descr="http://faith.yale.edu/sites/default/files/faces/emmons_ro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152400"/>
            <a:ext cx="165735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 descr="C:\Users\David\AppData\Local\Microsoft\Windows\INetCache\IE\KLA69IM5\abustany-Movie-reel[1].png">
            <a:hlinkClick r:id="rId3"/>
          </p:cNvPr>
          <p:cNvPicPr>
            <a:picLocks noChangeAspect="1" noChangeArrowheads="1"/>
          </p:cNvPicPr>
          <p:nvPr/>
        </p:nvPicPr>
        <p:blipFill>
          <a:blip r:embed="rId4" cstate="print"/>
          <a:srcRect/>
          <a:stretch>
            <a:fillRect/>
          </a:stretch>
        </p:blipFill>
        <p:spPr bwMode="auto">
          <a:xfrm>
            <a:off x="7487071" y="5105400"/>
            <a:ext cx="1589411" cy="1589411"/>
          </a:xfrm>
          <a:prstGeom prst="rect">
            <a:avLst/>
          </a:prstGeom>
          <a:noFill/>
        </p:spPr>
      </p:pic>
      <p:sp>
        <p:nvSpPr>
          <p:cNvPr id="8" name="TextBox 7"/>
          <p:cNvSpPr txBox="1"/>
          <p:nvPr/>
        </p:nvSpPr>
        <p:spPr>
          <a:xfrm>
            <a:off x="7350265" y="3733800"/>
            <a:ext cx="1696584" cy="1169551"/>
          </a:xfrm>
          <a:prstGeom prst="rect">
            <a:avLst/>
          </a:prstGeom>
          <a:noFill/>
        </p:spPr>
        <p:txBody>
          <a:bodyPr wrap="square" rtlCol="0">
            <a:spAutoFit/>
          </a:bodyPr>
          <a:lstStyle/>
          <a:p>
            <a:r>
              <a:rPr lang="en-US" sz="1400" dirty="0"/>
              <a:t>Click on the icon below to hear Dr. Emmons talk about how to cultivate gratitude.</a:t>
            </a:r>
          </a:p>
        </p:txBody>
      </p:sp>
    </p:spTree>
    <p:extLst>
      <p:ext uri="{BB962C8B-B14F-4D97-AF65-F5344CB8AC3E}">
        <p14:creationId xmlns:p14="http://schemas.microsoft.com/office/powerpoint/2010/main" val="200561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5943600" cy="1143000"/>
          </a:xfrm>
        </p:spPr>
        <p:txBody>
          <a:bodyPr/>
          <a:lstStyle/>
          <a:p>
            <a:r>
              <a:rPr lang="en-US" dirty="0" err="1"/>
              <a:t>Ev</a:t>
            </a:r>
            <a:r>
              <a:rPr lang="en-US" dirty="0"/>
              <a:t> Worthington, Jr.</a:t>
            </a:r>
          </a:p>
        </p:txBody>
      </p:sp>
      <p:sp>
        <p:nvSpPr>
          <p:cNvPr id="3" name="Content Placeholder 2"/>
          <p:cNvSpPr>
            <a:spLocks noGrp="1"/>
          </p:cNvSpPr>
          <p:nvPr>
            <p:ph idx="1"/>
          </p:nvPr>
        </p:nvSpPr>
        <p:spPr>
          <a:xfrm>
            <a:off x="762000" y="1295400"/>
            <a:ext cx="6625353" cy="4876800"/>
          </a:xfrm>
        </p:spPr>
        <p:txBody>
          <a:bodyPr>
            <a:noAutofit/>
          </a:bodyPr>
          <a:lstStyle/>
          <a:p>
            <a:pPr>
              <a:buNone/>
            </a:pPr>
            <a:r>
              <a:rPr lang="en-US" sz="2200" dirty="0"/>
              <a:t>Mother struggled with MH issues, father with alcoholism – but memories of good, too – mom singing hymns, walking to church with his younger brother.</a:t>
            </a:r>
          </a:p>
          <a:p>
            <a:pPr>
              <a:buNone/>
            </a:pPr>
            <a:r>
              <a:rPr lang="en-US" sz="2200" dirty="0"/>
              <a:t>Switched from nuclear physics (M.A., M.I.T.) to psychology (Ph.D., Univ. Missouri-Columbia).</a:t>
            </a:r>
          </a:p>
          <a:p>
            <a:pPr>
              <a:buNone/>
            </a:pPr>
            <a:r>
              <a:rPr lang="en-US" sz="2200" dirty="0"/>
              <a:t>Worked mostly with couples.</a:t>
            </a:r>
          </a:p>
          <a:p>
            <a:pPr>
              <a:buNone/>
            </a:pPr>
            <a:r>
              <a:rPr lang="en-US" sz="2200" dirty="0"/>
              <a:t>Dr. Worthington has become one of the leading researchers in forgiveness.  “Forgiveness… is arguably the central part of Christianity… [so] my faith predisposed me to consider forgiveness extremely important in life. I got interested in forgiveness through observing couples in marriage counseling…”</a:t>
            </a:r>
            <a:endParaRPr lang="en-US" sz="1800" b="1" dirty="0">
              <a:solidFill>
                <a:srgbClr val="FF0000"/>
              </a:solidFill>
              <a:effectLst>
                <a:outerShdw blurRad="38100" dist="38100" dir="2700000" algn="tl">
                  <a:srgbClr val="000000">
                    <a:alpha val="43137"/>
                  </a:srgbClr>
                </a:outerShdw>
              </a:effectLst>
            </a:endParaRPr>
          </a:p>
          <a:p>
            <a:pPr>
              <a:buNone/>
            </a:pPr>
            <a:r>
              <a:rPr lang="en-US" sz="2200" b="1" dirty="0">
                <a:solidFill>
                  <a:srgbClr val="FF0000"/>
                </a:solidFill>
                <a:effectLst>
                  <a:outerShdw blurRad="38100" dist="38100" dir="2700000" algn="tl">
                    <a:srgbClr val="000000">
                      <a:alpha val="43137"/>
                    </a:srgbClr>
                  </a:outerShdw>
                </a:effectLst>
              </a:rPr>
              <a:t>Reflection Point: </a:t>
            </a:r>
            <a:r>
              <a:rPr lang="en-US" sz="2200" dirty="0"/>
              <a:t> Why is it so hard to forgive?  What does it cost (us and others) when we refuse to forgive?  Who do you need to forgive?</a:t>
            </a:r>
            <a:endParaRPr lang="en-US" sz="2200" b="1" dirty="0">
              <a:solidFill>
                <a:srgbClr val="FF0000"/>
              </a:solidFill>
              <a:effectLst>
                <a:outerShdw blurRad="38100" dist="38100" dir="2700000" algn="tl">
                  <a:srgbClr val="000000">
                    <a:alpha val="43137"/>
                  </a:srgbClr>
                </a:outerShdw>
              </a:effectLst>
            </a:endParaRPr>
          </a:p>
          <a:p>
            <a:pPr>
              <a:buNone/>
            </a:pPr>
            <a:endParaRPr lang="en-US" sz="2200" dirty="0"/>
          </a:p>
        </p:txBody>
      </p:sp>
      <p:pic>
        <p:nvPicPr>
          <p:cNvPr id="7" name="Picture 1" descr="C:\Users\David\AppData\Local\Microsoft\Windows\INetCache\IE\KLA69IM5\abustany-Movie-reel[1].png">
            <a:hlinkClick r:id="rId2"/>
          </p:cNvPr>
          <p:cNvPicPr>
            <a:picLocks noChangeAspect="1" noChangeArrowheads="1"/>
          </p:cNvPicPr>
          <p:nvPr/>
        </p:nvPicPr>
        <p:blipFill>
          <a:blip r:embed="rId3" cstate="print"/>
          <a:srcRect/>
          <a:stretch>
            <a:fillRect/>
          </a:stretch>
        </p:blipFill>
        <p:spPr bwMode="auto">
          <a:xfrm>
            <a:off x="7248417" y="609600"/>
            <a:ext cx="1589411" cy="1589411"/>
          </a:xfrm>
          <a:prstGeom prst="rect">
            <a:avLst/>
          </a:prstGeom>
          <a:noFill/>
        </p:spPr>
      </p:pic>
      <p:sp>
        <p:nvSpPr>
          <p:cNvPr id="8" name="TextBox 7"/>
          <p:cNvSpPr txBox="1"/>
          <p:nvPr/>
        </p:nvSpPr>
        <p:spPr>
          <a:xfrm>
            <a:off x="7342842" y="2514600"/>
            <a:ext cx="1696584" cy="1384995"/>
          </a:xfrm>
          <a:prstGeom prst="rect">
            <a:avLst/>
          </a:prstGeom>
          <a:noFill/>
        </p:spPr>
        <p:txBody>
          <a:bodyPr wrap="square" rtlCol="0">
            <a:spAutoFit/>
          </a:bodyPr>
          <a:lstStyle/>
          <a:p>
            <a:r>
              <a:rPr lang="en-US" sz="1400" dirty="0"/>
              <a:t>Click on the icon above to hear Dr. Worthington talk about needing to forgive his mother’s murderer.</a:t>
            </a:r>
          </a:p>
        </p:txBody>
      </p:sp>
      <p:pic>
        <p:nvPicPr>
          <p:cNvPr id="4098" name="Picture 2" descr="http://synervisionleadership.org/wp-content/uploads/sites/13/2016/02/Everett-Worthingto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239" r="6816"/>
          <a:stretch/>
        </p:blipFill>
        <p:spPr bwMode="auto">
          <a:xfrm>
            <a:off x="7359031" y="4724400"/>
            <a:ext cx="1664207"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227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5943600" cy="1143000"/>
          </a:xfrm>
        </p:spPr>
        <p:txBody>
          <a:bodyPr/>
          <a:lstStyle/>
          <a:p>
            <a:r>
              <a:rPr lang="en-US" dirty="0"/>
              <a:t>Elizabeth Lewis Hall</a:t>
            </a:r>
          </a:p>
        </p:txBody>
      </p:sp>
      <p:sp>
        <p:nvSpPr>
          <p:cNvPr id="3" name="Content Placeholder 2"/>
          <p:cNvSpPr>
            <a:spLocks noGrp="1"/>
          </p:cNvSpPr>
          <p:nvPr>
            <p:ph idx="1"/>
          </p:nvPr>
        </p:nvSpPr>
        <p:spPr>
          <a:xfrm>
            <a:off x="914400" y="1295400"/>
            <a:ext cx="6551502" cy="4876800"/>
          </a:xfrm>
        </p:spPr>
        <p:txBody>
          <a:bodyPr>
            <a:noAutofit/>
          </a:bodyPr>
          <a:lstStyle/>
          <a:p>
            <a:pPr>
              <a:buNone/>
            </a:pPr>
            <a:r>
              <a:rPr lang="en-US" sz="2200" dirty="0"/>
              <a:t>Born in Argentina to an American father and an Argentinian mother; raised in a tight-knit minority religious community (Plymouth Brethren).</a:t>
            </a:r>
          </a:p>
          <a:p>
            <a:pPr>
              <a:buNone/>
            </a:pPr>
            <a:r>
              <a:rPr lang="en-US" sz="2200" dirty="0"/>
              <a:t>Significant influences: culture (including gender / religion), high view of scripture. Her parents’ faith was integrated into their lives. Their decisions, finances, jobs, relationships, and commitments – their lives – “all reflected their desire to live life well in God’s eyes.”</a:t>
            </a:r>
          </a:p>
          <a:p>
            <a:pPr>
              <a:buNone/>
            </a:pPr>
            <a:r>
              <a:rPr lang="en-US" sz="2200" dirty="0"/>
              <a:t>Research interests cover a wide range of things including parenting, motherhood, gender roles, embodiment, culture, missionary care, and the need for family-friendly workplace policies.</a:t>
            </a:r>
            <a:endParaRPr lang="en-US" sz="2200" b="1" dirty="0">
              <a:solidFill>
                <a:srgbClr val="FF0000"/>
              </a:solidFill>
              <a:effectLst>
                <a:outerShdw blurRad="38100" dist="38100" dir="2700000" algn="tl">
                  <a:srgbClr val="000000">
                    <a:alpha val="43137"/>
                  </a:srgbClr>
                </a:outerShdw>
              </a:effectLst>
            </a:endParaRPr>
          </a:p>
          <a:p>
            <a:pPr>
              <a:buNone/>
            </a:pPr>
            <a:endParaRPr lang="en-US" sz="1800" b="1" dirty="0">
              <a:solidFill>
                <a:srgbClr val="FF0000"/>
              </a:solidFill>
              <a:effectLst>
                <a:outerShdw blurRad="38100" dist="38100" dir="2700000" algn="tl">
                  <a:srgbClr val="000000">
                    <a:alpha val="43137"/>
                  </a:srgbClr>
                </a:outerShdw>
              </a:effectLst>
            </a:endParaRPr>
          </a:p>
          <a:p>
            <a:pPr>
              <a:buNone/>
            </a:pPr>
            <a:r>
              <a:rPr lang="en-US" sz="2200" b="1" dirty="0">
                <a:solidFill>
                  <a:srgbClr val="FF0000"/>
                </a:solidFill>
                <a:effectLst>
                  <a:outerShdw blurRad="38100" dist="38100" dir="2700000" algn="tl">
                    <a:srgbClr val="000000">
                      <a:alpha val="43137"/>
                    </a:srgbClr>
                  </a:outerShdw>
                </a:effectLst>
              </a:rPr>
              <a:t>Reflection Point: </a:t>
            </a:r>
            <a:r>
              <a:rPr lang="en-US" sz="2200" dirty="0"/>
              <a:t> What are some issues that Dr. Hall addresses that resonate with you?</a:t>
            </a:r>
          </a:p>
        </p:txBody>
      </p:sp>
      <p:pic>
        <p:nvPicPr>
          <p:cNvPr id="7" name="Picture 1" descr="C:\Users\David\AppData\Local\Microsoft\Windows\INetCache\IE\KLA69IM5\abustany-Movie-reel[1].png">
            <a:hlinkClick r:id="rId2"/>
          </p:cNvPr>
          <p:cNvPicPr>
            <a:picLocks noChangeAspect="1" noChangeArrowheads="1"/>
          </p:cNvPicPr>
          <p:nvPr/>
        </p:nvPicPr>
        <p:blipFill>
          <a:blip r:embed="rId3" cstate="print"/>
          <a:srcRect/>
          <a:stretch>
            <a:fillRect/>
          </a:stretch>
        </p:blipFill>
        <p:spPr bwMode="auto">
          <a:xfrm>
            <a:off x="7465902" y="5232175"/>
            <a:ext cx="1589411" cy="1589411"/>
          </a:xfrm>
          <a:prstGeom prst="rect">
            <a:avLst/>
          </a:prstGeom>
          <a:noFill/>
        </p:spPr>
      </p:pic>
      <p:sp>
        <p:nvSpPr>
          <p:cNvPr id="8" name="TextBox 7"/>
          <p:cNvSpPr txBox="1"/>
          <p:nvPr/>
        </p:nvSpPr>
        <p:spPr>
          <a:xfrm>
            <a:off x="7543800" y="3276600"/>
            <a:ext cx="1371600" cy="1169551"/>
          </a:xfrm>
          <a:prstGeom prst="rect">
            <a:avLst/>
          </a:prstGeom>
          <a:noFill/>
        </p:spPr>
        <p:txBody>
          <a:bodyPr wrap="square" rtlCol="0">
            <a:spAutoFit/>
          </a:bodyPr>
          <a:lstStyle/>
          <a:p>
            <a:r>
              <a:rPr lang="en-US" sz="1400" dirty="0"/>
              <a:t>Click on the icon below to hear Dr. Hall address the value of lament.</a:t>
            </a:r>
          </a:p>
        </p:txBody>
      </p:sp>
      <p:pic>
        <p:nvPicPr>
          <p:cNvPr id="5" name="Picture 4">
            <a:extLst>
              <a:ext uri="{FF2B5EF4-FFF2-40B4-BE49-F238E27FC236}">
                <a16:creationId xmlns:a16="http://schemas.microsoft.com/office/drawing/2014/main" id="{A426A60E-54A8-4B62-AC8A-E11912C3D516}"/>
              </a:ext>
            </a:extLst>
          </p:cNvPr>
          <p:cNvPicPr>
            <a:picLocks noChangeAspect="1"/>
          </p:cNvPicPr>
          <p:nvPr/>
        </p:nvPicPr>
        <p:blipFill>
          <a:blip r:embed="rId4"/>
          <a:stretch>
            <a:fillRect/>
          </a:stretch>
        </p:blipFill>
        <p:spPr>
          <a:xfrm>
            <a:off x="7165938" y="137914"/>
            <a:ext cx="1822523" cy="2489300"/>
          </a:xfrm>
          <a:prstGeom prst="rect">
            <a:avLst/>
          </a:prstGeom>
        </p:spPr>
      </p:pic>
    </p:spTree>
    <p:extLst>
      <p:ext uri="{BB962C8B-B14F-4D97-AF65-F5344CB8AC3E}">
        <p14:creationId xmlns:p14="http://schemas.microsoft.com/office/powerpoint/2010/main" val="42567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
            <a:ext cx="5943600" cy="1143000"/>
          </a:xfrm>
        </p:spPr>
        <p:txBody>
          <a:bodyPr/>
          <a:lstStyle/>
          <a:p>
            <a:r>
              <a:rPr lang="en-US" dirty="0"/>
              <a:t>Al </a:t>
            </a:r>
            <a:r>
              <a:rPr lang="en-US" dirty="0" err="1"/>
              <a:t>Dueck</a:t>
            </a:r>
            <a:endParaRPr lang="en-US" dirty="0"/>
          </a:p>
        </p:txBody>
      </p:sp>
      <p:sp>
        <p:nvSpPr>
          <p:cNvPr id="3" name="Content Placeholder 2"/>
          <p:cNvSpPr>
            <a:spLocks noGrp="1"/>
          </p:cNvSpPr>
          <p:nvPr>
            <p:ph idx="1"/>
          </p:nvPr>
        </p:nvSpPr>
        <p:spPr>
          <a:xfrm>
            <a:off x="914400" y="980986"/>
            <a:ext cx="6261538" cy="4876800"/>
          </a:xfrm>
        </p:spPr>
        <p:txBody>
          <a:bodyPr>
            <a:noAutofit/>
          </a:bodyPr>
          <a:lstStyle/>
          <a:p>
            <a:pPr>
              <a:buNone/>
            </a:pPr>
            <a:r>
              <a:rPr lang="en-US" sz="2200" dirty="0"/>
              <a:t>Dr. Alvin </a:t>
            </a:r>
            <a:r>
              <a:rPr lang="en-US" sz="2200" dirty="0" err="1"/>
              <a:t>Dueck</a:t>
            </a:r>
            <a:r>
              <a:rPr lang="en-US" sz="2200" dirty="0"/>
              <a:t> is a professor in the Clinical Psychology and Marriage and Family department at Fuller Theological Seminary. </a:t>
            </a:r>
          </a:p>
          <a:p>
            <a:pPr>
              <a:buNone/>
            </a:pPr>
            <a:r>
              <a:rPr lang="en-US" sz="2200" dirty="0"/>
              <a:t>Raised as a Mennonite religious and ethnic minority in Canada to German / Ukrainian immigrant parents.  </a:t>
            </a:r>
          </a:p>
          <a:p>
            <a:pPr>
              <a:buNone/>
            </a:pPr>
            <a:r>
              <a:rPr lang="en-US" sz="2200" dirty="0"/>
              <a:t>Mennonite background spurred interest in justice and reconciliation.</a:t>
            </a:r>
          </a:p>
          <a:p>
            <a:pPr>
              <a:buNone/>
            </a:pPr>
            <a:r>
              <a:rPr lang="en-US" sz="2200" dirty="0"/>
              <a:t>Interested in the role of culture and how imposing Western culturally-derived counseling models in other cultures can be damaging, leading him to affirm indigenous approaches to Christian counseling in China and Africa. </a:t>
            </a:r>
          </a:p>
          <a:p>
            <a:pPr>
              <a:buNone/>
            </a:pPr>
            <a:endParaRPr lang="en-US" sz="1050" b="1" dirty="0">
              <a:solidFill>
                <a:srgbClr val="FF0000"/>
              </a:solidFill>
              <a:effectLst>
                <a:outerShdw blurRad="38100" dist="38100" dir="2700000" algn="tl">
                  <a:srgbClr val="000000">
                    <a:alpha val="43137"/>
                  </a:srgbClr>
                </a:outerShdw>
              </a:effectLst>
            </a:endParaRPr>
          </a:p>
        </p:txBody>
      </p:sp>
      <p:pic>
        <p:nvPicPr>
          <p:cNvPr id="2050" name="Picture 2" descr="https://fullermag.fuller.edu/wp-content/uploads/2015/10/Al-Dueck-SOP-Professor-72d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938" y="266700"/>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19480" y="5652353"/>
            <a:ext cx="7843520" cy="1107996"/>
          </a:xfrm>
          <a:prstGeom prst="rect">
            <a:avLst/>
          </a:prstGeom>
        </p:spPr>
        <p:txBody>
          <a:bodyPr wrap="square">
            <a:spAutoFit/>
          </a:bodyPr>
          <a:lstStyle/>
          <a:p>
            <a:pPr>
              <a:buNone/>
            </a:pPr>
            <a:r>
              <a:rPr lang="en-US" sz="2200" b="1" dirty="0">
                <a:solidFill>
                  <a:srgbClr val="FF0000"/>
                </a:solidFill>
                <a:effectLst>
                  <a:outerShdw blurRad="38100" dist="38100" dir="2700000" algn="tl">
                    <a:srgbClr val="000000">
                      <a:alpha val="43137"/>
                    </a:srgbClr>
                  </a:outerShdw>
                </a:effectLst>
              </a:rPr>
              <a:t>Reflection Point: </a:t>
            </a:r>
            <a:r>
              <a:rPr lang="en-US" sz="2200" dirty="0"/>
              <a:t> How do we exercise humility and wisdom in adapting the gospel to different cultural contexts?  How do we do the same with counseling?</a:t>
            </a:r>
          </a:p>
        </p:txBody>
      </p:sp>
    </p:spTree>
    <p:extLst>
      <p:ext uri="{BB962C8B-B14F-4D97-AF65-F5344CB8AC3E}">
        <p14:creationId xmlns:p14="http://schemas.microsoft.com/office/powerpoint/2010/main" val="427701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3679"/>
            <a:ext cx="5943600" cy="1143000"/>
          </a:xfrm>
        </p:spPr>
        <p:txBody>
          <a:bodyPr/>
          <a:lstStyle/>
          <a:p>
            <a:r>
              <a:rPr lang="en-US" dirty="0"/>
              <a:t>Julie </a:t>
            </a:r>
            <a:r>
              <a:rPr lang="en-US" dirty="0" err="1"/>
              <a:t>Exline</a:t>
            </a:r>
            <a:endParaRPr lang="en-US" dirty="0"/>
          </a:p>
        </p:txBody>
      </p:sp>
      <p:sp>
        <p:nvSpPr>
          <p:cNvPr id="3" name="Content Placeholder 2"/>
          <p:cNvSpPr>
            <a:spLocks noGrp="1"/>
          </p:cNvSpPr>
          <p:nvPr>
            <p:ph idx="1"/>
          </p:nvPr>
        </p:nvSpPr>
        <p:spPr>
          <a:xfrm>
            <a:off x="883801" y="1143000"/>
            <a:ext cx="5943600" cy="4876800"/>
          </a:xfrm>
        </p:spPr>
        <p:txBody>
          <a:bodyPr>
            <a:noAutofit/>
          </a:bodyPr>
          <a:lstStyle/>
          <a:p>
            <a:pPr>
              <a:buNone/>
            </a:pPr>
            <a:r>
              <a:rPr lang="en-US" sz="2400" dirty="0"/>
              <a:t>Grew up in a fundamentalist church background but now identifies with charismatic expressions of Christianity.</a:t>
            </a:r>
          </a:p>
        </p:txBody>
      </p:sp>
      <p:sp>
        <p:nvSpPr>
          <p:cNvPr id="4" name="Rectangle 3"/>
          <p:cNvSpPr/>
          <p:nvPr/>
        </p:nvSpPr>
        <p:spPr>
          <a:xfrm>
            <a:off x="1279535" y="6001232"/>
            <a:ext cx="7139251" cy="769441"/>
          </a:xfrm>
          <a:prstGeom prst="rect">
            <a:avLst/>
          </a:prstGeom>
        </p:spPr>
        <p:txBody>
          <a:bodyPr wrap="square">
            <a:spAutoFit/>
          </a:bodyPr>
          <a:lstStyle/>
          <a:p>
            <a:pPr>
              <a:buNone/>
            </a:pPr>
            <a:r>
              <a:rPr lang="en-US" sz="2200" b="1" dirty="0">
                <a:solidFill>
                  <a:srgbClr val="FF0000"/>
                </a:solidFill>
                <a:effectLst>
                  <a:outerShdw blurRad="38100" dist="38100" dir="2700000" algn="tl">
                    <a:srgbClr val="000000">
                      <a:alpha val="43137"/>
                    </a:srgbClr>
                  </a:outerShdw>
                </a:effectLst>
              </a:rPr>
              <a:t>Reflection Point: </a:t>
            </a:r>
            <a:r>
              <a:rPr lang="en-US" sz="2200" dirty="0"/>
              <a:t> What topics involving psychology and faith do you think would be of interest on a widely read blog?</a:t>
            </a:r>
          </a:p>
        </p:txBody>
      </p:sp>
      <p:pic>
        <p:nvPicPr>
          <p:cNvPr id="3074" name="Picture 2" descr="http://artsci.case.edu/magazine/files/2015/04/exline3_cropp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2695" y="8093"/>
            <a:ext cx="2369512" cy="2049308"/>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2F7F76A6-1EAE-46DF-AF88-1C993BCDD28C}"/>
              </a:ext>
            </a:extLst>
          </p:cNvPr>
          <p:cNvSpPr txBox="1">
            <a:spLocks/>
          </p:cNvSpPr>
          <p:nvPr/>
        </p:nvSpPr>
        <p:spPr>
          <a:xfrm>
            <a:off x="883801" y="1888793"/>
            <a:ext cx="7574399"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endParaRPr lang="en-US" sz="2400" dirty="0"/>
          </a:p>
          <a:p>
            <a:pPr>
              <a:buFont typeface="Arial" panose="020B0604020202020204" pitchFamily="34" charset="0"/>
              <a:buNone/>
            </a:pPr>
            <a:r>
              <a:rPr lang="en-US" sz="2400" dirty="0"/>
              <a:t>Professor at Case Western Reserve University. </a:t>
            </a:r>
          </a:p>
          <a:p>
            <a:pPr>
              <a:buFont typeface="Arial" panose="020B0604020202020204" pitchFamily="34" charset="0"/>
              <a:buNone/>
            </a:pPr>
            <a:r>
              <a:rPr lang="en-US" sz="2400" dirty="0"/>
              <a:t>Background in clinical and personality psychology; certified spiritual director and licensed clinical psychologist.  </a:t>
            </a:r>
          </a:p>
          <a:p>
            <a:pPr>
              <a:buFont typeface="Arial" panose="020B0604020202020204" pitchFamily="34" charset="0"/>
              <a:buNone/>
            </a:pPr>
            <a:r>
              <a:rPr lang="en-US" sz="2400" dirty="0"/>
              <a:t>Her current research interests include the psychology of religion and spirituality – in particular, religious and spiritual struggles (e.g., anger at God, doubts and questions about religion, moral or interpersonal conflicts related to religion), as well as the virtues of humility and forgiveness.</a:t>
            </a:r>
          </a:p>
        </p:txBody>
      </p:sp>
    </p:spTree>
    <p:extLst>
      <p:ext uri="{BB962C8B-B14F-4D97-AF65-F5344CB8AC3E}">
        <p14:creationId xmlns:p14="http://schemas.microsoft.com/office/powerpoint/2010/main" val="317179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549" y="40637"/>
            <a:ext cx="5943600" cy="1143000"/>
          </a:xfrm>
        </p:spPr>
        <p:txBody>
          <a:bodyPr/>
          <a:lstStyle/>
          <a:p>
            <a:r>
              <a:rPr lang="en-US" dirty="0"/>
              <a:t>Jamie Aten</a:t>
            </a:r>
          </a:p>
        </p:txBody>
      </p:sp>
      <p:sp>
        <p:nvSpPr>
          <p:cNvPr id="3" name="Content Placeholder 2"/>
          <p:cNvSpPr>
            <a:spLocks noGrp="1"/>
          </p:cNvSpPr>
          <p:nvPr>
            <p:ph idx="1"/>
          </p:nvPr>
        </p:nvSpPr>
        <p:spPr>
          <a:xfrm>
            <a:off x="838199" y="914400"/>
            <a:ext cx="6246715" cy="3581400"/>
          </a:xfrm>
        </p:spPr>
        <p:txBody>
          <a:bodyPr>
            <a:noAutofit/>
          </a:bodyPr>
          <a:lstStyle/>
          <a:p>
            <a:pPr>
              <a:buNone/>
            </a:pPr>
            <a:r>
              <a:rPr lang="en-US" sz="2200" dirty="0"/>
              <a:t>Dr. Aten participated in diverse Christian communities during his formative years, which enabled him to make bridges with people from</a:t>
            </a:r>
            <a:endParaRPr lang="en-US" sz="1050" b="1" dirty="0">
              <a:solidFill>
                <a:srgbClr val="FF0000"/>
              </a:solidFill>
              <a:effectLst>
                <a:outerShdw blurRad="38100" dist="38100" dir="2700000" algn="tl">
                  <a:srgbClr val="000000">
                    <a:alpha val="43137"/>
                  </a:srgbClr>
                </a:outerShdw>
              </a:effectLst>
            </a:endParaRPr>
          </a:p>
        </p:txBody>
      </p:sp>
      <p:sp>
        <p:nvSpPr>
          <p:cNvPr id="4" name="Rectangle 3"/>
          <p:cNvSpPr/>
          <p:nvPr/>
        </p:nvSpPr>
        <p:spPr>
          <a:xfrm>
            <a:off x="762000" y="5257800"/>
            <a:ext cx="6705600" cy="430887"/>
          </a:xfrm>
          <a:prstGeom prst="rect">
            <a:avLst/>
          </a:prstGeom>
        </p:spPr>
        <p:txBody>
          <a:bodyPr wrap="square">
            <a:spAutoFit/>
          </a:bodyPr>
          <a:lstStyle/>
          <a:p>
            <a:pPr>
              <a:buNone/>
            </a:pPr>
            <a:endParaRPr lang="en-US" sz="2200" dirty="0"/>
          </a:p>
        </p:txBody>
      </p:sp>
      <p:pic>
        <p:nvPicPr>
          <p:cNvPr id="4098" name="Picture 2" descr="https://media-speakerfile-pre.s3.amazonaws.com/images_avatars/b1b00eeba7f4a8cbe0278093c0db2dcc1432656060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9301" y="76199"/>
            <a:ext cx="1864363" cy="186436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ecx.images-amazon.com/images/I/512Dk6AdhuL._SX348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399" y="4497687"/>
            <a:ext cx="1583627" cy="22578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680405" y="1676400"/>
            <a:ext cx="8210215"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endParaRPr lang="en-US" sz="1050" b="1" dirty="0">
              <a:solidFill>
                <a:srgbClr val="FF0000"/>
              </a:solidFill>
              <a:effectLst>
                <a:outerShdw blurRad="38100" dist="38100" dir="2700000" algn="tl">
                  <a:srgbClr val="000000">
                    <a:alpha val="43137"/>
                  </a:srgbClr>
                </a:outerShdw>
              </a:effectLst>
            </a:endParaRPr>
          </a:p>
        </p:txBody>
      </p:sp>
      <p:sp>
        <p:nvSpPr>
          <p:cNvPr id="12" name="Content Placeholder 2"/>
          <p:cNvSpPr txBox="1">
            <a:spLocks/>
          </p:cNvSpPr>
          <p:nvPr/>
        </p:nvSpPr>
        <p:spPr>
          <a:xfrm>
            <a:off x="838201" y="1940563"/>
            <a:ext cx="8305800"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US" sz="2200" dirty="0"/>
              <a:t>	various church backgrounds in his research on spiritual coping and disaster. More recently, he has reflected on his experience as a young father facing stage 4 cancer.</a:t>
            </a:r>
          </a:p>
          <a:p>
            <a:pPr>
              <a:buFont typeface="Arial" panose="020B0604020202020204" pitchFamily="34" charset="0"/>
              <a:buNone/>
            </a:pPr>
            <a:r>
              <a:rPr lang="en-US" sz="2200" dirty="0"/>
              <a:t>His awareness of the role that churches can play in disaster response – and how ill prepared most churches are for disasters – opened up an avenue for research, training, and consultation to help churches perform community and church risk assessments and to plan for how to respond when disasters strike.</a:t>
            </a:r>
          </a:p>
        </p:txBody>
      </p:sp>
      <p:sp>
        <p:nvSpPr>
          <p:cNvPr id="6" name="Rectangle 5"/>
          <p:cNvSpPr/>
          <p:nvPr/>
        </p:nvSpPr>
        <p:spPr>
          <a:xfrm>
            <a:off x="930813" y="4852987"/>
            <a:ext cx="6367974" cy="2123658"/>
          </a:xfrm>
          <a:prstGeom prst="rect">
            <a:avLst/>
          </a:prstGeom>
        </p:spPr>
        <p:txBody>
          <a:bodyPr wrap="square">
            <a:spAutoFit/>
          </a:bodyPr>
          <a:lstStyle/>
          <a:p>
            <a:pPr>
              <a:buNone/>
            </a:pPr>
            <a:r>
              <a:rPr lang="en-US" sz="2200" b="1" dirty="0">
                <a:solidFill>
                  <a:srgbClr val="FF0000"/>
                </a:solidFill>
                <a:effectLst>
                  <a:outerShdw blurRad="38100" dist="38100" dir="2700000" algn="tl">
                    <a:srgbClr val="000000">
                      <a:alpha val="43137"/>
                    </a:srgbClr>
                  </a:outerShdw>
                </a:effectLst>
              </a:rPr>
              <a:t>Reflection Point: </a:t>
            </a:r>
            <a:r>
              <a:rPr lang="en-US" sz="2200" dirty="0"/>
              <a:t> Dr. Aten points out that those who have less power and economic opportunity bear the brunt of suffering when disasters occur.  In what ways is it important to take social justice into account as we heed the call to love our neighbor in how we prepare for and respond to disasters?</a:t>
            </a:r>
          </a:p>
        </p:txBody>
      </p:sp>
    </p:spTree>
    <p:extLst>
      <p:ext uri="{BB962C8B-B14F-4D97-AF65-F5344CB8AC3E}">
        <p14:creationId xmlns:p14="http://schemas.microsoft.com/office/powerpoint/2010/main" val="114082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336" y="26313"/>
            <a:ext cx="5943600" cy="1143000"/>
          </a:xfrm>
        </p:spPr>
        <p:txBody>
          <a:bodyPr/>
          <a:lstStyle/>
          <a:p>
            <a:r>
              <a:rPr lang="en-US" dirty="0"/>
              <a:t>David Entwistle</a:t>
            </a:r>
          </a:p>
        </p:txBody>
      </p:sp>
      <p:sp>
        <p:nvSpPr>
          <p:cNvPr id="3" name="Content Placeholder 2"/>
          <p:cNvSpPr>
            <a:spLocks noGrp="1"/>
          </p:cNvSpPr>
          <p:nvPr>
            <p:ph idx="1"/>
          </p:nvPr>
        </p:nvSpPr>
        <p:spPr>
          <a:xfrm>
            <a:off x="840761" y="1169313"/>
            <a:ext cx="5574655" cy="5486400"/>
          </a:xfrm>
        </p:spPr>
        <p:txBody>
          <a:bodyPr>
            <a:noAutofit/>
          </a:bodyPr>
          <a:lstStyle/>
          <a:p>
            <a:pPr>
              <a:buNone/>
            </a:pPr>
            <a:r>
              <a:rPr lang="en-US" sz="2100" dirty="0"/>
              <a:t>Dr. Entwistle grew up in a family steeped in Christian tradition and Christian service, with a lot of cross-cultural experiences.</a:t>
            </a:r>
          </a:p>
          <a:p>
            <a:pPr>
              <a:buNone/>
            </a:pPr>
            <a:r>
              <a:rPr lang="en-US" sz="2100" dirty="0"/>
              <a:t>Background in clinical psychology, working with people from diverse Christian and secular populations.</a:t>
            </a:r>
          </a:p>
          <a:p>
            <a:pPr>
              <a:buNone/>
            </a:pPr>
            <a:r>
              <a:rPr lang="en-US" sz="2100" dirty="0"/>
              <a:t>Developed an interest in coping with chronic illness due to his oldest daughter’s diagnosis with cystic fibrosis.</a:t>
            </a:r>
          </a:p>
          <a:p>
            <a:pPr>
              <a:buNone/>
            </a:pPr>
            <a:r>
              <a:rPr lang="en-US" sz="2100" dirty="0"/>
              <a:t>Interested in faith-learning integration, most recently on how changing social and demographic characteristics of millennials might change how we teach and think about integration.</a:t>
            </a:r>
          </a:p>
          <a:p>
            <a:pPr>
              <a:buNone/>
            </a:pPr>
            <a:r>
              <a:rPr lang="en-US" sz="2100" dirty="0"/>
              <a:t>In his spare time, he loves to travel.  He has always been happiest when he is on a bicycle.</a:t>
            </a:r>
          </a:p>
          <a:p>
            <a:pPr>
              <a:buNone/>
            </a:pPr>
            <a:endParaRPr lang="en-US" sz="2100" b="1" dirty="0">
              <a:solidFill>
                <a:srgbClr val="FF0000"/>
              </a:solidFill>
              <a:effectLst>
                <a:outerShdw blurRad="38100" dist="38100" dir="2700000" algn="tl">
                  <a:srgbClr val="000000">
                    <a:alpha val="43137"/>
                  </a:srgbClr>
                </a:outerShdw>
              </a:effectLst>
            </a:endParaRPr>
          </a:p>
        </p:txBody>
      </p:sp>
      <p:sp>
        <p:nvSpPr>
          <p:cNvPr id="4" name="Rectangle 3"/>
          <p:cNvSpPr/>
          <p:nvPr/>
        </p:nvSpPr>
        <p:spPr>
          <a:xfrm>
            <a:off x="762000" y="5257800"/>
            <a:ext cx="6705600" cy="430887"/>
          </a:xfrm>
          <a:prstGeom prst="rect">
            <a:avLst/>
          </a:prstGeom>
        </p:spPr>
        <p:txBody>
          <a:bodyPr wrap="square">
            <a:spAutoFit/>
          </a:bodyPr>
          <a:lstStyle/>
          <a:p>
            <a:pPr>
              <a:buNone/>
            </a:pPr>
            <a:endParaRPr lang="en-US" sz="2200" dirty="0"/>
          </a:p>
        </p:txBody>
      </p:sp>
      <p:sp>
        <p:nvSpPr>
          <p:cNvPr id="11" name="Content Placeholder 2"/>
          <p:cNvSpPr txBox="1">
            <a:spLocks/>
          </p:cNvSpPr>
          <p:nvPr/>
        </p:nvSpPr>
        <p:spPr>
          <a:xfrm>
            <a:off x="680405" y="1676400"/>
            <a:ext cx="8210215"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endParaRPr lang="en-US" sz="1050" b="1" dirty="0">
              <a:solidFill>
                <a:srgbClr val="FF0000"/>
              </a:solidFill>
              <a:effectLst>
                <a:outerShdw blurRad="38100" dist="38100" dir="2700000" algn="tl">
                  <a:srgbClr val="000000">
                    <a:alpha val="43137"/>
                  </a:srgbClr>
                </a:outerShdw>
              </a:effectLst>
            </a:endParaRPr>
          </a:p>
        </p:txBody>
      </p:sp>
      <p:sp>
        <p:nvSpPr>
          <p:cNvPr id="12" name="Content Placeholder 2"/>
          <p:cNvSpPr txBox="1">
            <a:spLocks/>
          </p:cNvSpPr>
          <p:nvPr/>
        </p:nvSpPr>
        <p:spPr>
          <a:xfrm>
            <a:off x="689593" y="1981200"/>
            <a:ext cx="5597246"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endParaRPr lang="en-US" sz="2200" dirty="0"/>
          </a:p>
        </p:txBody>
      </p:sp>
      <p:pic>
        <p:nvPicPr>
          <p:cNvPr id="6" name="Picture 5">
            <a:extLst>
              <a:ext uri="{FF2B5EF4-FFF2-40B4-BE49-F238E27FC236}">
                <a16:creationId xmlns:a16="http://schemas.microsoft.com/office/drawing/2014/main" id="{D4B86B4E-1D32-4216-8617-AF9A0A3FC080}"/>
              </a:ext>
            </a:extLst>
          </p:cNvPr>
          <p:cNvPicPr>
            <a:picLocks noChangeAspect="1"/>
          </p:cNvPicPr>
          <p:nvPr/>
        </p:nvPicPr>
        <p:blipFill>
          <a:blip r:embed="rId2"/>
          <a:stretch>
            <a:fillRect/>
          </a:stretch>
        </p:blipFill>
        <p:spPr>
          <a:xfrm>
            <a:off x="6307909" y="-88618"/>
            <a:ext cx="2843640" cy="2757643"/>
          </a:xfrm>
          <a:prstGeom prst="rect">
            <a:avLst/>
          </a:prstGeom>
        </p:spPr>
      </p:pic>
      <p:pic>
        <p:nvPicPr>
          <p:cNvPr id="5124" name="Picture 4" descr="https://scontent-iad3-1.xx.fbcdn.net/hphotos-xaf1/v/t1.0-9/10945518_722214031739_9142663903157393885_n.jpg?oh=e6bdddd2f6b620bcc0c48ae360e106ff&amp;oe=578B17F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2398" y="4068564"/>
            <a:ext cx="2857162" cy="285716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scontent-iad3-1.xx.fbcdn.net/hphotos-xpa1/v/t1.0-9/970120_623978361809_832079600_n.jpg?oh=01712b1172bacb41da0235d7a24513bc&amp;oe=57BE690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552" t="-27615" r="15552" b="28383"/>
          <a:stretch/>
        </p:blipFill>
        <p:spPr bwMode="auto">
          <a:xfrm>
            <a:off x="5780660" y="1800097"/>
            <a:ext cx="3402700" cy="2268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766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720" y="0"/>
            <a:ext cx="7777480" cy="1143000"/>
          </a:xfrm>
        </p:spPr>
        <p:txBody>
          <a:bodyPr>
            <a:noAutofit/>
          </a:bodyPr>
          <a:lstStyle/>
          <a:p>
            <a:r>
              <a:rPr lang="en-US" b="1" dirty="0">
                <a:solidFill>
                  <a:srgbClr val="573D32"/>
                </a:solidFill>
              </a:rPr>
              <a:t>Finding Your Place at the Table</a:t>
            </a:r>
          </a:p>
        </p:txBody>
      </p:sp>
      <p:sp>
        <p:nvSpPr>
          <p:cNvPr id="3" name="Content Placeholder 2"/>
          <p:cNvSpPr>
            <a:spLocks noGrp="1"/>
          </p:cNvSpPr>
          <p:nvPr>
            <p:ph idx="1"/>
          </p:nvPr>
        </p:nvSpPr>
        <p:spPr>
          <a:xfrm>
            <a:off x="1061719" y="1295400"/>
            <a:ext cx="8062198" cy="4876800"/>
          </a:xfrm>
        </p:spPr>
        <p:txBody>
          <a:bodyPr>
            <a:noAutofit/>
          </a:bodyPr>
          <a:lstStyle/>
          <a:p>
            <a:pPr>
              <a:buNone/>
            </a:pPr>
            <a:r>
              <a:rPr lang="en-US" sz="2600" dirty="0"/>
              <a:t>Julie </a:t>
            </a:r>
            <a:r>
              <a:rPr lang="en-US" sz="2600" dirty="0" err="1"/>
              <a:t>Exline</a:t>
            </a:r>
            <a:r>
              <a:rPr lang="en-US" sz="2600" dirty="0"/>
              <a:t> offers some helpful questions for you to ponder as you discern your place.</a:t>
            </a:r>
          </a:p>
          <a:p>
            <a:pPr>
              <a:buNone/>
            </a:pPr>
            <a:endParaRPr lang="en-US" sz="1000" dirty="0"/>
          </a:p>
          <a:p>
            <a:r>
              <a:rPr lang="en-US" sz="2600" dirty="0"/>
              <a:t>Are you more interested in qualitative or quantitative research, theological reflection, or philosophical inquiry? </a:t>
            </a:r>
          </a:p>
          <a:p>
            <a:r>
              <a:rPr lang="en-US" sz="2600" dirty="0"/>
              <a:t>How much do you want to draw on a specific Christian tradition in your approach to integration? Would working in a faith-based or a secular setting be best for you?</a:t>
            </a:r>
          </a:p>
          <a:p>
            <a:r>
              <a:rPr lang="en-US" sz="2600" dirty="0"/>
              <a:t>What are the personal skills, strengths, and weaknesses you have that might guide you into (or away from) particular vocational tasks?</a:t>
            </a:r>
          </a:p>
          <a:p>
            <a:pPr>
              <a:buNone/>
            </a:pPr>
            <a:endParaRPr lang="en-US" sz="2200" dirty="0"/>
          </a:p>
          <a:p>
            <a:pPr>
              <a:buNone/>
            </a:pPr>
            <a:endParaRPr lang="en-US" sz="2200" dirty="0"/>
          </a:p>
        </p:txBody>
      </p:sp>
    </p:spTree>
    <p:extLst>
      <p:ext uri="{BB962C8B-B14F-4D97-AF65-F5344CB8AC3E}">
        <p14:creationId xmlns:p14="http://schemas.microsoft.com/office/powerpoint/2010/main" val="126612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par>
                          <p:cTn id="8" fill="hold">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2000"/>
                                        <p:tgtEl>
                                          <p:spTgt spid="3">
                                            <p:txEl>
                                              <p:pRg st="3" end="3"/>
                                            </p:txEl>
                                          </p:spTgt>
                                        </p:tgtEl>
                                      </p:cBhvr>
                                    </p:animEffect>
                                  </p:childTnLst>
                                </p:cTn>
                              </p:par>
                            </p:childTnLst>
                          </p:cTn>
                        </p:par>
                        <p:par>
                          <p:cTn id="12" fill="hold">
                            <p:stCondLst>
                              <p:cond delay="6000"/>
                            </p:stCondLst>
                            <p:childTnLst>
                              <p:par>
                                <p:cTn id="13" presetID="10" presetClass="entr" presetSubtype="0" fill="hold" nodeType="afterEffect">
                                  <p:stCondLst>
                                    <p:cond delay="10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720" y="0"/>
            <a:ext cx="7777480" cy="1143000"/>
          </a:xfrm>
        </p:spPr>
        <p:txBody>
          <a:bodyPr>
            <a:noAutofit/>
          </a:bodyPr>
          <a:lstStyle/>
          <a:p>
            <a:r>
              <a:rPr lang="en-US" b="1" dirty="0">
                <a:solidFill>
                  <a:srgbClr val="573D32"/>
                </a:solidFill>
              </a:rPr>
              <a:t>Finding Your Place at the Table</a:t>
            </a:r>
          </a:p>
        </p:txBody>
      </p:sp>
      <p:sp>
        <p:nvSpPr>
          <p:cNvPr id="3" name="Content Placeholder 2"/>
          <p:cNvSpPr>
            <a:spLocks noGrp="1"/>
          </p:cNvSpPr>
          <p:nvPr>
            <p:ph idx="1"/>
          </p:nvPr>
        </p:nvSpPr>
        <p:spPr>
          <a:xfrm>
            <a:off x="1061719" y="1295400"/>
            <a:ext cx="7777480" cy="4114800"/>
          </a:xfrm>
        </p:spPr>
        <p:txBody>
          <a:bodyPr>
            <a:noAutofit/>
          </a:bodyPr>
          <a:lstStyle/>
          <a:p>
            <a:pPr>
              <a:buNone/>
            </a:pPr>
            <a:r>
              <a:rPr lang="en-US" sz="2600" dirty="0"/>
              <a:t>Julie </a:t>
            </a:r>
            <a:r>
              <a:rPr lang="en-US" sz="2600" dirty="0" err="1"/>
              <a:t>Exline</a:t>
            </a:r>
            <a:r>
              <a:rPr lang="en-US" sz="2600" dirty="0"/>
              <a:t> offers some helpful questions for you to ponder as you discern your place.</a:t>
            </a:r>
          </a:p>
          <a:p>
            <a:pPr>
              <a:buNone/>
            </a:pPr>
            <a:endParaRPr lang="en-US" sz="1000" dirty="0"/>
          </a:p>
          <a:p>
            <a:r>
              <a:rPr lang="en-US" sz="2600" dirty="0"/>
              <a:t>What wounds (“hurts, disappointments, or offenses”) from your past might be areas that need to be healed or forgiven so that they don’t block your effectiveness and satisfaction?</a:t>
            </a:r>
          </a:p>
          <a:p>
            <a:r>
              <a:rPr lang="en-US" sz="2600" dirty="0"/>
              <a:t>What are you passionate about? How can you use your passions and interests to motivate research or clinical work?</a:t>
            </a:r>
          </a:p>
          <a:p>
            <a:pPr>
              <a:buNone/>
            </a:pPr>
            <a:endParaRPr lang="en-US" sz="2200" dirty="0"/>
          </a:p>
          <a:p>
            <a:pPr>
              <a:buNone/>
            </a:pPr>
            <a:endParaRPr lang="en-US" sz="2200" dirty="0"/>
          </a:p>
        </p:txBody>
      </p:sp>
      <p:sp>
        <p:nvSpPr>
          <p:cNvPr id="4" name="Rectangle 3">
            <a:extLst>
              <a:ext uri="{FF2B5EF4-FFF2-40B4-BE49-F238E27FC236}">
                <a16:creationId xmlns:a16="http://schemas.microsoft.com/office/drawing/2014/main" id="{C8981CE0-3548-4DF5-A323-5E4F357840BF}"/>
              </a:ext>
            </a:extLst>
          </p:cNvPr>
          <p:cNvSpPr/>
          <p:nvPr/>
        </p:nvSpPr>
        <p:spPr>
          <a:xfrm>
            <a:off x="1062079" y="5410200"/>
            <a:ext cx="7777120" cy="1292662"/>
          </a:xfrm>
          <a:prstGeom prst="rect">
            <a:avLst/>
          </a:prstGeom>
        </p:spPr>
        <p:txBody>
          <a:bodyPr wrap="square">
            <a:spAutoFit/>
          </a:bodyPr>
          <a:lstStyle/>
          <a:p>
            <a:pPr>
              <a:buNone/>
            </a:pPr>
            <a:r>
              <a:rPr lang="en-US" sz="2600" b="1" dirty="0">
                <a:solidFill>
                  <a:srgbClr val="FF0000"/>
                </a:solidFill>
                <a:effectLst>
                  <a:outerShdw blurRad="38100" dist="38100" dir="2700000" algn="tl">
                    <a:srgbClr val="000000">
                      <a:alpha val="43137"/>
                    </a:srgbClr>
                  </a:outerShdw>
                </a:effectLst>
              </a:rPr>
              <a:t>Reflection Point: </a:t>
            </a:r>
            <a:r>
              <a:rPr lang="en-US" sz="2600" dirty="0"/>
              <a:t> As you reflect on your gifts and talents, what questions, methods, and populations are you drawn to?</a:t>
            </a:r>
          </a:p>
        </p:txBody>
      </p:sp>
    </p:spTree>
    <p:extLst>
      <p:ext uri="{BB962C8B-B14F-4D97-AF65-F5344CB8AC3E}">
        <p14:creationId xmlns:p14="http://schemas.microsoft.com/office/powerpoint/2010/main" val="316166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atic.wixstatic.com/media/d7fa7c_a7adbc154b11d3350f367c880279b38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99" y="1"/>
            <a:ext cx="5552260" cy="51053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75459" y="457200"/>
            <a:ext cx="2672080" cy="5715000"/>
          </a:xfrm>
        </p:spPr>
        <p:txBody>
          <a:bodyPr>
            <a:noAutofit/>
          </a:bodyPr>
          <a:lstStyle/>
          <a:p>
            <a:pPr marL="0" indent="0">
              <a:buNone/>
            </a:pPr>
            <a:r>
              <a:rPr lang="en-US" sz="3000" b="1" dirty="0">
                <a:solidFill>
                  <a:srgbClr val="624537"/>
                </a:solidFill>
              </a:rPr>
              <a:t>Who among you is willing to join the conversation?</a:t>
            </a:r>
          </a:p>
          <a:p>
            <a:pPr marL="0" indent="0">
              <a:buNone/>
            </a:pPr>
            <a:endParaRPr lang="en-US" sz="3000" b="1" dirty="0">
              <a:solidFill>
                <a:srgbClr val="624537"/>
              </a:solidFill>
            </a:endParaRPr>
          </a:p>
          <a:p>
            <a:pPr marL="0" indent="0">
              <a:buNone/>
            </a:pPr>
            <a:r>
              <a:rPr lang="en-US" sz="3000" b="1" dirty="0">
                <a:solidFill>
                  <a:srgbClr val="624537"/>
                </a:solidFill>
              </a:rPr>
              <a:t>Who among you will become leaders in relating the Christian faith to the field of psychology?</a:t>
            </a:r>
          </a:p>
        </p:txBody>
      </p:sp>
      <p:sp>
        <p:nvSpPr>
          <p:cNvPr id="6" name="Rectangle 5"/>
          <p:cNvSpPr/>
          <p:nvPr/>
        </p:nvSpPr>
        <p:spPr>
          <a:xfrm>
            <a:off x="4038599" y="5257800"/>
            <a:ext cx="4953001" cy="1569660"/>
          </a:xfrm>
          <a:prstGeom prst="rect">
            <a:avLst/>
          </a:prstGeom>
        </p:spPr>
        <p:txBody>
          <a:bodyPr wrap="square">
            <a:spAutoFit/>
          </a:bodyPr>
          <a:lstStyle/>
          <a:p>
            <a:pPr>
              <a:buNone/>
            </a:pPr>
            <a:r>
              <a:rPr lang="en-US" sz="2400" b="1" dirty="0">
                <a:solidFill>
                  <a:srgbClr val="FF0000"/>
                </a:solidFill>
                <a:effectLst>
                  <a:outerShdw blurRad="38100" dist="38100" dir="2700000" algn="tl">
                    <a:srgbClr val="000000">
                      <a:alpha val="43137"/>
                    </a:srgbClr>
                  </a:outerShdw>
                </a:effectLst>
              </a:rPr>
              <a:t>Reflection Point: </a:t>
            </a:r>
            <a:r>
              <a:rPr lang="en-US" sz="2400" dirty="0"/>
              <a:t> What topics or activities are you interested in that could move the conversation about Christianity and psychology forward?</a:t>
            </a:r>
          </a:p>
        </p:txBody>
      </p:sp>
    </p:spTree>
    <p:extLst>
      <p:ext uri="{BB962C8B-B14F-4D97-AF65-F5344CB8AC3E}">
        <p14:creationId xmlns:p14="http://schemas.microsoft.com/office/powerpoint/2010/main" val="59180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nodeType="afterEffect">
                                  <p:stCondLst>
                                    <p:cond delay="2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10" presetClass="entr" presetSubtype="0" fill="hold" grpId="0" nodeType="after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5439</TotalTime>
  <Words>2144</Words>
  <Application>Microsoft Office PowerPoint</Application>
  <PresentationFormat>On-screen Show (4:3)</PresentationFormat>
  <Paragraphs>149</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Sylfaen</vt:lpstr>
      <vt:lpstr>Trajan Pro</vt:lpstr>
      <vt:lpstr>Office Theme</vt:lpstr>
      <vt:lpstr>Integrative Approaches to Psychology and Christianity – 4th ed.</vt:lpstr>
      <vt:lpstr>PowerPoint Slides  to Accompany   Integrative Approaches to Psychology and Christianity, 4th  Edition   Chapter 13 Finding Your Place   </vt:lpstr>
      <vt:lpstr>Setting the table</vt:lpstr>
      <vt:lpstr>PowerPoint Presentation</vt:lpstr>
      <vt:lpstr>Christian Traditions and Integration</vt:lpstr>
      <vt:lpstr>Tradition Saturated Integration</vt:lpstr>
      <vt:lpstr>Tradition Saturated Integration</vt:lpstr>
      <vt:lpstr>Tradition Saturated Integration</vt:lpstr>
      <vt:lpstr>Tradition Saturated Integration</vt:lpstr>
      <vt:lpstr>Liturgy</vt:lpstr>
      <vt:lpstr>Tradition Saturated Integration</vt:lpstr>
      <vt:lpstr>From Tradition to Personal Experience</vt:lpstr>
      <vt:lpstr>Ana-María Rizzuto</vt:lpstr>
      <vt:lpstr>Robert Emmons</vt:lpstr>
      <vt:lpstr>Ev Worthington, Jr.</vt:lpstr>
      <vt:lpstr>Elizabeth Lewis Hall</vt:lpstr>
      <vt:lpstr>Al Dueck</vt:lpstr>
      <vt:lpstr>Julie Exline</vt:lpstr>
      <vt:lpstr>Jamie Aten</vt:lpstr>
      <vt:lpstr>David Entwistle</vt:lpstr>
      <vt:lpstr>Finding Your Place at the Table</vt:lpstr>
      <vt:lpstr>Finding Your Place at the Table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147</cp:revision>
  <dcterms:created xsi:type="dcterms:W3CDTF">2015-05-18T19:09:05Z</dcterms:created>
  <dcterms:modified xsi:type="dcterms:W3CDTF">2021-11-30T17:07:57Z</dcterms:modified>
</cp:coreProperties>
</file>