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9" r:id="rId2"/>
    <p:sldId id="256" r:id="rId3"/>
    <p:sldId id="261" r:id="rId4"/>
    <p:sldId id="299" r:id="rId5"/>
    <p:sldId id="300" r:id="rId6"/>
    <p:sldId id="262" r:id="rId7"/>
    <p:sldId id="263" r:id="rId8"/>
    <p:sldId id="264" r:id="rId9"/>
    <p:sldId id="265" r:id="rId10"/>
    <p:sldId id="266" r:id="rId11"/>
    <p:sldId id="268" r:id="rId12"/>
    <p:sldId id="269" r:id="rId13"/>
    <p:sldId id="302" r:id="rId14"/>
    <p:sldId id="303" r:id="rId15"/>
    <p:sldId id="270" r:id="rId16"/>
    <p:sldId id="271" r:id="rId17"/>
    <p:sldId id="272" r:id="rId18"/>
    <p:sldId id="274" r:id="rId19"/>
    <p:sldId id="289" r:id="rId20"/>
    <p:sldId id="290" r:id="rId21"/>
    <p:sldId id="276" r:id="rId22"/>
    <p:sldId id="291" r:id="rId23"/>
    <p:sldId id="277" r:id="rId24"/>
    <p:sldId id="278" r:id="rId25"/>
    <p:sldId id="292" r:id="rId26"/>
    <p:sldId id="279" r:id="rId27"/>
    <p:sldId id="296" r:id="rId28"/>
    <p:sldId id="297" r:id="rId29"/>
    <p:sldId id="284" r:id="rId30"/>
    <p:sldId id="294" r:id="rId31"/>
    <p:sldId id="288" r:id="rId32"/>
    <p:sldId id="304" r:id="rId33"/>
    <p:sldId id="305" r:id="rId34"/>
    <p:sldId id="308" r:id="rId35"/>
    <p:sldId id="310" r:id="rId36"/>
    <p:sldId id="311" r:id="rId37"/>
    <p:sldId id="312" r:id="rId38"/>
    <p:sldId id="313" r:id="rId39"/>
    <p:sldId id="306" r:id="rId40"/>
    <p:sldId id="287" r:id="rId41"/>
    <p:sldId id="29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1" d="100"/>
          <a:sy n="61" d="100"/>
        </p:scale>
        <p:origin x="1368" y="5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11/30/2021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12: Research and Practice</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12</a:t>
            </a:r>
          </a:p>
          <a:p>
            <a:r>
              <a:rPr lang="en-US" sz="24000" dirty="0">
                <a:solidFill>
                  <a:srgbClr val="614537"/>
                </a:solidFill>
                <a:latin typeface="Sylfaen" panose="010A0502050306030303" pitchFamily="18" charset="0"/>
              </a:rPr>
              <a:t>Integration in </a:t>
            </a:r>
          </a:p>
          <a:p>
            <a:r>
              <a:rPr lang="en-US" sz="24000" dirty="0">
                <a:solidFill>
                  <a:srgbClr val="614537"/>
                </a:solidFill>
                <a:latin typeface="Sylfaen" panose="010A0502050306030303" pitchFamily="18" charset="0"/>
              </a:rPr>
              <a:t>Research and Practice</a:t>
            </a:r>
          </a:p>
          <a:p>
            <a:endParaRPr lang="en-US" sz="128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48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770187"/>
            <a:ext cx="3505200" cy="1470025"/>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Chapter 12</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Integration in </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Research and Practice</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810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924800" cy="5943600"/>
          </a:xfrm>
        </p:spPr>
        <p:txBody>
          <a:bodyPr>
            <a:normAutofit/>
          </a:bodyPr>
          <a:lstStyle/>
          <a:p>
            <a:pPr marL="0" marR="0" indent="0">
              <a:spcBef>
                <a:spcPts val="0"/>
              </a:spcBef>
              <a:spcAft>
                <a:spcPts val="0"/>
              </a:spcAft>
              <a:buNone/>
            </a:pPr>
            <a:r>
              <a:rPr lang="en-US" i="1" dirty="0">
                <a:effectLst/>
                <a:latin typeface="Times New Roman"/>
                <a:ea typeface="Calibri"/>
              </a:rPr>
              <a:t>“Rarely do we find men who willingly engage in hard, solid thinking. There is an almost universal quest for easy answers and half-baked solutions. Nothing pains some people more than having to think</a:t>
            </a:r>
            <a:r>
              <a:rPr lang="en-US" i="1" dirty="0">
                <a:latin typeface="Times New Roman"/>
                <a:ea typeface="Calibri"/>
              </a:rPr>
              <a:t>.”</a:t>
            </a:r>
            <a:endParaRPr lang="en-US" sz="800" i="1" dirty="0">
              <a:latin typeface="Times New Roman"/>
              <a:ea typeface="Calibri"/>
            </a:endParaRPr>
          </a:p>
          <a:p>
            <a:pPr marL="0" marR="0" indent="0">
              <a:spcBef>
                <a:spcPts val="0"/>
              </a:spcBef>
              <a:spcAft>
                <a:spcPts val="0"/>
              </a:spcAft>
              <a:buNone/>
            </a:pPr>
            <a:endParaRPr lang="en-US" sz="800" dirty="0">
              <a:effectLst/>
              <a:latin typeface="Times New Roman"/>
              <a:ea typeface="Calibri"/>
            </a:endParaRPr>
          </a:p>
          <a:p>
            <a:pPr marL="0" lvl="0" indent="0" algn="r">
              <a:spcBef>
                <a:spcPts val="0"/>
              </a:spcBef>
              <a:spcAft>
                <a:spcPts val="0"/>
              </a:spcAft>
              <a:buNone/>
            </a:pPr>
            <a:r>
              <a:rPr lang="en-US" dirty="0">
                <a:effectLst/>
                <a:latin typeface="Times New Roman"/>
                <a:ea typeface="Calibri"/>
              </a:rPr>
              <a:t>– Martin Luther King Jr.</a:t>
            </a:r>
          </a:p>
          <a:p>
            <a:pPr marL="0" marR="0" indent="0">
              <a:spcBef>
                <a:spcPts val="0"/>
              </a:spcBef>
              <a:spcAft>
                <a:spcPts val="0"/>
              </a:spcAft>
              <a:buNone/>
            </a:pPr>
            <a:endParaRPr lang="en-US" i="1" dirty="0">
              <a:effectLst/>
              <a:latin typeface="Times New Roman"/>
              <a:ea typeface="Calibri"/>
            </a:endParaRPr>
          </a:p>
          <a:p>
            <a:pPr marL="0" marR="0" indent="0">
              <a:spcBef>
                <a:spcPts val="0"/>
              </a:spcBef>
              <a:spcAft>
                <a:spcPts val="0"/>
              </a:spcAft>
              <a:buNone/>
            </a:pPr>
            <a:r>
              <a:rPr lang="en-US" i="1" dirty="0">
                <a:effectLst/>
                <a:latin typeface="Times New Roman"/>
                <a:ea typeface="Calibri"/>
              </a:rPr>
              <a:t>“Thinking is easy, acting is difficult, and to put one’s thoughts into action is the most difficult thing in </a:t>
            </a:r>
            <a:r>
              <a:rPr lang="en-US" i="1">
                <a:effectLst/>
                <a:latin typeface="Times New Roman"/>
                <a:ea typeface="Calibri"/>
              </a:rPr>
              <a:t>the world.”</a:t>
            </a:r>
            <a:endParaRPr lang="en-US" i="1" dirty="0">
              <a:effectLst/>
              <a:latin typeface="Times New Roman"/>
              <a:ea typeface="Calibri"/>
            </a:endParaRPr>
          </a:p>
          <a:p>
            <a:pPr marL="0" marR="0" indent="0">
              <a:spcBef>
                <a:spcPts val="0"/>
              </a:spcBef>
              <a:spcAft>
                <a:spcPts val="0"/>
              </a:spcAft>
              <a:buNone/>
            </a:pPr>
            <a:endParaRPr lang="en-US" sz="800" i="1" dirty="0">
              <a:effectLst/>
              <a:latin typeface="Times New Roman"/>
              <a:ea typeface="Calibri"/>
            </a:endParaRPr>
          </a:p>
          <a:p>
            <a:pPr marL="0" marR="0" indent="0" algn="r">
              <a:spcBef>
                <a:spcPts val="0"/>
              </a:spcBef>
              <a:spcAft>
                <a:spcPts val="0"/>
              </a:spcAft>
              <a:buNone/>
            </a:pPr>
            <a:r>
              <a:rPr lang="en-US" dirty="0">
                <a:effectLst/>
                <a:latin typeface="Times New Roman"/>
                <a:ea typeface="Calibri"/>
              </a:rPr>
              <a:t>– Johann Wolfgang von Goethe</a:t>
            </a:r>
          </a:p>
        </p:txBody>
      </p:sp>
    </p:spTree>
    <p:extLst>
      <p:ext uri="{BB962C8B-B14F-4D97-AF65-F5344CB8AC3E}">
        <p14:creationId xmlns:p14="http://schemas.microsoft.com/office/powerpoint/2010/main" val="36543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3015-51E6-4D08-AF0A-A7D74DDCE3EA}"/>
              </a:ext>
            </a:extLst>
          </p:cNvPr>
          <p:cNvSpPr>
            <a:spLocks noGrp="1"/>
          </p:cNvSpPr>
          <p:nvPr>
            <p:ph type="title"/>
          </p:nvPr>
        </p:nvSpPr>
        <p:spPr>
          <a:xfrm>
            <a:off x="1066800" y="21021"/>
            <a:ext cx="7620000" cy="1143000"/>
          </a:xfrm>
        </p:spPr>
        <p:txBody>
          <a:bodyPr/>
          <a:lstStyle/>
          <a:p>
            <a:r>
              <a:rPr lang="en-US" dirty="0"/>
              <a:t>Practical Matters</a:t>
            </a:r>
          </a:p>
        </p:txBody>
      </p:sp>
      <p:sp>
        <p:nvSpPr>
          <p:cNvPr id="3" name="Content Placeholder 2">
            <a:extLst>
              <a:ext uri="{FF2B5EF4-FFF2-40B4-BE49-F238E27FC236}">
                <a16:creationId xmlns:a16="http://schemas.microsoft.com/office/drawing/2014/main" id="{38E62F2E-FCD7-41CB-BA04-1708AD5E4163}"/>
              </a:ext>
            </a:extLst>
          </p:cNvPr>
          <p:cNvSpPr>
            <a:spLocks noGrp="1"/>
          </p:cNvSpPr>
          <p:nvPr>
            <p:ph idx="1"/>
          </p:nvPr>
        </p:nvSpPr>
        <p:spPr>
          <a:xfrm>
            <a:off x="1066800" y="1164021"/>
            <a:ext cx="7543800" cy="5672958"/>
          </a:xfrm>
        </p:spPr>
        <p:txBody>
          <a:bodyPr>
            <a:normAutofit fontScale="92500" lnSpcReduction="10000"/>
          </a:bodyPr>
          <a:lstStyle/>
          <a:p>
            <a:pPr marL="0" indent="0">
              <a:buNone/>
            </a:pPr>
            <a:r>
              <a:rPr lang="en-US" dirty="0"/>
              <a:t>How do we think about complex situations in which religiosity may be helpful and unhelpful?</a:t>
            </a:r>
          </a:p>
          <a:p>
            <a:r>
              <a:rPr lang="en-US" dirty="0"/>
              <a:t>Leslie – religious obsessions that she was rebelling against God by giving him the “wrong” name.</a:t>
            </a:r>
          </a:p>
          <a:p>
            <a:r>
              <a:rPr lang="en-US" dirty="0"/>
              <a:t>John Chrysostom – incredible insights into human dynamics, but prone to extremes (such as spending two years in a standing position due to the biblical injunction to “watch and pray.”</a:t>
            </a:r>
          </a:p>
          <a:p>
            <a:pPr marL="0" indent="0">
              <a:buNone/>
            </a:pPr>
            <a:r>
              <a:rPr lang="en-US" dirty="0"/>
              <a:t>This chapter helps us think about such issues as we engage in both research and practice.</a:t>
            </a:r>
          </a:p>
        </p:txBody>
      </p:sp>
    </p:spTree>
    <p:extLst>
      <p:ext uri="{BB962C8B-B14F-4D97-AF65-F5344CB8AC3E}">
        <p14:creationId xmlns:p14="http://schemas.microsoft.com/office/powerpoint/2010/main" val="225032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p:txBody>
          <a:bodyPr>
            <a:noAutofit/>
          </a:bodyPr>
          <a:lstStyle/>
          <a:p>
            <a:r>
              <a:rPr lang="en-US" b="0" i="0" u="none" strike="noStrike" baseline="0" dirty="0">
                <a:solidFill>
                  <a:srgbClr val="000000"/>
                </a:solidFill>
              </a:rPr>
              <a:t>Part 1: </a:t>
            </a:r>
            <a:r>
              <a:rPr lang="en-US" dirty="0"/>
              <a:t>Integration and Theory</a:t>
            </a:r>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1053662" y="1382110"/>
            <a:ext cx="7620000" cy="5410200"/>
          </a:xfrm>
        </p:spPr>
        <p:txBody>
          <a:bodyPr>
            <a:normAutofit/>
          </a:bodyPr>
          <a:lstStyle/>
          <a:p>
            <a:r>
              <a:rPr lang="en-US" sz="2800" dirty="0"/>
              <a:t>In some ways, integration is easiest at the theoretical level. </a:t>
            </a:r>
          </a:p>
          <a:p>
            <a:r>
              <a:rPr lang="en-US" sz="2800" dirty="0"/>
              <a:t>Unfortunately, integration has not focused on creating new, testable theories nearly as much as it has focused on critiquing the assumptions underlying secular theories.</a:t>
            </a:r>
          </a:p>
          <a:p>
            <a:pPr algn="l"/>
            <a:r>
              <a:rPr lang="en-US" sz="2800" dirty="0"/>
              <a:t>Most critiques of secular psychological theories loosely follow Farnsworth’s description of the process of integration.  “</a:t>
            </a:r>
            <a:r>
              <a:rPr lang="en-US" sz="2800" b="0" i="0" u="none" strike="noStrike" baseline="0" dirty="0"/>
              <a:t>Discovering God’s truths through theology and psychology, verifying the accuracy of the findings, relating them, and applying them in one’s life.”</a:t>
            </a:r>
            <a:endParaRPr lang="en-US" sz="2800" dirty="0"/>
          </a:p>
        </p:txBody>
      </p:sp>
    </p:spTree>
    <p:extLst>
      <p:ext uri="{BB962C8B-B14F-4D97-AF65-F5344CB8AC3E}">
        <p14:creationId xmlns:p14="http://schemas.microsoft.com/office/powerpoint/2010/main" val="2140107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20000" cy="1143000"/>
          </a:xfrm>
        </p:spPr>
        <p:txBody>
          <a:bodyPr>
            <a:normAutofit/>
          </a:bodyPr>
          <a:lstStyle/>
          <a:p>
            <a:r>
              <a:rPr lang="en-US" sz="4800" dirty="0"/>
              <a:t>Integration and Theory</a:t>
            </a:r>
          </a:p>
        </p:txBody>
      </p:sp>
      <p:sp>
        <p:nvSpPr>
          <p:cNvPr id="3" name="Content Placeholder 2"/>
          <p:cNvSpPr>
            <a:spLocks noGrp="1"/>
          </p:cNvSpPr>
          <p:nvPr>
            <p:ph idx="1"/>
          </p:nvPr>
        </p:nvSpPr>
        <p:spPr>
          <a:xfrm>
            <a:off x="762000" y="1112837"/>
            <a:ext cx="8077200" cy="4525963"/>
          </a:xfrm>
        </p:spPr>
        <p:txBody>
          <a:bodyPr>
            <a:noAutofit/>
          </a:bodyPr>
          <a:lstStyle/>
          <a:p>
            <a:pPr marL="0" indent="0">
              <a:buNone/>
            </a:pPr>
            <a:r>
              <a:rPr lang="en-US" sz="3600" dirty="0"/>
              <a:t>Farnsworth’s model of disciplinary relation</a:t>
            </a:r>
          </a:p>
          <a:p>
            <a:pPr marL="0" indent="0">
              <a:buNone/>
            </a:pPr>
            <a:endParaRPr lang="en-US" sz="800" dirty="0"/>
          </a:p>
          <a:p>
            <a:pPr lvl="1"/>
            <a:r>
              <a:rPr lang="en-US" sz="2600" b="1" dirty="0"/>
              <a:t>Discovery </a:t>
            </a:r>
            <a:r>
              <a:rPr lang="en-US" sz="2600" dirty="0"/>
              <a:t>– what does each discipline have to say about a given topic?</a:t>
            </a:r>
          </a:p>
          <a:p>
            <a:pPr lvl="1"/>
            <a:r>
              <a:rPr lang="en-US" sz="2600" b="1" dirty="0"/>
              <a:t>Verification</a:t>
            </a:r>
            <a:r>
              <a:rPr lang="en-US" sz="2600" dirty="0"/>
              <a:t> – what other theories, interpretations, or empirical studies within each discipline lend support to, or disconfirm, this view?  Are the findings “based on sound as well as appropriate methods”?</a:t>
            </a:r>
          </a:p>
          <a:p>
            <a:pPr lvl="1"/>
            <a:r>
              <a:rPr lang="en-US" sz="2600" b="1" dirty="0"/>
              <a:t>Relation</a:t>
            </a:r>
            <a:r>
              <a:rPr lang="en-US" sz="2600" dirty="0"/>
              <a:t> – in what ways might findings from each separate discipline help us to see the topic more fully, by confirming, completing, or challenging the claims that have been made?</a:t>
            </a:r>
          </a:p>
          <a:p>
            <a:pPr lvl="1"/>
            <a:r>
              <a:rPr lang="en-US" sz="2600" b="1" dirty="0"/>
              <a:t>Application</a:t>
            </a:r>
            <a:r>
              <a:rPr lang="en-US" sz="2600" dirty="0"/>
              <a:t> of findings to concrete situations</a:t>
            </a:r>
          </a:p>
        </p:txBody>
      </p:sp>
    </p:spTree>
    <p:extLst>
      <p:ext uri="{BB962C8B-B14F-4D97-AF65-F5344CB8AC3E}">
        <p14:creationId xmlns:p14="http://schemas.microsoft.com/office/powerpoint/2010/main" val="4198669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Examples</a:t>
            </a:r>
          </a:p>
        </p:txBody>
      </p:sp>
      <p:sp>
        <p:nvSpPr>
          <p:cNvPr id="3" name="Content Placeholder 2"/>
          <p:cNvSpPr>
            <a:spLocks noGrp="1"/>
          </p:cNvSpPr>
          <p:nvPr>
            <p:ph idx="1"/>
          </p:nvPr>
        </p:nvSpPr>
        <p:spPr/>
        <p:txBody>
          <a:bodyPr/>
          <a:lstStyle/>
          <a:p>
            <a:r>
              <a:rPr lang="en-US" sz="3600" dirty="0"/>
              <a:t>Maslow and Rogers</a:t>
            </a:r>
          </a:p>
          <a:p>
            <a:pPr lvl="1"/>
            <a:r>
              <a:rPr lang="en-US" sz="3600" dirty="0"/>
              <a:t>Are we basically good?  </a:t>
            </a:r>
          </a:p>
          <a:p>
            <a:pPr lvl="1"/>
            <a:r>
              <a:rPr lang="en-US" sz="3600" dirty="0"/>
              <a:t>Can we trust our own instincts?</a:t>
            </a:r>
          </a:p>
          <a:p>
            <a:r>
              <a:rPr lang="en-US" sz="3600" dirty="0"/>
              <a:t>Tal Ben-</a:t>
            </a:r>
            <a:r>
              <a:rPr lang="en-US" sz="3600" dirty="0" err="1"/>
              <a:t>Shahar</a:t>
            </a:r>
            <a:endParaRPr lang="en-US" sz="3600" dirty="0"/>
          </a:p>
          <a:p>
            <a:pPr lvl="1"/>
            <a:r>
              <a:rPr lang="en-US" sz="3600" dirty="0"/>
              <a:t>What is the ultimate currency?</a:t>
            </a:r>
          </a:p>
          <a:p>
            <a:pPr lvl="1"/>
            <a:r>
              <a:rPr lang="en-US" sz="3600" dirty="0"/>
              <a:t>What is happiness?</a:t>
            </a:r>
          </a:p>
          <a:p>
            <a:endParaRPr lang="en-US" dirty="0"/>
          </a:p>
        </p:txBody>
      </p:sp>
    </p:spTree>
    <p:extLst>
      <p:ext uri="{BB962C8B-B14F-4D97-AF65-F5344CB8AC3E}">
        <p14:creationId xmlns:p14="http://schemas.microsoft.com/office/powerpoint/2010/main" val="408282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sz="4800" dirty="0"/>
              <a:t>Truth and the Two Books</a:t>
            </a:r>
          </a:p>
        </p:txBody>
      </p:sp>
      <p:sp>
        <p:nvSpPr>
          <p:cNvPr id="3" name="Content Placeholder 2"/>
          <p:cNvSpPr>
            <a:spLocks noGrp="1"/>
          </p:cNvSpPr>
          <p:nvPr>
            <p:ph idx="1"/>
          </p:nvPr>
        </p:nvSpPr>
        <p:spPr>
          <a:xfrm>
            <a:off x="1066800" y="1371600"/>
            <a:ext cx="7315200" cy="4525963"/>
          </a:xfrm>
        </p:spPr>
        <p:txBody>
          <a:bodyPr>
            <a:noAutofit/>
          </a:bodyPr>
          <a:lstStyle/>
          <a:p>
            <a:r>
              <a:rPr lang="en-US" dirty="0"/>
              <a:t>Who‘s on first?</a:t>
            </a:r>
          </a:p>
          <a:p>
            <a:r>
              <a:rPr lang="en-US" dirty="0"/>
              <a:t>Theology has a degree of primacy in worldview formation for Christians – framing basic assumptions that we make about the nature of the world, the nature of humanity, and God’s relation to the creation.</a:t>
            </a:r>
          </a:p>
          <a:p>
            <a:r>
              <a:rPr lang="en-US" dirty="0"/>
              <a:t>Beyond this, do we need to posit that theological reasoning is necessarily superior to other forms of reasoning?</a:t>
            </a:r>
          </a:p>
        </p:txBody>
      </p:sp>
    </p:spTree>
    <p:extLst>
      <p:ext uri="{BB962C8B-B14F-4D97-AF65-F5344CB8AC3E}">
        <p14:creationId xmlns:p14="http://schemas.microsoft.com/office/powerpoint/2010/main" val="234588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990600"/>
            <a:ext cx="7543800" cy="5334000"/>
          </a:xfrm>
        </p:spPr>
        <p:txBody>
          <a:bodyPr>
            <a:normAutofit/>
          </a:bodyPr>
          <a:lstStyle/>
          <a:p>
            <a:pPr>
              <a:buNone/>
            </a:pPr>
            <a:r>
              <a:rPr lang="en-US" sz="6000" dirty="0"/>
              <a:t>“Truth is truth, whether it is spoken by the lips of Jesus or Balaam’s donkey.”</a:t>
            </a:r>
          </a:p>
          <a:p>
            <a:pPr>
              <a:buNone/>
            </a:pPr>
            <a:endParaRPr lang="en-US" dirty="0"/>
          </a:p>
          <a:p>
            <a:pPr>
              <a:buNone/>
            </a:pPr>
            <a:r>
              <a:rPr lang="en-US" dirty="0"/>
              <a:t>Attributed to George MacDonald</a:t>
            </a:r>
            <a:endParaRPr lang="en-US" i="1" dirty="0"/>
          </a:p>
        </p:txBody>
      </p:sp>
    </p:spTree>
    <p:extLst>
      <p:ext uri="{BB962C8B-B14F-4D97-AF65-F5344CB8AC3E}">
        <p14:creationId xmlns:p14="http://schemas.microsoft.com/office/powerpoint/2010/main" val="36939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990600"/>
            <a:ext cx="6705600" cy="5562600"/>
          </a:xfrm>
        </p:spPr>
        <p:txBody>
          <a:bodyPr>
            <a:normAutofit/>
          </a:bodyPr>
          <a:lstStyle/>
          <a:p>
            <a:pPr>
              <a:buNone/>
            </a:pPr>
            <a:r>
              <a:rPr lang="en-US" sz="6000" dirty="0"/>
              <a:t>“Where the truth is,   in so far as it is truth, there God is.”</a:t>
            </a:r>
          </a:p>
          <a:p>
            <a:pPr>
              <a:buNone/>
            </a:pPr>
            <a:endParaRPr lang="en-US" dirty="0"/>
          </a:p>
          <a:p>
            <a:pPr>
              <a:buNone/>
            </a:pPr>
            <a:r>
              <a:rPr lang="en-US" dirty="0"/>
              <a:t>Don Quixote, Cervantes</a:t>
            </a:r>
            <a:endParaRPr lang="en-US" i="1" dirty="0"/>
          </a:p>
        </p:txBody>
      </p:sp>
    </p:spTree>
    <p:extLst>
      <p:ext uri="{BB962C8B-B14F-4D97-AF65-F5344CB8AC3E}">
        <p14:creationId xmlns:p14="http://schemas.microsoft.com/office/powerpoint/2010/main" val="2700099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What’s on second?</a:t>
            </a:r>
          </a:p>
        </p:txBody>
      </p:sp>
      <p:sp>
        <p:nvSpPr>
          <p:cNvPr id="3" name="Content Placeholder 2"/>
          <p:cNvSpPr>
            <a:spLocks noGrp="1"/>
          </p:cNvSpPr>
          <p:nvPr>
            <p:ph idx="1"/>
          </p:nvPr>
        </p:nvSpPr>
        <p:spPr>
          <a:xfrm>
            <a:off x="1066800" y="1600200"/>
            <a:ext cx="7924800" cy="4876800"/>
          </a:xfrm>
        </p:spPr>
        <p:txBody>
          <a:bodyPr>
            <a:normAutofit/>
          </a:bodyPr>
          <a:lstStyle/>
          <a:p>
            <a:pPr>
              <a:buNone/>
            </a:pPr>
            <a:r>
              <a:rPr lang="en-US" sz="4000" dirty="0"/>
              <a:t>Does Theology trump psychology?</a:t>
            </a:r>
          </a:p>
          <a:p>
            <a:pPr lvl="1"/>
            <a:r>
              <a:rPr lang="en-US" sz="3500" dirty="0"/>
              <a:t>Disciplinary Integration as Levels of Explanation</a:t>
            </a:r>
          </a:p>
          <a:p>
            <a:pPr lvl="1"/>
            <a:r>
              <a:rPr lang="en-US" sz="3500" dirty="0"/>
              <a:t>Disciplinary Integration as Prima Scriptura</a:t>
            </a:r>
          </a:p>
          <a:p>
            <a:pPr lvl="1"/>
            <a:r>
              <a:rPr lang="en-US" sz="3500" dirty="0"/>
              <a:t>Disciplinary Integration as a Quest for Faithful Reading</a:t>
            </a:r>
            <a:endParaRPr lang="en-US" dirty="0"/>
          </a:p>
          <a:p>
            <a:endParaRPr lang="en-US" dirty="0"/>
          </a:p>
        </p:txBody>
      </p:sp>
    </p:spTree>
    <p:extLst>
      <p:ext uri="{BB962C8B-B14F-4D97-AF65-F5344CB8AC3E}">
        <p14:creationId xmlns:p14="http://schemas.microsoft.com/office/powerpoint/2010/main" val="204485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rmAutofit/>
          </a:bodyPr>
          <a:lstStyle/>
          <a:p>
            <a:r>
              <a:rPr lang="en-US" sz="4800" dirty="0"/>
              <a:t>Handling Conflict</a:t>
            </a:r>
          </a:p>
        </p:txBody>
      </p:sp>
      <p:sp>
        <p:nvSpPr>
          <p:cNvPr id="3075" name="Text Box 3"/>
          <p:cNvSpPr txBox="1">
            <a:spLocks noChangeArrowheads="1"/>
          </p:cNvSpPr>
          <p:nvPr/>
        </p:nvSpPr>
        <p:spPr bwMode="auto">
          <a:xfrm>
            <a:off x="1905000" y="2971800"/>
            <a:ext cx="6096000" cy="223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dirty="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                  B	            B</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1</a:t>
            </a:r>
            <a:endParaRPr kumimoji="0" lang="en-US" sz="20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C                  D	            C</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1</a:t>
            </a: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D</a:t>
            </a:r>
            <a:r>
              <a:rPr kumimoji="0" lang="en-US" sz="2000" b="0" i="0" u="none" strike="noStrike" cap="none" normalizeH="0" baseline="30000" dirty="0">
                <a:ln>
                  <a:noFill/>
                </a:ln>
                <a:solidFill>
                  <a:schemeClr val="tx1"/>
                </a:solidFill>
                <a:effectLst/>
                <a:latin typeface="Times New Roman" pitchFamily="18" charset="0"/>
                <a:ea typeface="Calibri" pitchFamily="34" charset="0"/>
                <a:cs typeface="Times New Roman" pitchFamily="18" charset="0"/>
              </a:rPr>
              <a:t>1</a:t>
            </a:r>
            <a:endParaRPr kumimoji="0" lang="en-US" sz="20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E                  F		            G                  H</a:t>
            </a:r>
            <a:endParaRPr kumimoji="0" lang="en-US" sz="20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a:ln>
                  <a:noFill/>
                </a:ln>
                <a:solidFill>
                  <a:schemeClr val="accent6">
                    <a:lumMod val="75000"/>
                  </a:schemeClr>
                </a:solidFill>
                <a:effectLst/>
                <a:latin typeface="Times New Roman" pitchFamily="18" charset="0"/>
                <a:ea typeface="Calibri" pitchFamily="34" charset="0"/>
                <a:cs typeface="Times New Roman" pitchFamily="18" charset="0"/>
              </a:rPr>
              <a:t>PSYCHOLOGY               </a:t>
            </a:r>
            <a:r>
              <a:rPr kumimoji="0" lang="en-US" sz="2400" b="1" i="0" u="none" strike="noStrike" cap="none" normalizeH="0" dirty="0">
                <a:ln>
                  <a:noFill/>
                </a:ln>
                <a:solidFill>
                  <a:schemeClr val="accent6">
                    <a:lumMod val="75000"/>
                  </a:schemeClr>
                </a:solidFill>
                <a:effectLst/>
                <a:latin typeface="Times New Roman" pitchFamily="18" charset="0"/>
                <a:ea typeface="Calibri" pitchFamily="34" charset="0"/>
                <a:cs typeface="Times New Roman" pitchFamily="18" charset="0"/>
              </a:rPr>
              <a:t> </a:t>
            </a:r>
            <a:r>
              <a:rPr kumimoji="0" lang="en-US" sz="2400" b="1" i="0" u="none" strike="noStrike" cap="none" normalizeH="0" baseline="0" dirty="0">
                <a:ln>
                  <a:noFill/>
                </a:ln>
                <a:solidFill>
                  <a:schemeClr val="accent6">
                    <a:lumMod val="75000"/>
                  </a:schemeClr>
                </a:solidFill>
                <a:effectLst/>
                <a:latin typeface="Times New Roman" pitchFamily="18" charset="0"/>
                <a:ea typeface="Calibri" pitchFamily="34" charset="0"/>
                <a:cs typeface="Times New Roman" pitchFamily="18" charset="0"/>
              </a:rPr>
              <a:t>THEOLOGY</a:t>
            </a:r>
            <a:endParaRPr kumimoji="0" lang="en-US" sz="2400" b="1" i="0" u="none" strike="noStrike" cap="none" normalizeH="0" baseline="0" dirty="0">
              <a:ln>
                <a:noFill/>
              </a:ln>
              <a:solidFill>
                <a:schemeClr val="accent6">
                  <a:lumMod val="75000"/>
                </a:schemeClr>
              </a:solidFill>
              <a:effectLst/>
              <a:latin typeface="Arial" pitchFamily="34" charset="0"/>
            </a:endParaRPr>
          </a:p>
        </p:txBody>
      </p:sp>
      <p:sp>
        <p:nvSpPr>
          <p:cNvPr id="3073" name="Oval 1"/>
          <p:cNvSpPr>
            <a:spLocks noChangeArrowheads="1"/>
          </p:cNvSpPr>
          <p:nvPr/>
        </p:nvSpPr>
        <p:spPr bwMode="auto">
          <a:xfrm>
            <a:off x="4191000" y="1981200"/>
            <a:ext cx="3581400" cy="3476625"/>
          </a:xfrm>
          <a:prstGeom prst="ellipse">
            <a:avLst/>
          </a:prstGeom>
          <a:solidFill>
            <a:srgbClr val="FFFFFF">
              <a:alpha val="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6" name="Rectangle 4"/>
          <p:cNvSpPr>
            <a:spLocks noChangeArrowheads="1"/>
          </p:cNvSpPr>
          <p:nvPr/>
        </p:nvSpPr>
        <p:spPr bwMode="auto">
          <a:xfrm>
            <a:off x="914400" y="1307068"/>
            <a:ext cx="8763000"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sng" strike="noStrike" cap="none" normalizeH="0" baseline="0" dirty="0">
                <a:ln>
                  <a:noFill/>
                </a:ln>
                <a:solidFill>
                  <a:schemeClr val="tx1"/>
                </a:solidFill>
                <a:effectLst/>
                <a:latin typeface="Times New Roman" pitchFamily="18" charset="0"/>
                <a:ea typeface="Calibri" pitchFamily="34" charset="0"/>
                <a:cs typeface="Times New Roman" pitchFamily="18" charset="0"/>
              </a:rPr>
              <a:t>Figure 1: Proportional Confidence </a:t>
            </a:r>
            <a:endParaRPr kumimoji="0" lang="en-US" sz="9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sng" strike="noStrike" cap="none" normalizeH="0" baseline="0" dirty="0">
                <a:ln>
                  <a:noFill/>
                </a:ln>
                <a:solidFill>
                  <a:schemeClr val="tx1"/>
                </a:solidFill>
                <a:effectLst/>
                <a:latin typeface="Times New Roman" pitchFamily="18" charset="0"/>
                <a:ea typeface="Calibri" pitchFamily="34" charset="0"/>
                <a:cs typeface="Times New Roman" pitchFamily="18" charset="0"/>
              </a:rPr>
              <a:t>in Psychological and Theological Propositions</a:t>
            </a:r>
            <a:endParaRPr kumimoji="0" lang="en-US" sz="9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endParaRPr>
          </a:p>
        </p:txBody>
      </p:sp>
      <p:sp>
        <p:nvSpPr>
          <p:cNvPr id="3078" name="Rectangle 6"/>
          <p:cNvSpPr>
            <a:spLocks noChangeArrowheads="1"/>
          </p:cNvSpPr>
          <p:nvPr/>
        </p:nvSpPr>
        <p:spPr bwMode="auto">
          <a:xfrm>
            <a:off x="1524000" y="5363290"/>
            <a:ext cx="7848600" cy="12464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en-US" sz="900" b="0" i="0" u="none" strike="noStrike" cap="none" normalizeH="0" baseline="0" dirty="0">
                <a:ln>
                  <a:noFill/>
                </a:ln>
                <a:solidFill>
                  <a:schemeClr val="tx1"/>
                </a:solidFill>
                <a:effectLst/>
                <a:latin typeface="Arial" pitchFamily="34" charset="0"/>
              </a:rPr>
            </a:br>
            <a:endParaRPr kumimoji="0" lang="en-US"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Uncertainty             Certainty             Uncertainty</a:t>
            </a:r>
            <a:endParaRPr kumimoji="0" lang="en-US" sz="2400" b="0" i="0" u="none" strike="noStrike" cap="none" normalizeH="0" baseline="0" dirty="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endParaRPr>
          </a:p>
        </p:txBody>
      </p:sp>
      <p:sp>
        <p:nvSpPr>
          <p:cNvPr id="8" name="Oval 1"/>
          <p:cNvSpPr>
            <a:spLocks noChangeArrowheads="1"/>
          </p:cNvSpPr>
          <p:nvPr/>
        </p:nvSpPr>
        <p:spPr bwMode="auto">
          <a:xfrm>
            <a:off x="1524000" y="1981200"/>
            <a:ext cx="3581400" cy="3476625"/>
          </a:xfrm>
          <a:prstGeom prst="ellipse">
            <a:avLst/>
          </a:prstGeom>
          <a:solidFill>
            <a:srgbClr val="FFFFFF">
              <a:alpha val="0"/>
            </a:srgbClr>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84683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p:txBody>
          <a:bodyPr>
            <a:noAutofit/>
          </a:bodyPr>
          <a:lstStyle/>
          <a:p>
            <a:r>
              <a:rPr lang="en-US" dirty="0"/>
              <a:t>Integration and Research</a:t>
            </a:r>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1053662" y="1382110"/>
            <a:ext cx="7620000" cy="5410200"/>
          </a:xfrm>
        </p:spPr>
        <p:txBody>
          <a:bodyPr>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Sometimes, specific Christian themes can be incentives to research (such as gratitude and forgiveness).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Sometimes, psychological research has less obvious connections to theology (such as human limitations – </a:t>
            </a:r>
            <a:r>
              <a:rPr kumimoji="0" lang="en-US" sz="3200" b="0" i="1" u="none" strike="noStrike" kern="1200" cap="none" spc="0" normalizeH="0" baseline="0" noProof="0" dirty="0">
                <a:ln>
                  <a:noFill/>
                </a:ln>
                <a:solidFill>
                  <a:prstClr val="black"/>
                </a:solidFill>
                <a:effectLst/>
                <a:uLnTx/>
                <a:uFillTx/>
                <a:latin typeface="Calibri"/>
                <a:ea typeface="+mn-ea"/>
                <a:cs typeface="+mn-cs"/>
              </a:rPr>
              <a:t>we are designed to be limited creatures!</a:t>
            </a:r>
            <a:r>
              <a:rPr kumimoji="0" lang="en-US" sz="3200" b="0" i="0" u="none" strike="noStrike" kern="1200" cap="none" spc="0" normalizeH="0" baseline="0" noProof="0" dirty="0">
                <a:ln>
                  <a:noFill/>
                </a:ln>
                <a:solidFill>
                  <a:prstClr val="black"/>
                </a:solidFill>
                <a:effectLst/>
                <a:uLnTx/>
                <a:uFillTx/>
                <a:latin typeface="Calibri"/>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Sometimes, we pursue research just because we are gifted and drawn to certain topics. But even here, we rely on a Christian worldview to provide context.</a:t>
            </a:r>
          </a:p>
          <a:p>
            <a:endParaRPr lang="en-US" sz="2800" dirty="0"/>
          </a:p>
        </p:txBody>
      </p:sp>
    </p:spTree>
    <p:extLst>
      <p:ext uri="{BB962C8B-B14F-4D97-AF65-F5344CB8AC3E}">
        <p14:creationId xmlns:p14="http://schemas.microsoft.com/office/powerpoint/2010/main" val="393597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382000" cy="914400"/>
          </a:xfrm>
        </p:spPr>
        <p:txBody>
          <a:bodyPr>
            <a:normAutofit/>
          </a:bodyPr>
          <a:lstStyle/>
          <a:p>
            <a:r>
              <a:rPr lang="en-US" sz="4800" dirty="0"/>
              <a:t>Areas for fruitful exploration</a:t>
            </a:r>
          </a:p>
        </p:txBody>
      </p:sp>
      <p:sp>
        <p:nvSpPr>
          <p:cNvPr id="3" name="Content Placeholder 2"/>
          <p:cNvSpPr>
            <a:spLocks noGrp="1"/>
          </p:cNvSpPr>
          <p:nvPr>
            <p:ph idx="1"/>
          </p:nvPr>
        </p:nvSpPr>
        <p:spPr>
          <a:xfrm>
            <a:off x="1066800" y="1295400"/>
            <a:ext cx="7848600" cy="5410200"/>
          </a:xfrm>
        </p:spPr>
        <p:txBody>
          <a:bodyPr>
            <a:normAutofit fontScale="85000" lnSpcReduction="20000"/>
          </a:bodyPr>
          <a:lstStyle/>
          <a:p>
            <a:pPr marL="0" indent="0">
              <a:buNone/>
            </a:pPr>
            <a:r>
              <a:rPr lang="en-US" sz="4100" dirty="0"/>
              <a:t>An example where connections may not be obvious.</a:t>
            </a:r>
          </a:p>
          <a:p>
            <a:r>
              <a:rPr lang="en-US" sz="4100" dirty="0"/>
              <a:t>Human limitations</a:t>
            </a:r>
          </a:p>
          <a:p>
            <a:pPr lvl="1"/>
            <a:r>
              <a:rPr lang="en-US" sz="3300" dirty="0"/>
              <a:t>Some human limitations may be a result of a fallen world (e.g., neurocognitive disorders such as Alzheimer’s disease)</a:t>
            </a:r>
          </a:p>
          <a:p>
            <a:pPr lvl="1"/>
            <a:r>
              <a:rPr lang="en-US" sz="3300" dirty="0"/>
              <a:t>Some human limitations may be part of how we are designed. Normal cognitive limitations are good because we are designed to be limited creatures, and these limitations “make the human mind what it is” and should be “acknowledged, accepted, and even affirmed with gratitude.” (Phelps)</a:t>
            </a:r>
          </a:p>
          <a:p>
            <a:endParaRPr lang="en-US" sz="4400" dirty="0"/>
          </a:p>
          <a:p>
            <a:endParaRPr lang="en-US" sz="4400" dirty="0"/>
          </a:p>
        </p:txBody>
      </p:sp>
    </p:spTree>
    <p:extLst>
      <p:ext uri="{BB962C8B-B14F-4D97-AF65-F5344CB8AC3E}">
        <p14:creationId xmlns:p14="http://schemas.microsoft.com/office/powerpoint/2010/main" val="219808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382000" cy="914400"/>
          </a:xfrm>
        </p:spPr>
        <p:txBody>
          <a:bodyPr>
            <a:normAutofit/>
          </a:bodyPr>
          <a:lstStyle/>
          <a:p>
            <a:r>
              <a:rPr lang="en-US" sz="4800" dirty="0"/>
              <a:t>Areas for fruitful exploration</a:t>
            </a:r>
          </a:p>
        </p:txBody>
      </p:sp>
      <p:sp>
        <p:nvSpPr>
          <p:cNvPr id="3" name="Content Placeholder 2"/>
          <p:cNvSpPr>
            <a:spLocks noGrp="1"/>
          </p:cNvSpPr>
          <p:nvPr>
            <p:ph idx="1"/>
          </p:nvPr>
        </p:nvSpPr>
        <p:spPr>
          <a:xfrm>
            <a:off x="1280160" y="1676400"/>
            <a:ext cx="7848600" cy="4953000"/>
          </a:xfrm>
        </p:spPr>
        <p:txBody>
          <a:bodyPr>
            <a:normAutofit/>
          </a:bodyPr>
          <a:lstStyle/>
          <a:p>
            <a:pPr marL="0" indent="0">
              <a:buNone/>
            </a:pPr>
            <a:r>
              <a:rPr lang="en-US" sz="3600" dirty="0"/>
              <a:t>Some areas are more controversial:</a:t>
            </a:r>
          </a:p>
          <a:p>
            <a:r>
              <a:rPr lang="en-US" sz="3600" dirty="0"/>
              <a:t>Scripture may not be clear</a:t>
            </a:r>
          </a:p>
          <a:p>
            <a:r>
              <a:rPr lang="en-US" sz="3600" dirty="0"/>
              <a:t>“Christian” teaching may be wrong (incorrect conclusions based on faulty hermeneutics, etc.)</a:t>
            </a:r>
          </a:p>
          <a:p>
            <a:r>
              <a:rPr lang="en-US" sz="3600" dirty="0"/>
              <a:t>Christian teaching may be countercultural</a:t>
            </a:r>
          </a:p>
          <a:p>
            <a:endParaRPr lang="en-US" sz="4400" dirty="0"/>
          </a:p>
          <a:p>
            <a:endParaRPr lang="en-US" sz="4400" dirty="0"/>
          </a:p>
        </p:txBody>
      </p:sp>
    </p:spTree>
    <p:extLst>
      <p:ext uri="{BB962C8B-B14F-4D97-AF65-F5344CB8AC3E}">
        <p14:creationId xmlns:p14="http://schemas.microsoft.com/office/powerpoint/2010/main" val="3150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610600" cy="914400"/>
          </a:xfrm>
        </p:spPr>
        <p:txBody>
          <a:bodyPr>
            <a:normAutofit/>
          </a:bodyPr>
          <a:lstStyle/>
          <a:p>
            <a:r>
              <a:rPr lang="en-US" sz="4800" dirty="0"/>
              <a:t>Areas for fruitful exploration</a:t>
            </a:r>
          </a:p>
        </p:txBody>
      </p:sp>
      <p:sp>
        <p:nvSpPr>
          <p:cNvPr id="3" name="Content Placeholder 2"/>
          <p:cNvSpPr>
            <a:spLocks noGrp="1"/>
          </p:cNvSpPr>
          <p:nvPr>
            <p:ph idx="1"/>
          </p:nvPr>
        </p:nvSpPr>
        <p:spPr>
          <a:xfrm>
            <a:off x="838200" y="1276180"/>
            <a:ext cx="8077200" cy="2590800"/>
          </a:xfrm>
        </p:spPr>
        <p:txBody>
          <a:bodyPr>
            <a:normAutofit fontScale="92500" lnSpcReduction="10000"/>
          </a:bodyPr>
          <a:lstStyle/>
          <a:p>
            <a:pPr marL="0" indent="0">
              <a:buNone/>
            </a:pPr>
            <a:r>
              <a:rPr lang="en-US" sz="3900" dirty="0"/>
              <a:t>Controversy is particularly likely in areas that are complicated, where there is social change, or where traditional Christian teachings appear to differ from contemporary social mores.</a:t>
            </a:r>
          </a:p>
          <a:p>
            <a:endParaRPr lang="en-US" sz="4400" dirty="0"/>
          </a:p>
          <a:p>
            <a:pPr marL="0" indent="0">
              <a:buNone/>
            </a:pPr>
            <a:endParaRPr lang="en-US" sz="4400" dirty="0"/>
          </a:p>
        </p:txBody>
      </p:sp>
      <p:pic>
        <p:nvPicPr>
          <p:cNvPr id="1026" name="Picture 2" descr="http://nationalprohibition.weebly.com/uploads/1/1/5/5/11555391/8938599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4697" y="3866980"/>
            <a:ext cx="4444114" cy="26862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38200" y="3866980"/>
            <a:ext cx="3810000" cy="2677656"/>
          </a:xfrm>
          <a:prstGeom prst="rect">
            <a:avLst/>
          </a:prstGeom>
        </p:spPr>
        <p:txBody>
          <a:bodyPr wrap="square">
            <a:spAutoFit/>
          </a:bodyPr>
          <a:lstStyle/>
          <a:p>
            <a:r>
              <a:rPr lang="en-US" sz="2800" i="1" dirty="0">
                <a:latin typeface="Book Antiqua" panose="02040602050305030304" pitchFamily="18" charset="0"/>
              </a:rPr>
              <a:t>The WCTU rightly pointed out problems with the abuse of alcohol, but were the solutions it proposed either “biblical” or effective?</a:t>
            </a:r>
          </a:p>
        </p:txBody>
      </p:sp>
    </p:spTree>
    <p:extLst>
      <p:ext uri="{BB962C8B-B14F-4D97-AF65-F5344CB8AC3E}">
        <p14:creationId xmlns:p14="http://schemas.microsoft.com/office/powerpoint/2010/main" val="170557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382000" cy="914400"/>
          </a:xfrm>
        </p:spPr>
        <p:txBody>
          <a:bodyPr>
            <a:normAutofit/>
          </a:bodyPr>
          <a:lstStyle/>
          <a:p>
            <a:r>
              <a:rPr lang="en-US" sz="4800" dirty="0"/>
              <a:t>Areas for fruitful exploration</a:t>
            </a:r>
          </a:p>
        </p:txBody>
      </p:sp>
      <p:sp>
        <p:nvSpPr>
          <p:cNvPr id="3" name="Content Placeholder 2"/>
          <p:cNvSpPr>
            <a:spLocks noGrp="1"/>
          </p:cNvSpPr>
          <p:nvPr>
            <p:ph idx="1"/>
          </p:nvPr>
        </p:nvSpPr>
        <p:spPr>
          <a:xfrm>
            <a:off x="1143000" y="1295400"/>
            <a:ext cx="7772400" cy="5181600"/>
          </a:xfrm>
        </p:spPr>
        <p:txBody>
          <a:bodyPr>
            <a:normAutofit lnSpcReduction="10000"/>
          </a:bodyPr>
          <a:lstStyle/>
          <a:p>
            <a:pPr marL="0" indent="0">
              <a:buNone/>
            </a:pPr>
            <a:r>
              <a:rPr lang="en-US" sz="4400" dirty="0"/>
              <a:t>Areas which are addressed explicitly in both scripture and in psychological research or theory are particularly ripe for exploration.  As an example, let’s consider controversies regarding child discipline, again, loosely following Farnsworth’s model.</a:t>
            </a:r>
          </a:p>
        </p:txBody>
      </p:sp>
    </p:spTree>
    <p:extLst>
      <p:ext uri="{BB962C8B-B14F-4D97-AF65-F5344CB8AC3E}">
        <p14:creationId xmlns:p14="http://schemas.microsoft.com/office/powerpoint/2010/main" val="1649860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382000" cy="914400"/>
          </a:xfrm>
        </p:spPr>
        <p:txBody>
          <a:bodyPr>
            <a:normAutofit/>
          </a:bodyPr>
          <a:lstStyle/>
          <a:p>
            <a:r>
              <a:rPr lang="en-US" sz="4800" dirty="0"/>
              <a:t>Areas for fruitful exploration</a:t>
            </a:r>
          </a:p>
        </p:txBody>
      </p:sp>
      <p:sp>
        <p:nvSpPr>
          <p:cNvPr id="3" name="Content Placeholder 2"/>
          <p:cNvSpPr>
            <a:spLocks noGrp="1"/>
          </p:cNvSpPr>
          <p:nvPr>
            <p:ph idx="1"/>
          </p:nvPr>
        </p:nvSpPr>
        <p:spPr>
          <a:xfrm>
            <a:off x="1066800" y="1600200"/>
            <a:ext cx="8077200" cy="4953000"/>
          </a:xfrm>
        </p:spPr>
        <p:txBody>
          <a:bodyPr>
            <a:normAutofit/>
          </a:bodyPr>
          <a:lstStyle/>
          <a:p>
            <a:r>
              <a:rPr lang="en-US" sz="4000" dirty="0"/>
              <a:t>Child discipline – A pastor gives a sermon that encourages the use of corporal punishment; “Spare the rod and spoil the child.”</a:t>
            </a:r>
          </a:p>
          <a:p>
            <a:r>
              <a:rPr lang="en-US" sz="4000" dirty="0"/>
              <a:t>How does this fit with the psychological literature and with Scripture?</a:t>
            </a:r>
          </a:p>
        </p:txBody>
      </p:sp>
    </p:spTree>
    <p:extLst>
      <p:ext uri="{BB962C8B-B14F-4D97-AF65-F5344CB8AC3E}">
        <p14:creationId xmlns:p14="http://schemas.microsoft.com/office/powerpoint/2010/main" val="46349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8382000" cy="914400"/>
          </a:xfrm>
        </p:spPr>
        <p:txBody>
          <a:bodyPr>
            <a:normAutofit/>
          </a:bodyPr>
          <a:lstStyle/>
          <a:p>
            <a:r>
              <a:rPr lang="en-US" sz="4800" dirty="0"/>
              <a:t>Areas for fruitful exploration</a:t>
            </a:r>
          </a:p>
        </p:txBody>
      </p:sp>
      <p:sp>
        <p:nvSpPr>
          <p:cNvPr id="3" name="Content Placeholder 2"/>
          <p:cNvSpPr>
            <a:spLocks noGrp="1"/>
          </p:cNvSpPr>
          <p:nvPr>
            <p:ph idx="1"/>
          </p:nvPr>
        </p:nvSpPr>
        <p:spPr>
          <a:xfrm>
            <a:off x="1066800" y="1600200"/>
            <a:ext cx="7543800" cy="4953000"/>
          </a:xfrm>
        </p:spPr>
        <p:txBody>
          <a:bodyPr>
            <a:normAutofit/>
          </a:bodyPr>
          <a:lstStyle/>
          <a:p>
            <a:r>
              <a:rPr lang="en-US" sz="4000" dirty="0"/>
              <a:t>First, we might ask if the phrase, “spare the rod and spoil the child” is biblical.</a:t>
            </a:r>
          </a:p>
          <a:p>
            <a:r>
              <a:rPr lang="en-US" sz="4000" dirty="0"/>
              <a:t>Actually, it’s not!  It comes from a 17</a:t>
            </a:r>
            <a:r>
              <a:rPr lang="en-US" sz="4000" baseline="30000" dirty="0"/>
              <a:t>th</a:t>
            </a:r>
            <a:r>
              <a:rPr lang="en-US" sz="4000" dirty="0"/>
              <a:t> century sadomasochistic poem! </a:t>
            </a:r>
          </a:p>
        </p:txBody>
      </p:sp>
    </p:spTree>
    <p:extLst>
      <p:ext uri="{BB962C8B-B14F-4D97-AF65-F5344CB8AC3E}">
        <p14:creationId xmlns:p14="http://schemas.microsoft.com/office/powerpoint/2010/main" val="313064835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914400"/>
          </a:xfrm>
        </p:spPr>
        <p:txBody>
          <a:bodyPr/>
          <a:lstStyle/>
          <a:p>
            <a:r>
              <a:rPr lang="en-US" dirty="0"/>
              <a:t>Areas for fruitful exploration</a:t>
            </a:r>
          </a:p>
        </p:txBody>
      </p:sp>
      <p:sp>
        <p:nvSpPr>
          <p:cNvPr id="3" name="Content Placeholder 2"/>
          <p:cNvSpPr>
            <a:spLocks noGrp="1"/>
          </p:cNvSpPr>
          <p:nvPr>
            <p:ph idx="1"/>
          </p:nvPr>
        </p:nvSpPr>
        <p:spPr>
          <a:xfrm>
            <a:off x="1066800" y="1600200"/>
            <a:ext cx="8077200" cy="4953000"/>
          </a:xfrm>
        </p:spPr>
        <p:txBody>
          <a:bodyPr>
            <a:normAutofit/>
          </a:bodyPr>
          <a:lstStyle/>
          <a:p>
            <a:r>
              <a:rPr lang="en-US" sz="4000" dirty="0"/>
              <a:t>So, what does scripture really say about this?</a:t>
            </a:r>
          </a:p>
          <a:p>
            <a:r>
              <a:rPr lang="en-US" sz="4000" dirty="0"/>
              <a:t>It may help to compare different versions of some of the key texts, and to dig into the cultural context.</a:t>
            </a:r>
          </a:p>
        </p:txBody>
      </p:sp>
    </p:spTree>
    <p:extLst>
      <p:ext uri="{BB962C8B-B14F-4D97-AF65-F5344CB8AC3E}">
        <p14:creationId xmlns:p14="http://schemas.microsoft.com/office/powerpoint/2010/main" val="321959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Proverbs 13:24</a:t>
            </a:r>
          </a:p>
        </p:txBody>
      </p:sp>
      <p:sp>
        <p:nvSpPr>
          <p:cNvPr id="3" name="Content Placeholder 2"/>
          <p:cNvSpPr>
            <a:spLocks noGrp="1"/>
          </p:cNvSpPr>
          <p:nvPr>
            <p:ph idx="1"/>
          </p:nvPr>
        </p:nvSpPr>
        <p:spPr>
          <a:xfrm>
            <a:off x="1066800" y="1447800"/>
            <a:ext cx="7620000" cy="4800600"/>
          </a:xfrm>
        </p:spPr>
        <p:txBody>
          <a:bodyPr>
            <a:normAutofit fontScale="92500" lnSpcReduction="20000"/>
          </a:bodyPr>
          <a:lstStyle/>
          <a:p>
            <a:pPr marL="0" indent="0">
              <a:buNone/>
            </a:pPr>
            <a:r>
              <a:rPr lang="en-US" dirty="0"/>
              <a:t>He that </a:t>
            </a:r>
            <a:r>
              <a:rPr lang="en-US" dirty="0" err="1"/>
              <a:t>spareth</a:t>
            </a:r>
            <a:r>
              <a:rPr lang="en-US" dirty="0"/>
              <a:t> his rod </a:t>
            </a:r>
            <a:r>
              <a:rPr lang="en-US" dirty="0" err="1"/>
              <a:t>hateth</a:t>
            </a:r>
            <a:r>
              <a:rPr lang="en-US" dirty="0"/>
              <a:t> his son: but he </a:t>
            </a:r>
          </a:p>
          <a:p>
            <a:pPr marL="0" indent="0">
              <a:buNone/>
            </a:pPr>
            <a:r>
              <a:rPr lang="en-US" dirty="0"/>
              <a:t>that </a:t>
            </a:r>
            <a:r>
              <a:rPr lang="en-US" dirty="0" err="1"/>
              <a:t>loveth</a:t>
            </a:r>
            <a:r>
              <a:rPr lang="en-US" dirty="0"/>
              <a:t> him </a:t>
            </a:r>
            <a:r>
              <a:rPr lang="en-US" dirty="0" err="1"/>
              <a:t>chasteneth</a:t>
            </a:r>
            <a:r>
              <a:rPr lang="en-US" dirty="0"/>
              <a:t> him betimes. (KJV)</a:t>
            </a:r>
          </a:p>
          <a:p>
            <a:pPr marL="0" indent="0">
              <a:buNone/>
            </a:pPr>
            <a:endParaRPr lang="en-US" dirty="0"/>
          </a:p>
          <a:p>
            <a:pPr marL="0" indent="0">
              <a:buNone/>
            </a:pPr>
            <a:r>
              <a:rPr lang="en-US" dirty="0"/>
              <a:t>He who spares his rod hates his son,</a:t>
            </a:r>
          </a:p>
          <a:p>
            <a:pPr marL="0" indent="0">
              <a:buNone/>
            </a:pPr>
            <a:r>
              <a:rPr lang="en-US" dirty="0"/>
              <a:t>But he who loves him disciplines him promptly. </a:t>
            </a:r>
          </a:p>
          <a:p>
            <a:pPr marL="0" indent="0">
              <a:buNone/>
            </a:pPr>
            <a:r>
              <a:rPr lang="en-US" dirty="0"/>
              <a:t>(NKJV)</a:t>
            </a:r>
          </a:p>
          <a:p>
            <a:pPr marL="0" indent="0">
              <a:buNone/>
            </a:pPr>
            <a:endParaRPr lang="en-US" dirty="0"/>
          </a:p>
          <a:p>
            <a:pPr marL="0" indent="0">
              <a:buNone/>
            </a:pPr>
            <a:r>
              <a:rPr lang="en-US" dirty="0"/>
              <a:t>Whoever spares the rod hates their children,</a:t>
            </a:r>
          </a:p>
          <a:p>
            <a:pPr marL="0" indent="0">
              <a:buNone/>
            </a:pPr>
            <a:r>
              <a:rPr lang="en-US" dirty="0"/>
              <a:t>but the one who loves their children is careful </a:t>
            </a:r>
          </a:p>
          <a:p>
            <a:pPr marL="0" indent="0">
              <a:buNone/>
            </a:pPr>
            <a:r>
              <a:rPr lang="en-US" dirty="0"/>
              <a:t>to discipline them. (NIV)</a:t>
            </a:r>
          </a:p>
        </p:txBody>
      </p:sp>
    </p:spTree>
    <p:extLst>
      <p:ext uri="{BB962C8B-B14F-4D97-AF65-F5344CB8AC3E}">
        <p14:creationId xmlns:p14="http://schemas.microsoft.com/office/powerpoint/2010/main" val="224963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“rod”?</a:t>
            </a:r>
          </a:p>
        </p:txBody>
      </p:sp>
      <p:sp>
        <p:nvSpPr>
          <p:cNvPr id="3" name="Content Placeholder 2"/>
          <p:cNvSpPr>
            <a:spLocks noGrp="1"/>
          </p:cNvSpPr>
          <p:nvPr>
            <p:ph idx="1"/>
          </p:nvPr>
        </p:nvSpPr>
        <p:spPr>
          <a:xfrm>
            <a:off x="1066800" y="1447800"/>
            <a:ext cx="7772400" cy="5105400"/>
          </a:xfrm>
        </p:spPr>
        <p:txBody>
          <a:bodyPr>
            <a:normAutofit lnSpcReduction="10000"/>
          </a:bodyPr>
          <a:lstStyle/>
          <a:p>
            <a:r>
              <a:rPr lang="en-US" dirty="0"/>
              <a:t>The word rod in this passage is the same one used in the 23</a:t>
            </a:r>
            <a:r>
              <a:rPr lang="en-US" baseline="30000" dirty="0"/>
              <a:t>rd</a:t>
            </a:r>
            <a:r>
              <a:rPr lang="en-US" dirty="0"/>
              <a:t> Psalm where we read, “Your rod and your staff comfort me.” </a:t>
            </a:r>
          </a:p>
          <a:p>
            <a:r>
              <a:rPr lang="en-US" dirty="0"/>
              <a:t>The rod of the shepherd is used to guide, not to beat!  We often interpret “rod” as an instrument of corporal punishment, when in a shepherding context, it does not have that meaning.</a:t>
            </a:r>
          </a:p>
          <a:p>
            <a:r>
              <a:rPr lang="en-US" dirty="0"/>
              <a:t>The key idea seems to be loving guidance and discipline, not harsh punishment.</a:t>
            </a:r>
          </a:p>
          <a:p>
            <a:endParaRPr lang="en-US" dirty="0"/>
          </a:p>
        </p:txBody>
      </p:sp>
    </p:spTree>
    <p:extLst>
      <p:ext uri="{BB962C8B-B14F-4D97-AF65-F5344CB8AC3E}">
        <p14:creationId xmlns:p14="http://schemas.microsoft.com/office/powerpoint/2010/main" val="1202838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Scriptures</a:t>
            </a:r>
          </a:p>
        </p:txBody>
      </p:sp>
      <p:sp>
        <p:nvSpPr>
          <p:cNvPr id="3" name="Content Placeholder 2"/>
          <p:cNvSpPr>
            <a:spLocks noGrp="1"/>
          </p:cNvSpPr>
          <p:nvPr>
            <p:ph idx="1"/>
          </p:nvPr>
        </p:nvSpPr>
        <p:spPr>
          <a:xfrm>
            <a:off x="1143000" y="1447800"/>
            <a:ext cx="7620000" cy="5410200"/>
          </a:xfrm>
        </p:spPr>
        <p:txBody>
          <a:bodyPr>
            <a:normAutofit fontScale="92500"/>
          </a:bodyPr>
          <a:lstStyle/>
          <a:p>
            <a:pPr marL="0" indent="0">
              <a:buNone/>
            </a:pPr>
            <a:r>
              <a:rPr lang="en-US" sz="3500" dirty="0"/>
              <a:t>Children, obey your parents in the Lord, for this is right. “Honor your father and mother” – which is the first commandment with a promise – “so that it may go well with you and that you may enjoy long life on the earth.”   Fathers, do not exasperate your children; instead, bring them up in the training and instruction of the Lord.</a:t>
            </a:r>
          </a:p>
          <a:p>
            <a:pPr marL="0" indent="0">
              <a:buNone/>
            </a:pPr>
            <a:endParaRPr lang="en-US" sz="3000" dirty="0"/>
          </a:p>
          <a:p>
            <a:pPr marL="0" indent="0">
              <a:buNone/>
            </a:pPr>
            <a:r>
              <a:rPr lang="en-US" sz="3000" dirty="0"/>
              <a:t>(Ephesians 6:1-4, NIV)</a:t>
            </a:r>
          </a:p>
        </p:txBody>
      </p:sp>
    </p:spTree>
    <p:extLst>
      <p:ext uri="{BB962C8B-B14F-4D97-AF65-F5344CB8AC3E}">
        <p14:creationId xmlns:p14="http://schemas.microsoft.com/office/powerpoint/2010/main" val="2152078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Scriptures</a:t>
            </a:r>
          </a:p>
        </p:txBody>
      </p:sp>
      <p:sp>
        <p:nvSpPr>
          <p:cNvPr id="3" name="Content Placeholder 2"/>
          <p:cNvSpPr>
            <a:spLocks noGrp="1"/>
          </p:cNvSpPr>
          <p:nvPr>
            <p:ph idx="1"/>
          </p:nvPr>
        </p:nvSpPr>
        <p:spPr>
          <a:xfrm>
            <a:off x="1066800" y="1600200"/>
            <a:ext cx="8153400" cy="4525963"/>
          </a:xfrm>
        </p:spPr>
        <p:txBody>
          <a:bodyPr>
            <a:noAutofit/>
          </a:bodyPr>
          <a:lstStyle/>
          <a:p>
            <a:pPr marL="457200" indent="-457200">
              <a:buNone/>
            </a:pPr>
            <a:r>
              <a:rPr lang="en-US" sz="4000" dirty="0"/>
              <a:t>Children, obey your parents in everything, for this pleases the Lord.</a:t>
            </a:r>
          </a:p>
          <a:p>
            <a:pPr marL="457200" indent="-457200">
              <a:buNone/>
            </a:pPr>
            <a:r>
              <a:rPr lang="en-US" sz="4000" dirty="0"/>
              <a:t>Fathers, do not embitter your children, or they will become discouraged.</a:t>
            </a:r>
          </a:p>
          <a:p>
            <a:pPr marL="457200" indent="-457200">
              <a:buNone/>
            </a:pPr>
            <a:r>
              <a:rPr lang="en-US" sz="2400" dirty="0"/>
              <a:t>                                                </a:t>
            </a:r>
          </a:p>
          <a:p>
            <a:pPr marL="457200" indent="-457200">
              <a:buNone/>
            </a:pPr>
            <a:endParaRPr lang="en-US" sz="2400" dirty="0"/>
          </a:p>
          <a:p>
            <a:pPr marL="457200" indent="-457200" algn="r">
              <a:buNone/>
            </a:pPr>
            <a:r>
              <a:rPr lang="en-US" sz="2400" dirty="0"/>
              <a:t>(Colossians 3:20-21, NIV)</a:t>
            </a:r>
          </a:p>
        </p:txBody>
      </p:sp>
    </p:spTree>
    <p:extLst>
      <p:ext uri="{BB962C8B-B14F-4D97-AF65-F5344CB8AC3E}">
        <p14:creationId xmlns:p14="http://schemas.microsoft.com/office/powerpoint/2010/main" val="417964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066800" y="1447800"/>
            <a:ext cx="7772400" cy="5562600"/>
          </a:xfrm>
        </p:spPr>
        <p:txBody>
          <a:bodyPr>
            <a:noAutofit/>
          </a:bodyPr>
          <a:lstStyle/>
          <a:p>
            <a:r>
              <a:rPr lang="en-US" sz="3000" dirty="0"/>
              <a:t>So, with more context, does the harsh interpretation of “spare the rod” really fit the context or the larger teaching of scripture about child rearing?</a:t>
            </a:r>
          </a:p>
          <a:p>
            <a:r>
              <a:rPr lang="en-US" sz="3000" dirty="0"/>
              <a:t>If not, what does it mean?  (What happens if you fail to guide a child by shaping his or her behavior away from harmful or uncivil deeds and attitudes and towards godly and pro-social deeds and attitudes?)</a:t>
            </a:r>
          </a:p>
          <a:p>
            <a:r>
              <a:rPr lang="en-US" sz="3000" dirty="0"/>
              <a:t>What happens if you </a:t>
            </a:r>
            <a:r>
              <a:rPr lang="en-US" sz="3000" i="1" dirty="0"/>
              <a:t>exasperate</a:t>
            </a:r>
            <a:r>
              <a:rPr lang="en-US" sz="3000" dirty="0"/>
              <a:t> or </a:t>
            </a:r>
            <a:r>
              <a:rPr lang="en-US" sz="3000" i="1" dirty="0"/>
              <a:t>embitter</a:t>
            </a:r>
            <a:r>
              <a:rPr lang="en-US" sz="3000" dirty="0"/>
              <a:t> your children?</a:t>
            </a:r>
          </a:p>
          <a:p>
            <a:pPr marL="0" indent="0">
              <a:buNone/>
            </a:pPr>
            <a:endParaRPr lang="en-US" sz="3600" dirty="0"/>
          </a:p>
        </p:txBody>
      </p:sp>
    </p:spTree>
    <p:extLst>
      <p:ext uri="{BB962C8B-B14F-4D97-AF65-F5344CB8AC3E}">
        <p14:creationId xmlns:p14="http://schemas.microsoft.com/office/powerpoint/2010/main" val="36705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620000" cy="1143000"/>
          </a:xfrm>
        </p:spPr>
        <p:txBody>
          <a:bodyPr>
            <a:noAutofit/>
          </a:bodyPr>
          <a:lstStyle/>
          <a:p>
            <a:r>
              <a:rPr lang="en-US" sz="4800" dirty="0"/>
              <a:t>Childrearing in </a:t>
            </a:r>
            <a:br>
              <a:rPr lang="en-US" sz="4800" dirty="0"/>
            </a:br>
            <a:r>
              <a:rPr lang="en-US" sz="4800" dirty="0"/>
              <a:t>Psychological research</a:t>
            </a:r>
          </a:p>
        </p:txBody>
      </p:sp>
      <p:sp>
        <p:nvSpPr>
          <p:cNvPr id="3" name="Content Placeholder 2"/>
          <p:cNvSpPr>
            <a:spLocks noGrp="1"/>
          </p:cNvSpPr>
          <p:nvPr>
            <p:ph idx="1"/>
          </p:nvPr>
        </p:nvSpPr>
        <p:spPr>
          <a:xfrm>
            <a:off x="1066800" y="1860659"/>
            <a:ext cx="4876800" cy="4572000"/>
          </a:xfrm>
        </p:spPr>
        <p:txBody>
          <a:bodyPr>
            <a:normAutofit fontScale="92500"/>
          </a:bodyPr>
          <a:lstStyle/>
          <a:p>
            <a:r>
              <a:rPr lang="en-US" sz="4000" dirty="0"/>
              <a:t>Authoritarian, Authoritative, Permissive, Neglecting/Rejecting </a:t>
            </a:r>
            <a:r>
              <a:rPr lang="en-US" sz="3900" dirty="0"/>
              <a:t>(</a:t>
            </a:r>
            <a:r>
              <a:rPr lang="en-US" sz="3900" dirty="0" err="1"/>
              <a:t>Baumrind</a:t>
            </a:r>
            <a:r>
              <a:rPr lang="en-US" sz="3900" dirty="0"/>
              <a:t>, 1927-2018)</a:t>
            </a:r>
          </a:p>
          <a:p>
            <a:r>
              <a:rPr lang="en-US" sz="4000" dirty="0"/>
              <a:t>Effects of Corporal Punishment</a:t>
            </a:r>
          </a:p>
        </p:txBody>
      </p:sp>
      <p:pic>
        <p:nvPicPr>
          <p:cNvPr id="1026" name="Picture 2" descr="Image result for diana baumrind"/>
          <p:cNvPicPr>
            <a:picLocks noChangeAspect="1" noChangeArrowheads="1"/>
          </p:cNvPicPr>
          <p:nvPr/>
        </p:nvPicPr>
        <p:blipFill rotWithShape="1">
          <a:blip r:embed="rId2">
            <a:extLst>
              <a:ext uri="{28A0092B-C50C-407E-A947-70E740481C1C}">
                <a14:useLocalDpi xmlns:a14="http://schemas.microsoft.com/office/drawing/2010/main" val="0"/>
              </a:ext>
            </a:extLst>
          </a:blip>
          <a:srcRect l="24989" r="7124"/>
          <a:stretch/>
        </p:blipFill>
        <p:spPr bwMode="auto">
          <a:xfrm>
            <a:off x="7082790" y="1587390"/>
            <a:ext cx="1737360" cy="25592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iana baumri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362449"/>
            <a:ext cx="1733550" cy="24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04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620000" cy="1143000"/>
          </a:xfrm>
        </p:spPr>
        <p:txBody>
          <a:bodyPr/>
          <a:lstStyle/>
          <a:p>
            <a:r>
              <a:rPr lang="en-US" b="1" dirty="0">
                <a:solidFill>
                  <a:srgbClr val="C00000"/>
                </a:solidFill>
              </a:rPr>
              <a:t>Reflection Point</a:t>
            </a:r>
          </a:p>
        </p:txBody>
      </p:sp>
      <p:sp>
        <p:nvSpPr>
          <p:cNvPr id="3" name="Content Placeholder 2"/>
          <p:cNvSpPr>
            <a:spLocks noGrp="1"/>
          </p:cNvSpPr>
          <p:nvPr>
            <p:ph idx="1"/>
          </p:nvPr>
        </p:nvSpPr>
        <p:spPr>
          <a:xfrm>
            <a:off x="1066800" y="1371600"/>
            <a:ext cx="8077200" cy="5562600"/>
          </a:xfrm>
        </p:spPr>
        <p:txBody>
          <a:bodyPr>
            <a:noAutofit/>
          </a:bodyPr>
          <a:lstStyle/>
          <a:p>
            <a:r>
              <a:rPr lang="en-US" sz="3600" dirty="0"/>
              <a:t>When looking carefully at theological and psychological teaching on child rearing, are they contradictory or compatible?</a:t>
            </a:r>
          </a:p>
          <a:p>
            <a:r>
              <a:rPr lang="en-US" sz="3600" dirty="0"/>
              <a:t>In what ways might errant childrearing advice (whether from religious or psychological professionals) need to be revised in light of carefully considered theological and psychological findings?</a:t>
            </a:r>
          </a:p>
          <a:p>
            <a:pPr marL="0" indent="0">
              <a:buNone/>
            </a:pPr>
            <a:endParaRPr lang="en-US" sz="3600" dirty="0"/>
          </a:p>
        </p:txBody>
      </p:sp>
    </p:spTree>
    <p:extLst>
      <p:ext uri="{BB962C8B-B14F-4D97-AF65-F5344CB8AC3E}">
        <p14:creationId xmlns:p14="http://schemas.microsoft.com/office/powerpoint/2010/main" val="1283239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Controversial Issues</a:t>
            </a:r>
          </a:p>
        </p:txBody>
      </p:sp>
      <p:sp>
        <p:nvSpPr>
          <p:cNvPr id="3" name="Content Placeholder 2"/>
          <p:cNvSpPr>
            <a:spLocks noGrp="1"/>
          </p:cNvSpPr>
          <p:nvPr>
            <p:ph idx="1"/>
          </p:nvPr>
        </p:nvSpPr>
        <p:spPr>
          <a:xfrm>
            <a:off x="1066800" y="1600200"/>
            <a:ext cx="7620000" cy="5181600"/>
          </a:xfrm>
        </p:spPr>
        <p:txBody>
          <a:bodyPr>
            <a:normAutofit/>
          </a:bodyPr>
          <a:lstStyle/>
          <a:p>
            <a:r>
              <a:rPr lang="en-US" sz="3600" dirty="0"/>
              <a:t>There are times when honest, well-meaning people can not come to agreement.</a:t>
            </a:r>
          </a:p>
          <a:p>
            <a:r>
              <a:rPr lang="en-US" sz="3600" dirty="0"/>
              <a:t>How can we disagree with charity and humility?</a:t>
            </a:r>
          </a:p>
        </p:txBody>
      </p:sp>
    </p:spTree>
    <p:extLst>
      <p:ext uri="{BB962C8B-B14F-4D97-AF65-F5344CB8AC3E}">
        <p14:creationId xmlns:p14="http://schemas.microsoft.com/office/powerpoint/2010/main" val="424688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153400" cy="914400"/>
          </a:xfrm>
        </p:spPr>
        <p:txBody>
          <a:bodyPr/>
          <a:lstStyle/>
          <a:p>
            <a:r>
              <a:rPr lang="en-US" dirty="0"/>
              <a:t>Areas for fruitful exploration</a:t>
            </a:r>
          </a:p>
        </p:txBody>
      </p:sp>
      <p:sp>
        <p:nvSpPr>
          <p:cNvPr id="3" name="Content Placeholder 2"/>
          <p:cNvSpPr>
            <a:spLocks noGrp="1"/>
          </p:cNvSpPr>
          <p:nvPr>
            <p:ph idx="1"/>
          </p:nvPr>
        </p:nvSpPr>
        <p:spPr>
          <a:xfrm>
            <a:off x="990600" y="1371600"/>
            <a:ext cx="7696200" cy="5257800"/>
          </a:xfrm>
        </p:spPr>
        <p:txBody>
          <a:bodyPr>
            <a:normAutofit fontScale="77500" lnSpcReduction="20000"/>
          </a:bodyPr>
          <a:lstStyle/>
          <a:p>
            <a:pPr marL="0" indent="0">
              <a:buNone/>
            </a:pPr>
            <a:r>
              <a:rPr lang="en-US" sz="4400" dirty="0"/>
              <a:t>Living with Ambiguity</a:t>
            </a:r>
          </a:p>
          <a:p>
            <a:pPr lvl="1"/>
            <a:r>
              <a:rPr lang="en-US" sz="4000" dirty="0"/>
              <a:t>While truth cannot be self-contradictory, that doesn’t mean that we will always see how to reconcile apparent contradictions.</a:t>
            </a:r>
          </a:p>
          <a:p>
            <a:pPr lvl="1"/>
            <a:r>
              <a:rPr lang="en-US" sz="4000" dirty="0"/>
              <a:t>“When faced with apparent contradictions, we reexamine the psychological and theological evidence, lending greater weight to whichever source provides greater clarity.  We will sometimes have to live with ambiguity and uncertainty, but we affirm that God is the author of all truth.”</a:t>
            </a:r>
          </a:p>
        </p:txBody>
      </p:sp>
    </p:spTree>
    <p:extLst>
      <p:ext uri="{BB962C8B-B14F-4D97-AF65-F5344CB8AC3E}">
        <p14:creationId xmlns:p14="http://schemas.microsoft.com/office/powerpoint/2010/main" val="51585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153400" cy="914400"/>
          </a:xfrm>
        </p:spPr>
        <p:txBody>
          <a:bodyPr/>
          <a:lstStyle/>
          <a:p>
            <a:r>
              <a:rPr lang="en-US" dirty="0"/>
              <a:t>Areas for fruitful exploration</a:t>
            </a:r>
          </a:p>
        </p:txBody>
      </p:sp>
      <p:sp>
        <p:nvSpPr>
          <p:cNvPr id="3" name="Content Placeholder 2"/>
          <p:cNvSpPr>
            <a:spLocks noGrp="1"/>
          </p:cNvSpPr>
          <p:nvPr>
            <p:ph idx="1"/>
          </p:nvPr>
        </p:nvSpPr>
        <p:spPr>
          <a:xfrm>
            <a:off x="990600" y="1219200"/>
            <a:ext cx="7696200" cy="5257800"/>
          </a:xfrm>
        </p:spPr>
        <p:txBody>
          <a:bodyPr>
            <a:noAutofit/>
          </a:bodyPr>
          <a:lstStyle/>
          <a:p>
            <a:pPr marL="0" indent="0">
              <a:buNone/>
            </a:pPr>
            <a:r>
              <a:rPr lang="en-US" dirty="0"/>
              <a:t>It’s not all about conflict…</a:t>
            </a:r>
          </a:p>
          <a:p>
            <a:pPr marL="574675" lvl="1" indent="-347663"/>
            <a:r>
              <a:rPr lang="en-US" sz="3000" dirty="0"/>
              <a:t>Many times, a Christian worldview provides a larger context for psychology as a whole (God is, after all, the maker of the neuron!) – sometimes integration may simply but profoundly involve recognizing the unseen hand of God in what we study.</a:t>
            </a:r>
          </a:p>
          <a:p>
            <a:pPr marL="574675" lvl="1" indent="-347663"/>
            <a:r>
              <a:rPr lang="en-US" sz="3000" dirty="0"/>
              <a:t>Many times, psychology and Christianity complement each other quite well, providing a more complete view without apparent conflict.</a:t>
            </a:r>
          </a:p>
        </p:txBody>
      </p:sp>
    </p:spTree>
    <p:extLst>
      <p:ext uri="{BB962C8B-B14F-4D97-AF65-F5344CB8AC3E}">
        <p14:creationId xmlns:p14="http://schemas.microsoft.com/office/powerpoint/2010/main" val="2110582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620000" cy="1143000"/>
          </a:xfrm>
        </p:spPr>
        <p:txBody>
          <a:bodyPr/>
          <a:lstStyle/>
          <a:p>
            <a:r>
              <a:rPr lang="en-US" b="1" dirty="0">
                <a:solidFill>
                  <a:srgbClr val="C00000"/>
                </a:solidFill>
              </a:rPr>
              <a:t>Reflection Point</a:t>
            </a:r>
          </a:p>
        </p:txBody>
      </p:sp>
      <p:sp>
        <p:nvSpPr>
          <p:cNvPr id="3" name="Content Placeholder 2"/>
          <p:cNvSpPr>
            <a:spLocks noGrp="1"/>
          </p:cNvSpPr>
          <p:nvPr>
            <p:ph idx="1"/>
          </p:nvPr>
        </p:nvSpPr>
        <p:spPr>
          <a:xfrm>
            <a:off x="1066800" y="1295400"/>
            <a:ext cx="7924800" cy="5562600"/>
          </a:xfrm>
        </p:spPr>
        <p:txBody>
          <a:bodyPr>
            <a:noAutofit/>
          </a:bodyPr>
          <a:lstStyle/>
          <a:p>
            <a:pPr marL="0" indent="0">
              <a:buNone/>
            </a:pPr>
            <a:r>
              <a:rPr lang="en-US" sz="4000" dirty="0"/>
              <a:t>What are some topics that might be fruitful to explore from both psychological and theological perspectives?</a:t>
            </a:r>
          </a:p>
          <a:p>
            <a:pPr marL="0" indent="0">
              <a:buNone/>
            </a:pPr>
            <a:endParaRPr lang="en-US" sz="3600" dirty="0"/>
          </a:p>
          <a:p>
            <a:pPr marL="0" indent="0">
              <a:buNone/>
            </a:pPr>
            <a:r>
              <a:rPr lang="en-US" sz="3600" i="1" dirty="0"/>
              <a:t>NOTE: You don’t have to have “the answer” ahead of time.  Try to approach the data with an open mind or you might not read the data accurately.</a:t>
            </a:r>
          </a:p>
          <a:p>
            <a:pPr marL="0" indent="0">
              <a:buNone/>
            </a:pPr>
            <a:endParaRPr lang="en-US" sz="2800" dirty="0"/>
          </a:p>
        </p:txBody>
      </p:sp>
    </p:spTree>
    <p:extLst>
      <p:ext uri="{BB962C8B-B14F-4D97-AF65-F5344CB8AC3E}">
        <p14:creationId xmlns:p14="http://schemas.microsoft.com/office/powerpoint/2010/main" val="331409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b="1" i="0" u="none" strike="noStrike" baseline="0" dirty="0">
                <a:solidFill>
                  <a:srgbClr val="000000"/>
                </a:solidFill>
              </a:rPr>
              <a:t>Part 2: </a:t>
            </a:r>
            <a:r>
              <a:rPr lang="en-US" sz="4000" b="1" dirty="0"/>
              <a:t>Integration and Psychotherapy</a:t>
            </a:r>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1053662" y="1382110"/>
            <a:ext cx="7620000" cy="5410200"/>
          </a:xfrm>
        </p:spPr>
        <p:txBody>
          <a:bodyPr>
            <a:normAutofit/>
          </a:bodyPr>
          <a:lstStyle/>
          <a:p>
            <a:pPr marL="0" marR="0" lvl="0" indent="0" algn="l" defTabSz="914400" rtl="0" eaLnBrk="1" fontAlgn="auto" latinLnBrk="0" hangingPunct="1">
              <a:lnSpc>
                <a:spcPct val="100000"/>
              </a:lnSpc>
              <a:spcBef>
                <a:spcPct val="20000"/>
              </a:spcBef>
              <a:spcAft>
                <a:spcPts val="0"/>
              </a:spcAft>
              <a:buClrTx/>
              <a:buSz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In this section we will cover: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Professional ethics and workplace environments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sz="3600" dirty="0">
                <a:solidFill>
                  <a:prstClr val="black"/>
                </a:solidFill>
                <a:latin typeface="Calibri"/>
              </a:rPr>
              <a:t>Religiously based interventions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The ultimate goals of psychological intervention</a:t>
            </a:r>
          </a:p>
        </p:txBody>
      </p:sp>
    </p:spTree>
    <p:extLst>
      <p:ext uri="{BB962C8B-B14F-4D97-AF65-F5344CB8AC3E}">
        <p14:creationId xmlns:p14="http://schemas.microsoft.com/office/powerpoint/2010/main" val="70451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dirty="0">
                <a:solidFill>
                  <a:prstClr val="black"/>
                </a:solidFill>
                <a:ea typeface="+mn-ea"/>
                <a:cs typeface="+mn-cs"/>
              </a:rPr>
              <a:t>Professional ethics </a:t>
            </a:r>
            <a:br>
              <a:rPr lang="en-US" sz="4000" dirty="0">
                <a:solidFill>
                  <a:prstClr val="black"/>
                </a:solidFill>
                <a:ea typeface="+mn-ea"/>
                <a:cs typeface="+mn-cs"/>
              </a:rPr>
            </a:br>
            <a:r>
              <a:rPr lang="en-US" sz="4000" dirty="0">
                <a:solidFill>
                  <a:prstClr val="black"/>
                </a:solidFill>
                <a:ea typeface="+mn-ea"/>
                <a:cs typeface="+mn-cs"/>
              </a:rPr>
              <a:t>and workplace environments</a:t>
            </a:r>
            <a:endParaRPr lang="en-US" sz="4000" b="1" dirty="0"/>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1053662" y="1382110"/>
            <a:ext cx="7620000" cy="5410200"/>
          </a:xfrm>
        </p:spPr>
        <p:txBody>
          <a:bodyPr>
            <a:normAutofit/>
          </a:bodyPr>
          <a:lstStyle/>
          <a:p>
            <a:pPr algn="l"/>
            <a:endParaRPr lang="en-US" sz="1800" b="0" i="0" u="none" strike="noStrike" baseline="0" dirty="0">
              <a:solidFill>
                <a:srgbClr val="000000"/>
              </a:solidFill>
              <a:latin typeface="Minion Pro"/>
            </a:endParaRPr>
          </a:p>
          <a:p>
            <a:pPr marL="0" indent="0" algn="just">
              <a:buNone/>
            </a:pPr>
            <a:r>
              <a:rPr lang="en-US" b="0" i="1" u="none" strike="noStrike" baseline="0" dirty="0">
                <a:latin typeface="+mj-lt"/>
              </a:rPr>
              <a:t>By design, most of this text has been concerned with broad issues in integration – worldviews, ways of knowing, models of integration, and so forth – that are relevant to any area of psychology. Recognizing that most readers of this text are interested in counseling or psychotherapy, however, we need to address a few things that are uniquely relevant for this audience. </a:t>
            </a:r>
            <a:endParaRPr kumimoji="0" lang="en-US" b="0" i="1" u="none" strike="noStrike" kern="1200" cap="none" spc="0" normalizeH="0" baseline="0" noProof="0" dirty="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281150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dirty="0">
                <a:solidFill>
                  <a:prstClr val="black"/>
                </a:solidFill>
                <a:ea typeface="+mn-ea"/>
                <a:cs typeface="+mn-cs"/>
              </a:rPr>
              <a:t>Professional ethics </a:t>
            </a:r>
            <a:br>
              <a:rPr lang="en-US" sz="4000" dirty="0">
                <a:solidFill>
                  <a:prstClr val="black"/>
                </a:solidFill>
                <a:ea typeface="+mn-ea"/>
                <a:cs typeface="+mn-cs"/>
              </a:rPr>
            </a:br>
            <a:r>
              <a:rPr lang="en-US" sz="4000" dirty="0">
                <a:solidFill>
                  <a:prstClr val="black"/>
                </a:solidFill>
                <a:ea typeface="+mn-ea"/>
                <a:cs typeface="+mn-cs"/>
              </a:rPr>
              <a:t>and workplace environments</a:t>
            </a:r>
            <a:endParaRPr lang="en-US" sz="4000" b="1" dirty="0"/>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990600" y="1828800"/>
            <a:ext cx="8077200" cy="5410200"/>
          </a:xfrm>
        </p:spPr>
        <p:txBody>
          <a:bodyPr>
            <a:normAutofit fontScale="92500" lnSpcReduction="20000"/>
          </a:bodyPr>
          <a:lstStyle/>
          <a:p>
            <a:pPr marL="0" indent="0" algn="just">
              <a:buNone/>
            </a:pPr>
            <a:r>
              <a:rPr lang="en-US" b="0" u="none" strike="noStrike" baseline="0" dirty="0">
                <a:latin typeface="+mj-lt"/>
              </a:rPr>
              <a:t>What role should Christianity take in the day-to-day practice of counseling or psychotherapy? </a:t>
            </a:r>
            <a:r>
              <a:rPr kumimoji="0" lang="en-US" kern="1200" cap="none" spc="0" normalizeH="0" noProof="0" dirty="0">
                <a:ln>
                  <a:noFill/>
                </a:ln>
                <a:solidFill>
                  <a:prstClr val="black"/>
                </a:solidFill>
                <a:effectLst/>
                <a:uLnTx/>
                <a:uFillTx/>
                <a:latin typeface="+mj-lt"/>
                <a:ea typeface="+mn-ea"/>
                <a:cs typeface="+mn-cs"/>
              </a:rPr>
              <a:t>Covertly, one’s worldview will always be operational (e.g., view of human value, brokenness, reconciliation)</a:t>
            </a:r>
          </a:p>
          <a:p>
            <a:r>
              <a:rPr lang="en-US" dirty="0">
                <a:solidFill>
                  <a:prstClr val="black"/>
                </a:solidFill>
                <a:latin typeface="+mj-lt"/>
              </a:rPr>
              <a:t>If a therapist intends to overtly address religious matters, consider such things as:</a:t>
            </a:r>
          </a:p>
          <a:p>
            <a:pPr lvl="1"/>
            <a:r>
              <a:rPr lang="en-US" dirty="0">
                <a:solidFill>
                  <a:prstClr val="black"/>
                </a:solidFill>
                <a:latin typeface="+mj-lt"/>
              </a:rPr>
              <a:t>the impact of a client’s p</a:t>
            </a:r>
            <a:r>
              <a:rPr lang="en-US" b="0" u="none" strike="noStrike" baseline="0" dirty="0">
                <a:solidFill>
                  <a:prstClr val="black"/>
                </a:solidFill>
                <a:latin typeface="+mj-lt"/>
              </a:rPr>
              <a:t>ositive and negative </a:t>
            </a:r>
            <a:r>
              <a:rPr lang="en-US" dirty="0">
                <a:solidFill>
                  <a:prstClr val="black"/>
                </a:solidFill>
                <a:latin typeface="+mj-lt"/>
              </a:rPr>
              <a:t>religious experiences</a:t>
            </a:r>
          </a:p>
          <a:p>
            <a:pPr lvl="1"/>
            <a:r>
              <a:rPr lang="en-US" dirty="0">
                <a:solidFill>
                  <a:prstClr val="black"/>
                </a:solidFill>
                <a:latin typeface="+mj-lt"/>
              </a:rPr>
              <a:t>t</a:t>
            </a:r>
            <a:r>
              <a:rPr kumimoji="0" lang="en-US" b="0" u="none" strike="noStrike" kern="1200" cap="none" spc="0" normalizeH="0" baseline="0" noProof="0" dirty="0">
                <a:ln>
                  <a:noFill/>
                </a:ln>
                <a:solidFill>
                  <a:prstClr val="black"/>
                </a:solidFill>
                <a:effectLst/>
                <a:uLnTx/>
                <a:uFillTx/>
                <a:latin typeface="+mj-lt"/>
                <a:ea typeface="+mn-ea"/>
                <a:cs typeface="+mn-cs"/>
              </a:rPr>
              <a:t>he appropriateness of religious framing and a client’s openness to this (informed consent matters!)</a:t>
            </a:r>
          </a:p>
          <a:p>
            <a:pPr lvl="1"/>
            <a:r>
              <a:rPr lang="en-US" dirty="0">
                <a:solidFill>
                  <a:prstClr val="black"/>
                </a:solidFill>
                <a:latin typeface="+mj-lt"/>
              </a:rPr>
              <a:t>Differences between client and therapist religious frameworks</a:t>
            </a:r>
            <a:endParaRPr kumimoji="0" lang="en-US" b="0" u="none" strike="noStrike" kern="1200" cap="none" spc="0" normalizeH="0" baseline="0" noProof="0" dirty="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17551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dirty="0">
                <a:solidFill>
                  <a:prstClr val="black"/>
                </a:solidFill>
                <a:ea typeface="+mn-ea"/>
                <a:cs typeface="+mn-cs"/>
              </a:rPr>
              <a:t>Professional ethics </a:t>
            </a:r>
            <a:br>
              <a:rPr lang="en-US" sz="4000" dirty="0">
                <a:solidFill>
                  <a:prstClr val="black"/>
                </a:solidFill>
                <a:ea typeface="+mn-ea"/>
                <a:cs typeface="+mn-cs"/>
              </a:rPr>
            </a:br>
            <a:r>
              <a:rPr lang="en-US" sz="4000" dirty="0">
                <a:solidFill>
                  <a:prstClr val="black"/>
                </a:solidFill>
                <a:ea typeface="+mn-ea"/>
                <a:cs typeface="+mn-cs"/>
              </a:rPr>
              <a:t>and workplace environments</a:t>
            </a:r>
            <a:endParaRPr lang="en-US" sz="4000" b="1" dirty="0"/>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990600" y="1676400"/>
            <a:ext cx="7620000" cy="5410200"/>
          </a:xfrm>
        </p:spPr>
        <p:txBody>
          <a:bodyPr>
            <a:normAutofit/>
          </a:bodyPr>
          <a:lstStyle/>
          <a:p>
            <a:pPr marL="0" indent="0" algn="just">
              <a:buNone/>
            </a:pPr>
            <a:r>
              <a:rPr lang="en-US" b="0" u="none" strike="noStrike" baseline="0" dirty="0">
                <a:latin typeface="+mj-lt"/>
              </a:rPr>
              <a:t>Important considerations</a:t>
            </a:r>
            <a:endParaRPr lang="en-US" sz="2800" b="0" i="0" u="none" strike="noStrike" baseline="0" dirty="0">
              <a:solidFill>
                <a:srgbClr val="000000"/>
              </a:solidFill>
              <a:latin typeface="+mj-lt"/>
            </a:endParaRPr>
          </a:p>
          <a:p>
            <a:pPr algn="just"/>
            <a:r>
              <a:rPr lang="en-US" sz="2800" dirty="0">
                <a:latin typeface="+mj-lt"/>
              </a:rPr>
              <a:t>L</a:t>
            </a:r>
            <a:r>
              <a:rPr lang="en-US" sz="2800" b="0" i="0" u="none" strike="noStrike" baseline="0" dirty="0">
                <a:latin typeface="+mj-lt"/>
              </a:rPr>
              <a:t>icensed professionals exist to meet the needs of the client. While our</a:t>
            </a:r>
            <a:r>
              <a:rPr lang="en-US" sz="2800" dirty="0">
                <a:latin typeface="+mj-lt"/>
              </a:rPr>
              <a:t> </a:t>
            </a:r>
            <a:r>
              <a:rPr lang="en-US" sz="2800" b="0" i="0" u="none" strike="noStrike" baseline="0" dirty="0">
                <a:latin typeface="+mj-lt"/>
              </a:rPr>
              <a:t>values as professionals are not irrelevant, they cannot normally supersede those of the client.  (For comparison, imagine if you were a client and a therapist sought to impose a religious framework that was foreign to yours).</a:t>
            </a:r>
          </a:p>
          <a:p>
            <a:r>
              <a:rPr lang="en-US" sz="2800" dirty="0">
                <a:solidFill>
                  <a:prstClr val="black"/>
                </a:solidFill>
                <a:latin typeface="+mj-lt"/>
              </a:rPr>
              <a:t>A</a:t>
            </a:r>
            <a:r>
              <a:rPr kumimoji="0" lang="en-US" sz="2800" b="0" u="none" strike="noStrike" kern="1200" cap="none" spc="0" normalizeH="0" baseline="0" noProof="0" dirty="0" err="1">
                <a:ln>
                  <a:noFill/>
                </a:ln>
                <a:solidFill>
                  <a:prstClr val="black"/>
                </a:solidFill>
                <a:effectLst/>
                <a:uLnTx/>
                <a:uFillTx/>
                <a:latin typeface="+mj-lt"/>
                <a:ea typeface="+mn-ea"/>
                <a:cs typeface="+mn-cs"/>
              </a:rPr>
              <a:t>nyone</a:t>
            </a:r>
            <a:r>
              <a:rPr kumimoji="0" lang="en-US" sz="2800" b="0" u="none" strike="noStrike" kern="1200" cap="none" spc="0" normalizeH="0" baseline="0" noProof="0" dirty="0">
                <a:ln>
                  <a:noFill/>
                </a:ln>
                <a:solidFill>
                  <a:prstClr val="black"/>
                </a:solidFill>
                <a:effectLst/>
                <a:uLnTx/>
                <a:uFillTx/>
                <a:latin typeface="+mj-lt"/>
                <a:ea typeface="+mn-ea"/>
                <a:cs typeface="+mn-cs"/>
              </a:rPr>
              <a:t> who voluntarily chooses to join a profession commits to upholding the ethical tenets held by the profession.</a:t>
            </a:r>
          </a:p>
        </p:txBody>
      </p:sp>
    </p:spTree>
    <p:extLst>
      <p:ext uri="{BB962C8B-B14F-4D97-AF65-F5344CB8AC3E}">
        <p14:creationId xmlns:p14="http://schemas.microsoft.com/office/powerpoint/2010/main" val="36759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dirty="0">
                <a:solidFill>
                  <a:prstClr val="black"/>
                </a:solidFill>
                <a:ea typeface="+mn-ea"/>
                <a:cs typeface="+mn-cs"/>
              </a:rPr>
              <a:t>Professional ethics </a:t>
            </a:r>
            <a:br>
              <a:rPr lang="en-US" sz="4000" dirty="0">
                <a:solidFill>
                  <a:prstClr val="black"/>
                </a:solidFill>
                <a:ea typeface="+mn-ea"/>
                <a:cs typeface="+mn-cs"/>
              </a:rPr>
            </a:br>
            <a:r>
              <a:rPr lang="en-US" sz="4000" dirty="0">
                <a:solidFill>
                  <a:prstClr val="black"/>
                </a:solidFill>
                <a:ea typeface="+mn-ea"/>
                <a:cs typeface="+mn-cs"/>
              </a:rPr>
              <a:t>and workplace environments</a:t>
            </a:r>
            <a:endParaRPr lang="en-US" sz="4000" b="1" dirty="0"/>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990600" y="1676400"/>
            <a:ext cx="7620000" cy="5410200"/>
          </a:xfrm>
        </p:spPr>
        <p:txBody>
          <a:bodyPr>
            <a:normAutofit fontScale="92500" lnSpcReduction="20000"/>
          </a:bodyPr>
          <a:lstStyle/>
          <a:p>
            <a:pPr marL="0" indent="0" algn="just">
              <a:buNone/>
            </a:pPr>
            <a:r>
              <a:rPr lang="en-US" b="0" u="none" strike="noStrike" baseline="0" dirty="0">
                <a:latin typeface="+mj-lt"/>
              </a:rPr>
              <a:t>Workplace environment and informed consent (p. 318)</a:t>
            </a:r>
          </a:p>
          <a:p>
            <a:pPr algn="just"/>
            <a:r>
              <a:rPr lang="en-US" sz="2800" b="0" i="0" u="none" strike="noStrike" baseline="0" dirty="0">
                <a:solidFill>
                  <a:srgbClr val="000000"/>
                </a:solidFill>
                <a:latin typeface="+mj-lt"/>
              </a:rPr>
              <a:t>In order to be ethical, a therapist must operate within the established parameters of a profession’s ethical code and the expectations of a workplace environment.  Some workplaces will thus allow more latitude than others in how religious issues are addressed.</a:t>
            </a:r>
          </a:p>
          <a:p>
            <a:pPr algn="just"/>
            <a:r>
              <a:rPr lang="en-US" sz="2800" dirty="0">
                <a:solidFill>
                  <a:srgbClr val="000000"/>
                </a:solidFill>
                <a:latin typeface="+mj-lt"/>
              </a:rPr>
              <a:t>Nevertheless, a client’s spiritual and religious life can be extremely important as a framework for how a client processes their experience.</a:t>
            </a:r>
          </a:p>
          <a:p>
            <a:pPr algn="just"/>
            <a:r>
              <a:rPr lang="en-US" sz="2800" b="0" i="0" u="none" strike="noStrike" baseline="0" dirty="0">
                <a:solidFill>
                  <a:srgbClr val="000000"/>
                </a:solidFill>
                <a:latin typeface="+mj-lt"/>
              </a:rPr>
              <a:t>There is also considerable research that affirms the importance of exploring a client’s positive and negative religious / spiritual coping mechanisms.</a:t>
            </a:r>
          </a:p>
        </p:txBody>
      </p:sp>
    </p:spTree>
    <p:extLst>
      <p:ext uri="{BB962C8B-B14F-4D97-AF65-F5344CB8AC3E}">
        <p14:creationId xmlns:p14="http://schemas.microsoft.com/office/powerpoint/2010/main" val="336307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dirty="0">
                <a:solidFill>
                  <a:prstClr val="black"/>
                </a:solidFill>
                <a:ea typeface="+mn-ea"/>
                <a:cs typeface="+mn-cs"/>
              </a:rPr>
              <a:t>Professional ethics </a:t>
            </a:r>
            <a:br>
              <a:rPr lang="en-US" sz="4000" dirty="0">
                <a:solidFill>
                  <a:prstClr val="black"/>
                </a:solidFill>
                <a:ea typeface="+mn-ea"/>
                <a:cs typeface="+mn-cs"/>
              </a:rPr>
            </a:br>
            <a:r>
              <a:rPr lang="en-US" sz="4000" dirty="0">
                <a:solidFill>
                  <a:prstClr val="black"/>
                </a:solidFill>
                <a:ea typeface="+mn-ea"/>
                <a:cs typeface="+mn-cs"/>
              </a:rPr>
              <a:t>and workplace environments</a:t>
            </a:r>
            <a:endParaRPr lang="en-US" sz="4000" b="1" dirty="0"/>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990600" y="1676400"/>
            <a:ext cx="7620000" cy="5410200"/>
          </a:xfrm>
        </p:spPr>
        <p:txBody>
          <a:bodyPr>
            <a:normAutofit/>
          </a:bodyPr>
          <a:lstStyle/>
          <a:p>
            <a:pPr marL="0" indent="0" algn="just">
              <a:buNone/>
            </a:pPr>
            <a:r>
              <a:rPr lang="en-US" b="0" u="none" strike="noStrike" baseline="0" dirty="0">
                <a:latin typeface="+mj-lt"/>
              </a:rPr>
              <a:t>A spiritual inventory may be helpful in exploring a client’s religious history and coping. It can be useful to ask questions such as:</a:t>
            </a:r>
          </a:p>
          <a:p>
            <a:pPr algn="just"/>
            <a:r>
              <a:rPr lang="en-US" sz="2800" b="0" i="0" u="none" strike="noStrike" baseline="0" dirty="0">
                <a:solidFill>
                  <a:srgbClr val="000000"/>
                </a:solidFill>
                <a:latin typeface="+mj-lt"/>
              </a:rPr>
              <a:t>“Has faith been important to you at other times in your life?”</a:t>
            </a:r>
          </a:p>
          <a:p>
            <a:pPr algn="just"/>
            <a:r>
              <a:rPr lang="en-US" sz="2800" b="0" i="0" u="none" strike="noStrike" baseline="0" dirty="0">
                <a:solidFill>
                  <a:srgbClr val="000000"/>
                </a:solidFill>
                <a:latin typeface="+mj-lt"/>
              </a:rPr>
              <a:t>“Do you have someone to talk to about religious matters?”</a:t>
            </a:r>
          </a:p>
          <a:p>
            <a:pPr algn="just"/>
            <a:r>
              <a:rPr lang="en-US" sz="2800" b="0" i="0" u="none" strike="noStrike" baseline="0" dirty="0">
                <a:solidFill>
                  <a:srgbClr val="000000"/>
                </a:solidFill>
                <a:latin typeface="+mj-lt"/>
              </a:rPr>
              <a:t>“Would you like to explore religious matters with someone?”</a:t>
            </a:r>
          </a:p>
          <a:p>
            <a:pPr marL="0" indent="0" algn="r">
              <a:buNone/>
            </a:pPr>
            <a:r>
              <a:rPr lang="en-US" sz="1600" dirty="0">
                <a:solidFill>
                  <a:srgbClr val="000000"/>
                </a:solidFill>
                <a:latin typeface="+mj-lt"/>
              </a:rPr>
              <a:t>Lo, Quill, &amp; </a:t>
            </a:r>
            <a:r>
              <a:rPr lang="en-US" sz="1600" dirty="0" err="1">
                <a:solidFill>
                  <a:srgbClr val="000000"/>
                </a:solidFill>
                <a:latin typeface="+mj-lt"/>
              </a:rPr>
              <a:t>Tulsky</a:t>
            </a:r>
            <a:r>
              <a:rPr lang="en-US" sz="1600" dirty="0">
                <a:solidFill>
                  <a:srgbClr val="000000"/>
                </a:solidFill>
                <a:latin typeface="+mj-lt"/>
              </a:rPr>
              <a:t>, </a:t>
            </a:r>
            <a:r>
              <a:rPr lang="en-US" sz="1600" i="1" dirty="0">
                <a:solidFill>
                  <a:srgbClr val="000000"/>
                </a:solidFill>
                <a:latin typeface="+mj-lt"/>
              </a:rPr>
              <a:t>Discussing palliative care</a:t>
            </a:r>
            <a:r>
              <a:rPr lang="en-US" sz="1600" dirty="0">
                <a:solidFill>
                  <a:srgbClr val="000000"/>
                </a:solidFill>
                <a:latin typeface="+mj-lt"/>
              </a:rPr>
              <a:t>.</a:t>
            </a:r>
            <a:endParaRPr lang="en-US" sz="1600" b="0" i="0" u="none" strike="noStrike" baseline="0" dirty="0">
              <a:solidFill>
                <a:srgbClr val="000000"/>
              </a:solidFill>
              <a:latin typeface="+mj-lt"/>
            </a:endParaRPr>
          </a:p>
        </p:txBody>
      </p:sp>
    </p:spTree>
    <p:extLst>
      <p:ext uri="{BB962C8B-B14F-4D97-AF65-F5344CB8AC3E}">
        <p14:creationId xmlns:p14="http://schemas.microsoft.com/office/powerpoint/2010/main" val="804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dirty="0">
                <a:solidFill>
                  <a:prstClr val="black"/>
                </a:solidFill>
                <a:ea typeface="+mn-ea"/>
                <a:cs typeface="+mn-cs"/>
              </a:rPr>
              <a:t>Professional ethics </a:t>
            </a:r>
            <a:br>
              <a:rPr lang="en-US" sz="4000" dirty="0">
                <a:solidFill>
                  <a:prstClr val="black"/>
                </a:solidFill>
                <a:ea typeface="+mn-ea"/>
                <a:cs typeface="+mn-cs"/>
              </a:rPr>
            </a:br>
            <a:r>
              <a:rPr lang="en-US" sz="4000" dirty="0">
                <a:solidFill>
                  <a:prstClr val="black"/>
                </a:solidFill>
                <a:ea typeface="+mn-ea"/>
                <a:cs typeface="+mn-cs"/>
              </a:rPr>
              <a:t>and workplace environments</a:t>
            </a:r>
            <a:endParaRPr lang="en-US" sz="4000" b="1" dirty="0"/>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990600" y="1676400"/>
            <a:ext cx="7620000" cy="5410200"/>
          </a:xfrm>
        </p:spPr>
        <p:txBody>
          <a:bodyPr>
            <a:normAutofit/>
          </a:bodyPr>
          <a:lstStyle/>
          <a:p>
            <a:pPr marL="0" indent="0" algn="just">
              <a:buNone/>
            </a:pPr>
            <a:r>
              <a:rPr lang="en-US" b="0" u="none" strike="noStrike" baseline="0" dirty="0">
                <a:latin typeface="+mj-lt"/>
              </a:rPr>
              <a:t>A spiritual inventory may be helpful in exploring a client’s religious history and coping. </a:t>
            </a:r>
          </a:p>
          <a:p>
            <a:pPr algn="just"/>
            <a:r>
              <a:rPr lang="en-US" b="0" i="0" u="none" strike="noStrike" baseline="0" dirty="0">
                <a:solidFill>
                  <a:srgbClr val="000000"/>
                </a:solidFill>
                <a:latin typeface="+mj-lt"/>
              </a:rPr>
              <a:t>Notice, though, that the purpose of this inventory is to explore the client’s framework, not to impose the therapist’s framework!</a:t>
            </a:r>
          </a:p>
          <a:p>
            <a:pPr marL="0" indent="0" algn="r">
              <a:buNone/>
            </a:pPr>
            <a:r>
              <a:rPr lang="en-US" sz="1600" dirty="0">
                <a:solidFill>
                  <a:srgbClr val="000000"/>
                </a:solidFill>
                <a:latin typeface="+mj-lt"/>
              </a:rPr>
              <a:t>.</a:t>
            </a:r>
            <a:endParaRPr lang="en-US" sz="1600" b="0" i="0" u="none" strike="noStrike" baseline="0" dirty="0">
              <a:solidFill>
                <a:srgbClr val="000000"/>
              </a:solidFill>
              <a:latin typeface="+mj-lt"/>
            </a:endParaRPr>
          </a:p>
        </p:txBody>
      </p:sp>
    </p:spTree>
    <p:extLst>
      <p:ext uri="{BB962C8B-B14F-4D97-AF65-F5344CB8AC3E}">
        <p14:creationId xmlns:p14="http://schemas.microsoft.com/office/powerpoint/2010/main" val="542102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9CEC-1A73-4B96-94CE-EE3E177B02A5}"/>
              </a:ext>
            </a:extLst>
          </p:cNvPr>
          <p:cNvSpPr>
            <a:spLocks noGrp="1"/>
          </p:cNvSpPr>
          <p:nvPr>
            <p:ph type="title"/>
          </p:nvPr>
        </p:nvSpPr>
        <p:spPr>
          <a:xfrm>
            <a:off x="762000" y="304800"/>
            <a:ext cx="8382000" cy="1143000"/>
          </a:xfrm>
        </p:spPr>
        <p:txBody>
          <a:bodyPr>
            <a:noAutofit/>
          </a:bodyPr>
          <a:lstStyle/>
          <a:p>
            <a:r>
              <a:rPr lang="en-US" sz="4000" b="1" i="0" u="none" strike="noStrike" baseline="0" dirty="0">
                <a:solidFill>
                  <a:srgbClr val="000000"/>
                </a:solidFill>
              </a:rPr>
              <a:t>Part 2: </a:t>
            </a:r>
            <a:r>
              <a:rPr lang="en-US" sz="4000" b="1" dirty="0"/>
              <a:t>Integration and Psychotherapy</a:t>
            </a:r>
          </a:p>
        </p:txBody>
      </p:sp>
      <p:sp>
        <p:nvSpPr>
          <p:cNvPr id="3" name="Content Placeholder 2">
            <a:extLst>
              <a:ext uri="{FF2B5EF4-FFF2-40B4-BE49-F238E27FC236}">
                <a16:creationId xmlns:a16="http://schemas.microsoft.com/office/drawing/2014/main" id="{BD174588-8B7D-4A1E-901F-18FBBD420712}"/>
              </a:ext>
            </a:extLst>
          </p:cNvPr>
          <p:cNvSpPr>
            <a:spLocks noGrp="1"/>
          </p:cNvSpPr>
          <p:nvPr>
            <p:ph idx="1"/>
          </p:nvPr>
        </p:nvSpPr>
        <p:spPr>
          <a:xfrm>
            <a:off x="1053662" y="1382110"/>
            <a:ext cx="7620000" cy="5410200"/>
          </a:xfrm>
        </p:spPr>
        <p:txBody>
          <a:bodyPr>
            <a:normAutofit lnSpcReduction="10000"/>
          </a:bodyPr>
          <a:lstStyle/>
          <a:p>
            <a:pPr marL="0" marR="0" lvl="0" indent="0" algn="l" defTabSz="914400" rtl="0" eaLnBrk="1" fontAlgn="auto" latinLnBrk="0" hangingPunct="1">
              <a:lnSpc>
                <a:spcPct val="100000"/>
              </a:lnSpc>
              <a:spcBef>
                <a:spcPct val="20000"/>
              </a:spcBef>
              <a:spcAft>
                <a:spcPts val="0"/>
              </a:spcAft>
              <a:buClrTx/>
              <a:buSzTx/>
              <a:buNone/>
              <a:tabLst/>
              <a:defRPr/>
            </a:pPr>
            <a:r>
              <a:rPr lang="en-US" sz="3600" dirty="0">
                <a:solidFill>
                  <a:prstClr val="black"/>
                </a:solidFill>
                <a:latin typeface="Calibri"/>
              </a:rPr>
              <a:t>Informed consent</a:t>
            </a:r>
          </a:p>
          <a:p>
            <a:pPr>
              <a:defRPr/>
            </a:pPr>
            <a:r>
              <a:rPr lang="en-US" sz="3600" dirty="0">
                <a:solidFill>
                  <a:prstClr val="black"/>
                </a:solidFill>
                <a:latin typeface="Calibri"/>
              </a:rPr>
              <a:t>If a therapist intends to explore religious and spiritual issues from a more overtly religious viewpoint, or to use religiously based interventions, ethical practice requires that the therapist seek and obtain informed consent from the client, and that the rights of the client for self-determination are maintained.</a:t>
            </a:r>
          </a:p>
          <a:p>
            <a:pPr marL="0" marR="0" lvl="0" indent="0" algn="l" defTabSz="914400" rtl="0" eaLnBrk="1" fontAlgn="auto" latinLnBrk="0" hangingPunct="1">
              <a:lnSpc>
                <a:spcPct val="100000"/>
              </a:lnSpc>
              <a:spcBef>
                <a:spcPct val="20000"/>
              </a:spcBef>
              <a:spcAft>
                <a:spcPts val="0"/>
              </a:spcAft>
              <a:buClrTx/>
              <a:buSzTx/>
              <a:buNone/>
              <a:tabLst/>
              <a:defRPr/>
            </a:pPr>
            <a:endParaRPr lang="en-US" sz="3600" dirty="0">
              <a:solidFill>
                <a:prstClr val="black"/>
              </a:solidFill>
              <a:latin typeface="Calibri"/>
            </a:endParaRPr>
          </a:p>
        </p:txBody>
      </p:sp>
    </p:spTree>
    <p:extLst>
      <p:ext uri="{BB962C8B-B14F-4D97-AF65-F5344CB8AC3E}">
        <p14:creationId xmlns:p14="http://schemas.microsoft.com/office/powerpoint/2010/main" val="4014110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6934201" cy="914400"/>
          </a:xfrm>
        </p:spPr>
        <p:txBody>
          <a:bodyPr>
            <a:normAutofit fontScale="90000"/>
          </a:bodyPr>
          <a:lstStyle/>
          <a:p>
            <a:r>
              <a:rPr lang="en-US" dirty="0"/>
              <a:t>Cautions for the use of religiously based interventions</a:t>
            </a:r>
          </a:p>
        </p:txBody>
      </p:sp>
      <p:sp>
        <p:nvSpPr>
          <p:cNvPr id="3" name="Content Placeholder 2"/>
          <p:cNvSpPr>
            <a:spLocks noGrp="1"/>
          </p:cNvSpPr>
          <p:nvPr>
            <p:ph idx="1"/>
          </p:nvPr>
        </p:nvSpPr>
        <p:spPr>
          <a:xfrm>
            <a:off x="1219200" y="1600200"/>
            <a:ext cx="7620000" cy="4525963"/>
          </a:xfrm>
        </p:spPr>
        <p:txBody>
          <a:bodyPr>
            <a:noAutofit/>
          </a:bodyPr>
          <a:lstStyle/>
          <a:p>
            <a:r>
              <a:rPr lang="en-US" dirty="0"/>
              <a:t>Informed consent</a:t>
            </a:r>
          </a:p>
          <a:p>
            <a:r>
              <a:rPr lang="en-US" dirty="0"/>
              <a:t>Power differentials</a:t>
            </a:r>
          </a:p>
          <a:p>
            <a:r>
              <a:rPr lang="en-US" dirty="0"/>
              <a:t>Risk of not exploring client experience</a:t>
            </a:r>
          </a:p>
          <a:p>
            <a:r>
              <a:rPr lang="en-US" dirty="0"/>
              <a:t>Legal and ethical issues</a:t>
            </a:r>
          </a:p>
          <a:p>
            <a:pPr lvl="1"/>
            <a:r>
              <a:rPr lang="en-US" sz="3200" dirty="0"/>
              <a:t>Billing</a:t>
            </a:r>
          </a:p>
          <a:p>
            <a:pPr lvl="1"/>
            <a:r>
              <a:rPr lang="en-US" sz="3200" dirty="0"/>
              <a:t>Use of novel or unrecognized therapeutic techniques</a:t>
            </a:r>
          </a:p>
          <a:p>
            <a:r>
              <a:rPr lang="en-US" dirty="0"/>
              <a:t>Moralistic Therapeutic Deism </a:t>
            </a:r>
          </a:p>
          <a:p>
            <a:pPr lvl="1"/>
            <a:r>
              <a:rPr lang="en-US" sz="3200" dirty="0"/>
              <a:t>Reducing religion to its pragmatic value</a:t>
            </a:r>
          </a:p>
        </p:txBody>
      </p:sp>
    </p:spTree>
    <p:extLst>
      <p:ext uri="{BB962C8B-B14F-4D97-AF65-F5344CB8AC3E}">
        <p14:creationId xmlns:p14="http://schemas.microsoft.com/office/powerpoint/2010/main" val="243318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tic.wixstatic.com/media/d7fa7c_a7adbc154b11d3350f367c880279b38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743755"/>
            <a:ext cx="6400800" cy="58856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66800" y="76200"/>
            <a:ext cx="7620000" cy="533400"/>
          </a:xfrm>
        </p:spPr>
        <p:txBody>
          <a:bodyPr>
            <a:normAutofit fontScale="90000"/>
          </a:bodyPr>
          <a:lstStyle/>
          <a:p>
            <a:r>
              <a:rPr lang="en-US" b="1" dirty="0"/>
              <a:t>What’s Next?</a:t>
            </a:r>
          </a:p>
        </p:txBody>
      </p:sp>
      <p:sp>
        <p:nvSpPr>
          <p:cNvPr id="3" name="Content Placeholder 2"/>
          <p:cNvSpPr>
            <a:spLocks noGrp="1"/>
          </p:cNvSpPr>
          <p:nvPr>
            <p:ph idx="1"/>
          </p:nvPr>
        </p:nvSpPr>
        <p:spPr>
          <a:xfrm>
            <a:off x="1752600" y="2971800"/>
            <a:ext cx="4343400" cy="3382963"/>
          </a:xfrm>
        </p:spPr>
        <p:txBody>
          <a:bodyPr>
            <a:noAutofit/>
          </a:bodyPr>
          <a:lstStyle/>
          <a:p>
            <a:pPr marL="0" indent="0">
              <a:buNone/>
            </a:pPr>
            <a:r>
              <a:rPr lang="en-US" sz="3000" dirty="0">
                <a:effectLst>
                  <a:outerShdw blurRad="38100" dist="38100" dir="2700000" algn="tl">
                    <a:srgbClr val="000000">
                      <a:alpha val="43137"/>
                    </a:srgbClr>
                  </a:outerShdw>
                </a:effectLst>
              </a:rPr>
              <a:t>As you think about your next step, it may be helpful to look at the stories of other people and how they think about faith and psychology… and that is the focus of our final chapter.</a:t>
            </a:r>
          </a:p>
        </p:txBody>
      </p:sp>
    </p:spTree>
    <p:extLst>
      <p:ext uri="{BB962C8B-B14F-4D97-AF65-F5344CB8AC3E}">
        <p14:creationId xmlns:p14="http://schemas.microsoft.com/office/powerpoint/2010/main" val="59180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5520</TotalTime>
  <Words>2391</Words>
  <Application>Microsoft Office PowerPoint</Application>
  <PresentationFormat>On-screen Show (4:3)</PresentationFormat>
  <Paragraphs>192</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Arial</vt:lpstr>
      <vt:lpstr>Book Antiqua</vt:lpstr>
      <vt:lpstr>Calibri</vt:lpstr>
      <vt:lpstr>Minion Pro</vt:lpstr>
      <vt:lpstr>Sylfaen</vt:lpstr>
      <vt:lpstr>Times New Roman</vt:lpstr>
      <vt:lpstr>Trajan Pro</vt:lpstr>
      <vt:lpstr>Office Theme</vt:lpstr>
      <vt:lpstr>Integrative Approaches to Psychology and Christianity – 4th ed.</vt:lpstr>
      <vt:lpstr>PowerPoint Slides  to Accompany   Integrative Approaches to Psychology and Christianity, 4th  Edition   Chapter 12 Integration in  Research and Practice  </vt:lpstr>
      <vt:lpstr>PowerPoint Presentation</vt:lpstr>
      <vt:lpstr>Practical Matters</vt:lpstr>
      <vt:lpstr>Part 1: Integration and Theory</vt:lpstr>
      <vt:lpstr>Integration and Theory</vt:lpstr>
      <vt:lpstr>Examples</vt:lpstr>
      <vt:lpstr>Truth and the Two Books</vt:lpstr>
      <vt:lpstr>PowerPoint Presentation</vt:lpstr>
      <vt:lpstr>PowerPoint Presentation</vt:lpstr>
      <vt:lpstr>What’s on second?</vt:lpstr>
      <vt:lpstr>Handling Conflict</vt:lpstr>
      <vt:lpstr>Integration and Research</vt:lpstr>
      <vt:lpstr>Areas for fruitful exploration</vt:lpstr>
      <vt:lpstr>Areas for fruitful exploration</vt:lpstr>
      <vt:lpstr>Areas for fruitful exploration</vt:lpstr>
      <vt:lpstr>Areas for fruitful exploration</vt:lpstr>
      <vt:lpstr>Areas for fruitful exploration</vt:lpstr>
      <vt:lpstr>Areas for fruitful exploration</vt:lpstr>
      <vt:lpstr>Areas for fruitful exploration</vt:lpstr>
      <vt:lpstr>Proverbs 13:24</vt:lpstr>
      <vt:lpstr>What is a “rod”?</vt:lpstr>
      <vt:lpstr>Other Scriptures</vt:lpstr>
      <vt:lpstr>Other Scriptures</vt:lpstr>
      <vt:lpstr>Reflection Point</vt:lpstr>
      <vt:lpstr>Childrearing in  Psychological research</vt:lpstr>
      <vt:lpstr>Reflection Point</vt:lpstr>
      <vt:lpstr>Controversial Issues</vt:lpstr>
      <vt:lpstr>Areas for fruitful exploration</vt:lpstr>
      <vt:lpstr>Areas for fruitful exploration</vt:lpstr>
      <vt:lpstr>Reflection Point</vt:lpstr>
      <vt:lpstr>Part 2: Integration and Psychotherapy</vt:lpstr>
      <vt:lpstr>Professional ethics  and workplace environments</vt:lpstr>
      <vt:lpstr>Professional ethics  and workplace environments</vt:lpstr>
      <vt:lpstr>Professional ethics  and workplace environments</vt:lpstr>
      <vt:lpstr>Professional ethics  and workplace environments</vt:lpstr>
      <vt:lpstr>Professional ethics  and workplace environments</vt:lpstr>
      <vt:lpstr>Professional ethics  and workplace environments</vt:lpstr>
      <vt:lpstr>Part 2: Integration and Psychotherapy</vt:lpstr>
      <vt:lpstr>Cautions for the use of religiously based interventions</vt:lpstr>
      <vt:lpstr>What’s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149</cp:revision>
  <dcterms:created xsi:type="dcterms:W3CDTF">2015-05-18T19:09:05Z</dcterms:created>
  <dcterms:modified xsi:type="dcterms:W3CDTF">2021-11-30T16:24:23Z</dcterms:modified>
</cp:coreProperties>
</file>