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9" r:id="rId3"/>
    <p:sldId id="256" r:id="rId4"/>
    <p:sldId id="297" r:id="rId5"/>
    <p:sldId id="289" r:id="rId6"/>
    <p:sldId id="290" r:id="rId7"/>
    <p:sldId id="265" r:id="rId8"/>
    <p:sldId id="264" r:id="rId9"/>
    <p:sldId id="266" r:id="rId10"/>
    <p:sldId id="309" r:id="rId11"/>
    <p:sldId id="313" r:id="rId12"/>
    <p:sldId id="314" r:id="rId13"/>
    <p:sldId id="298" r:id="rId14"/>
    <p:sldId id="299" r:id="rId15"/>
    <p:sldId id="311" r:id="rId16"/>
    <p:sldId id="270" r:id="rId17"/>
    <p:sldId id="292" r:id="rId18"/>
    <p:sldId id="291" r:id="rId19"/>
    <p:sldId id="293" r:id="rId20"/>
    <p:sldId id="269" r:id="rId21"/>
    <p:sldId id="267" r:id="rId22"/>
    <p:sldId id="312" r:id="rId23"/>
    <p:sldId id="294" r:id="rId24"/>
    <p:sldId id="295" r:id="rId25"/>
    <p:sldId id="268" r:id="rId26"/>
    <p:sldId id="301" r:id="rId27"/>
    <p:sldId id="300" r:id="rId28"/>
    <p:sldId id="273" r:id="rId29"/>
    <p:sldId id="271" r:id="rId30"/>
    <p:sldId id="302" r:id="rId31"/>
    <p:sldId id="307" r:id="rId32"/>
    <p:sldId id="303" r:id="rId33"/>
    <p:sldId id="304" r:id="rId34"/>
    <p:sldId id="305" r:id="rId35"/>
    <p:sldId id="308" r:id="rId36"/>
    <p:sldId id="288" r:id="rId37"/>
    <p:sldId id="277" r:id="rId38"/>
    <p:sldId id="27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D6ED"/>
    <a:srgbClr val="614537"/>
    <a:srgbClr val="7C5A4A"/>
    <a:srgbClr val="573D32"/>
    <a:srgbClr val="F3E9D6"/>
    <a:srgbClr val="926956"/>
    <a:srgbClr val="000000"/>
    <a:srgbClr val="F5EAD7"/>
    <a:srgbClr val="0A0605"/>
    <a:srgbClr val="6245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1806" y="84"/>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6225"/>
            <a:ext cx="7467600" cy="1143000"/>
          </a:xfrm>
        </p:spPr>
        <p:txBody>
          <a:bodyPr/>
          <a:lstStyle/>
          <a:p>
            <a:r>
              <a:rPr lang="en-US"/>
              <a:t>Click to edit Master title style</a:t>
            </a:r>
          </a:p>
        </p:txBody>
      </p:sp>
      <p:sp>
        <p:nvSpPr>
          <p:cNvPr id="3" name="Content Placeholder 2"/>
          <p:cNvSpPr>
            <a:spLocks noGrp="1"/>
          </p:cNvSpPr>
          <p:nvPr>
            <p:ph idx="1"/>
          </p:nvPr>
        </p:nvSpPr>
        <p:spPr>
          <a:xfrm>
            <a:off x="1219200" y="1600200"/>
            <a:ext cx="7467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10" name="Picture 9">
            <a:extLst>
              <a:ext uri="{FF2B5EF4-FFF2-40B4-BE49-F238E27FC236}">
                <a16:creationId xmlns:a16="http://schemas.microsoft.com/office/drawing/2014/main" id="{92ECFD96-FAB7-49B9-817C-EC2B36DCCB5D}"/>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2" name="TextBox 11">
            <a:extLst>
              <a:ext uri="{FF2B5EF4-FFF2-40B4-BE49-F238E27FC236}">
                <a16:creationId xmlns:a16="http://schemas.microsoft.com/office/drawing/2014/main" id="{0AA39075-273F-439B-8BC9-8B787C963641}"/>
              </a:ext>
            </a:extLst>
          </p:cNvPr>
          <p:cNvSpPr txBox="1"/>
          <p:nvPr userDrawn="1"/>
        </p:nvSpPr>
        <p:spPr>
          <a:xfrm rot="16200000">
            <a:off x="-3050848" y="2944475"/>
            <a:ext cx="687294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3E9D6"/>
                </a:solidFill>
                <a:effectLst>
                  <a:outerShdw blurRad="38100" dist="38100" dir="2700000" algn="tl">
                    <a:srgbClr val="000000">
                      <a:alpha val="43137"/>
                    </a:srgbClr>
                  </a:outerShdw>
                </a:effectLst>
                <a:uLnTx/>
                <a:uFillTx/>
                <a:latin typeface="Calibri"/>
                <a:ea typeface="+mn-ea"/>
                <a:cs typeface="+mn-cs"/>
              </a:rPr>
              <a:t>Chapter 11: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3E9D6"/>
                </a:solidFill>
                <a:effectLst>
                  <a:outerShdw blurRad="38100" dist="38100" dir="2700000" algn="tl">
                    <a:srgbClr val="000000">
                      <a:alpha val="43137"/>
                    </a:srgbClr>
                  </a:outerShdw>
                </a:effectLst>
                <a:uLnTx/>
                <a:uFillTx/>
                <a:latin typeface="Calibri"/>
                <a:ea typeface="+mn-ea"/>
                <a:cs typeface="+mn-cs"/>
              </a:rPr>
              <a:t>Allies as Subjects of One Sovereign</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11/18/2021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EE8BDB-6292-4AB0-A62E-E5BD730CA27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11/18/2021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B07BDD-472B-41CD-B68A-A5AA34049DE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11628634"/>
      </p:ext>
    </p:extLst>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hyperlink" Target="http://www.google.com/url?sa=i&amp;rct=j&amp;q=journal+of+psychology+and+religion&amp;source=images&amp;cd=&amp;cad=rja&amp;docid=7AueCCtvjUnVJM&amp;tbnid=Q-T6cTg_FTCVmM:&amp;ved=0CAUQjRw&amp;url=http://www.apa.org/journals/rel/&amp;ei=3chBUbCMBIzY8gTd3IGoAw&amp;psig=AFQjCNFEgsgXTZ2k_lkqOBOej5lu4MntYA&amp;ust=1363352124691277" TargetMode="External"/><Relationship Id="rId3" Type="http://schemas.openxmlformats.org/officeDocument/2006/relationships/image" Target="../media/image14.jpeg"/><Relationship Id="rId7" Type="http://schemas.openxmlformats.org/officeDocument/2006/relationships/hyperlink" Target="http://www.google.com/url?sa=i&amp;rct=j&amp;q=journal+of+pastoral+counseling&amp;source=images&amp;cd=&amp;cad=rja&amp;docid=MfZ6W2TiMX8fMM&amp;tbnid=nxzzAdyQ57ZWOM:&amp;ved=0CAUQjRw&amp;url=http://www.tandfonline.com/toc/wzaj20/current&amp;ei=LchBUciAE5D89gSMgIHwAg&amp;psig=AFQjCNG4KXUmzq0lJxIDkhoqJ501AWzc6w&amp;ust=1363351973667735" TargetMode="External"/><Relationship Id="rId12" Type="http://schemas.openxmlformats.org/officeDocument/2006/relationships/image" Target="../media/image20.jpeg"/><Relationship Id="rId2" Type="http://schemas.openxmlformats.org/officeDocument/2006/relationships/hyperlink" Target="http://www.google.com/url?sa=i&amp;rct=j&amp;q=journal+of+biblical+counseling&amp;source=images&amp;cd=&amp;cad=rja&amp;docid=6d4eR4gr_AOCsM&amp;tbnid=rmoFh-1C-HS_2M:&amp;ved=0CAUQjRw&amp;url=http://www.wts.edu/becoming/admissionsbooklet.html&amp;ei=jcdBUcOjN5OK9gTIz4GADA&amp;bvm=bv.43287494,d.dmg&amp;psig=AFQjCNHYKP6DgQxjisPoeXjLExToXYYVhQ&amp;ust=1363351815363813" TargetMode="External"/><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hyperlink" Target="http://www.google.com/url?sa=i&amp;rct=j&amp;q=journal+of+psychology+of+religion+and+spirituality&amp;source=images&amp;cd=&amp;cad=rja&amp;docid=SEDOkDHzg1g1eM&amp;tbnid=oKoIpYZ31Xf6DM:&amp;ved=0CAUQjRw&amp;url=http://journals2.scholarsportal.info/details.xqy?uri%3D/15426432/v31i0004/328_ssascaaoaial.xml&amp;ei=eMhBUYzZLoPc9QSshoGABg&amp;psig=AFQjCNGklApTL2PzcxVQLw4ynocwgTXZbA&amp;ust=1363352044007538" TargetMode="External"/><Relationship Id="rId5" Type="http://schemas.openxmlformats.org/officeDocument/2006/relationships/image" Target="../media/image16.jpeg"/><Relationship Id="rId10" Type="http://schemas.openxmlformats.org/officeDocument/2006/relationships/image" Target="../media/image19.jpeg"/><Relationship Id="rId4" Type="http://schemas.openxmlformats.org/officeDocument/2006/relationships/image" Target="../media/image15.jpeg"/><Relationship Id="rId9" Type="http://schemas.openxmlformats.org/officeDocument/2006/relationships/hyperlink" Target="http://www.google.com/url?sa=i&amp;rct=j&amp;q=journal+of+pastoral+counseling&amp;source=images&amp;cd=&amp;cad=rja&amp;docid=Lh17m3O44DHHDM&amp;tbnid=CjfhjAu5DjvvOM:&amp;ved=0CAUQjRw&amp;url=http://www.tandfonline.com/toc/wzaj20/4/1&amp;ei=SshBUe6nJ46A9gSLqIHoBA&amp;psig=AFQjCNG4KXUmzq0lJxIDkhoqJ501AWzc6w&amp;ust=1363351973667735" TargetMode="External"/><Relationship Id="rId14" Type="http://schemas.openxmlformats.org/officeDocument/2006/relationships/image" Target="../media/image2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24000" dirty="0">
                <a:solidFill>
                  <a:srgbClr val="614537"/>
                </a:solidFill>
                <a:latin typeface="Sylfaen" panose="010A0502050306030303" pitchFamily="18" charset="0"/>
              </a:rPr>
              <a:t>Chapter 11</a:t>
            </a:r>
          </a:p>
          <a:p>
            <a:r>
              <a:rPr lang="en-US" sz="24000" dirty="0">
                <a:solidFill>
                  <a:srgbClr val="614537"/>
                </a:solidFill>
                <a:latin typeface="Sylfaen" panose="010A0502050306030303" pitchFamily="18" charset="0"/>
              </a:rPr>
              <a:t>Allies as Subjects </a:t>
            </a:r>
          </a:p>
          <a:p>
            <a:r>
              <a:rPr lang="en-US" sz="24000" dirty="0">
                <a:solidFill>
                  <a:srgbClr val="614537"/>
                </a:solidFill>
                <a:latin typeface="Sylfaen" panose="010A0502050306030303" pitchFamily="18" charset="0"/>
              </a:rPr>
              <a:t>of One Sovereign</a:t>
            </a:r>
          </a:p>
          <a:p>
            <a:endParaRPr lang="en-US" sz="96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80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2660400"/>
            <a:ext cx="3505200" cy="1470025"/>
          </a:xfrm>
        </p:spPr>
        <p:txBody>
          <a:bodyPr>
            <a:normAutofit fontScale="90000"/>
          </a:bodyPr>
          <a:lstStyle/>
          <a:p>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Chapter 11</a:t>
            </a:r>
            <a:br>
              <a:rPr lang="en-US" sz="3100" dirty="0">
                <a:latin typeface="Sylfaen" panose="010A0502050306030303" pitchFamily="18" charset="0"/>
              </a:rPr>
            </a:br>
            <a:r>
              <a:rPr lang="en-US" sz="3100" dirty="0">
                <a:latin typeface="Sylfaen" panose="010A0502050306030303" pitchFamily="18" charset="0"/>
              </a:rPr>
              <a:t>Allies as Subjects </a:t>
            </a:r>
            <a:br>
              <a:rPr lang="en-US" sz="3100" dirty="0">
                <a:latin typeface="Sylfaen" panose="010A0502050306030303" pitchFamily="18" charset="0"/>
              </a:rPr>
            </a:br>
            <a:r>
              <a:rPr lang="en-US" sz="3100" dirty="0">
                <a:latin typeface="Sylfaen" panose="010A0502050306030303" pitchFamily="18" charset="0"/>
              </a:rPr>
              <a:t>of One Sovereign</a:t>
            </a:r>
            <a:br>
              <a:rPr lang="en-US" sz="3100" dirty="0">
                <a:latin typeface="Sylfaen" panose="010A0502050306030303" pitchFamily="18" charset="0"/>
              </a:rPr>
            </a:br>
            <a:endParaRPr lang="en-US" sz="3100" dirty="0">
              <a:latin typeface="Sylfaen" panose="010A0502050306030303" pitchFamily="18" charset="0"/>
            </a:endParaRP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685800"/>
            <a:ext cx="4336584" cy="5670422"/>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905000"/>
            <a:ext cx="7620000" cy="4648200"/>
          </a:xfrm>
        </p:spPr>
        <p:txBody>
          <a:bodyPr>
            <a:normAutofit lnSpcReduction="10000"/>
          </a:bodyPr>
          <a:lstStyle/>
          <a:p>
            <a:r>
              <a:rPr lang="en-US" sz="3600" dirty="0"/>
              <a:t>We are </a:t>
            </a:r>
            <a:r>
              <a:rPr lang="en-US" sz="3600" i="1" dirty="0"/>
              <a:t>subjects</a:t>
            </a:r>
            <a:r>
              <a:rPr lang="en-US" sz="3600" dirty="0"/>
              <a:t> of God – we should serve God in every area of our life</a:t>
            </a:r>
          </a:p>
          <a:p>
            <a:r>
              <a:rPr lang="en-US" sz="3600" dirty="0"/>
              <a:t>Psychology and Theology are both “</a:t>
            </a:r>
            <a:r>
              <a:rPr lang="en-US" sz="3600" i="1" dirty="0"/>
              <a:t>subjects</a:t>
            </a:r>
            <a:r>
              <a:rPr lang="en-US" sz="3600" dirty="0"/>
              <a:t>” (disciplines) over which God is sovereign</a:t>
            </a:r>
          </a:p>
          <a:p>
            <a:r>
              <a:rPr lang="en-US" sz="3600" dirty="0"/>
              <a:t>Integration itself is </a:t>
            </a:r>
            <a:r>
              <a:rPr lang="en-US" sz="3600" i="1" dirty="0"/>
              <a:t>subject </a:t>
            </a:r>
            <a:r>
              <a:rPr lang="en-US" sz="3600" dirty="0"/>
              <a:t>to God’s sovereignty and should serve godly ends</a:t>
            </a:r>
          </a:p>
        </p:txBody>
      </p:sp>
      <p:sp>
        <p:nvSpPr>
          <p:cNvPr id="4" name="Title 1"/>
          <p:cNvSpPr>
            <a:spLocks noGrp="1"/>
          </p:cNvSpPr>
          <p:nvPr>
            <p:ph type="title"/>
          </p:nvPr>
        </p:nvSpPr>
        <p:spPr>
          <a:xfrm>
            <a:off x="762000" y="533400"/>
            <a:ext cx="8382000" cy="1143000"/>
          </a:xfrm>
        </p:spPr>
        <p:txBody>
          <a:bodyPr>
            <a:noAutofit/>
          </a:bodyPr>
          <a:lstStyle/>
          <a:p>
            <a:r>
              <a:rPr lang="en-US" b="1" dirty="0"/>
              <a:t>The Allies as Subjects of One Sovereign model recognizes that:</a:t>
            </a:r>
            <a:br>
              <a:rPr lang="en-US" b="1" dirty="0"/>
            </a:br>
            <a:endParaRPr lang="en-US" b="1" dirty="0"/>
          </a:p>
        </p:txBody>
      </p:sp>
    </p:spTree>
    <p:extLst>
      <p:ext uri="{BB962C8B-B14F-4D97-AF65-F5344CB8AC3E}">
        <p14:creationId xmlns:p14="http://schemas.microsoft.com/office/powerpoint/2010/main" val="21700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81CF8CF-C9F2-4BF5-82B8-424DCC53ACE1}"/>
              </a:ext>
            </a:extLst>
          </p:cNvPr>
          <p:cNvPicPr>
            <a:picLocks noChangeAspect="1"/>
          </p:cNvPicPr>
          <p:nvPr/>
        </p:nvPicPr>
        <p:blipFill>
          <a:blip r:embed="rId2"/>
          <a:stretch>
            <a:fillRect/>
          </a:stretch>
        </p:blipFill>
        <p:spPr>
          <a:xfrm>
            <a:off x="-25926" y="-38100"/>
            <a:ext cx="9195851" cy="6934200"/>
          </a:xfrm>
          <a:prstGeom prst="rect">
            <a:avLst/>
          </a:prstGeom>
        </p:spPr>
      </p:pic>
      <p:sp>
        <p:nvSpPr>
          <p:cNvPr id="3" name="Content Placeholder 2"/>
          <p:cNvSpPr>
            <a:spLocks noGrp="1"/>
          </p:cNvSpPr>
          <p:nvPr>
            <p:ph idx="1"/>
          </p:nvPr>
        </p:nvSpPr>
        <p:spPr>
          <a:xfrm>
            <a:off x="533400" y="1771650"/>
            <a:ext cx="8870866" cy="5013898"/>
          </a:xfrm>
        </p:spPr>
        <p:txBody>
          <a:bodyPr>
            <a:normAutofit fontScale="85000" lnSpcReduction="10000"/>
          </a:bodyPr>
          <a:lstStyle/>
          <a:p>
            <a:pPr marL="0" indent="0">
              <a:buNone/>
              <a:tabLst>
                <a:tab pos="2687638" algn="l"/>
              </a:tabLst>
            </a:pPr>
            <a:r>
              <a:rPr lang="en-US" sz="4300" b="1" dirty="0">
                <a:solidFill>
                  <a:schemeClr val="bg1"/>
                </a:solidFill>
                <a:effectLst>
                  <a:outerShdw blurRad="38100" dist="38100" dir="2700000" algn="tl">
                    <a:srgbClr val="000000">
                      <a:alpha val="43137"/>
                    </a:srgbClr>
                  </a:outerShdw>
                </a:effectLst>
              </a:rPr>
              <a:t>Earth’s crammed with heaven,</a:t>
            </a:r>
          </a:p>
          <a:p>
            <a:pPr marL="0" indent="0">
              <a:buNone/>
              <a:tabLst>
                <a:tab pos="2687638" algn="l"/>
              </a:tabLst>
            </a:pPr>
            <a:r>
              <a:rPr lang="en-US" sz="4300" b="1" dirty="0">
                <a:solidFill>
                  <a:schemeClr val="bg1"/>
                </a:solidFill>
                <a:effectLst>
                  <a:outerShdw blurRad="38100" dist="38100" dir="2700000" algn="tl">
                    <a:srgbClr val="000000">
                      <a:alpha val="43137"/>
                    </a:srgbClr>
                  </a:outerShdw>
                </a:effectLst>
              </a:rPr>
              <a:t>And every common bush afire with God;</a:t>
            </a:r>
          </a:p>
          <a:p>
            <a:pPr marL="0" indent="0">
              <a:buNone/>
              <a:tabLst>
                <a:tab pos="2687638" algn="l"/>
              </a:tabLst>
            </a:pPr>
            <a:r>
              <a:rPr lang="en-US" sz="4300" b="1" dirty="0">
                <a:solidFill>
                  <a:schemeClr val="bg1"/>
                </a:solidFill>
                <a:effectLst>
                  <a:outerShdw blurRad="38100" dist="38100" dir="2700000" algn="tl">
                    <a:srgbClr val="000000">
                      <a:alpha val="43137"/>
                    </a:srgbClr>
                  </a:outerShdw>
                </a:effectLst>
              </a:rPr>
              <a:t>But only he who sees, takes off his shoes,</a:t>
            </a:r>
          </a:p>
          <a:p>
            <a:pPr marL="0" indent="0">
              <a:buNone/>
              <a:tabLst>
                <a:tab pos="2687638" algn="l"/>
              </a:tabLst>
            </a:pPr>
            <a:r>
              <a:rPr lang="en-US" sz="4300" b="1" dirty="0">
                <a:solidFill>
                  <a:schemeClr val="bg1"/>
                </a:solidFill>
                <a:effectLst>
                  <a:outerShdw blurRad="38100" dist="38100" dir="2700000" algn="tl">
                    <a:srgbClr val="000000">
                      <a:alpha val="43137"/>
                    </a:srgbClr>
                  </a:outerShdw>
                </a:effectLst>
              </a:rPr>
              <a:t>The rest sit round it and pluck blackberries,</a:t>
            </a:r>
          </a:p>
          <a:p>
            <a:pPr marL="0" indent="0">
              <a:buNone/>
              <a:tabLst>
                <a:tab pos="2687638" algn="l"/>
              </a:tabLst>
            </a:pPr>
            <a:r>
              <a:rPr lang="en-US" sz="4300" b="1" dirty="0">
                <a:solidFill>
                  <a:schemeClr val="bg1"/>
                </a:solidFill>
                <a:effectLst>
                  <a:outerShdw blurRad="38100" dist="38100" dir="2700000" algn="tl">
                    <a:srgbClr val="000000">
                      <a:alpha val="43137"/>
                    </a:srgbClr>
                  </a:outerShdw>
                </a:effectLst>
              </a:rPr>
              <a:t>And daub their natural faces unaware.</a:t>
            </a:r>
          </a:p>
          <a:p>
            <a:pPr marL="0" indent="0">
              <a:buNone/>
              <a:tabLst>
                <a:tab pos="2687638" algn="l"/>
              </a:tabLst>
            </a:pPr>
            <a:endParaRPr lang="en-US" sz="4300" b="1" dirty="0">
              <a:solidFill>
                <a:schemeClr val="bg1"/>
              </a:solidFill>
              <a:effectLst>
                <a:outerShdw blurRad="38100" dist="38100" dir="2700000" algn="tl">
                  <a:srgbClr val="000000">
                    <a:alpha val="43137"/>
                  </a:srgbClr>
                </a:outerShdw>
              </a:effectLst>
            </a:endParaRPr>
          </a:p>
          <a:p>
            <a:pPr marL="0" indent="0">
              <a:buNone/>
              <a:tabLst>
                <a:tab pos="2687638" algn="l"/>
              </a:tabLst>
            </a:pPr>
            <a:endParaRPr lang="en-US" sz="4300" b="1" dirty="0">
              <a:solidFill>
                <a:schemeClr val="bg1"/>
              </a:solidFill>
              <a:effectLst>
                <a:outerShdw blurRad="38100" dist="38100" dir="2700000" algn="tl">
                  <a:srgbClr val="000000">
                    <a:alpha val="43137"/>
                  </a:srgbClr>
                </a:outerShdw>
              </a:effectLst>
            </a:endParaRPr>
          </a:p>
          <a:p>
            <a:pPr marL="0" indent="0">
              <a:buNone/>
            </a:pPr>
            <a:r>
              <a:rPr lang="en-US" sz="4300" dirty="0">
                <a:solidFill>
                  <a:schemeClr val="bg1"/>
                </a:solidFill>
                <a:effectLst>
                  <a:outerShdw blurRad="38100" dist="38100" dir="2700000" algn="tl">
                    <a:srgbClr val="000000">
                      <a:alpha val="43137"/>
                    </a:srgbClr>
                  </a:outerShdw>
                </a:effectLst>
              </a:rPr>
              <a:t>     —Elizabeth Barrett Browning</a:t>
            </a:r>
          </a:p>
          <a:p>
            <a:pPr marL="0" indent="0">
              <a:buNone/>
            </a:pPr>
            <a:endParaRPr lang="en-US" sz="1300" dirty="0">
              <a:solidFill>
                <a:schemeClr val="bg1"/>
              </a:solidFill>
              <a:effectLst>
                <a:outerShdw blurRad="38100" dist="38100" dir="2700000" algn="tl">
                  <a:srgbClr val="000000">
                    <a:alpha val="43137"/>
                  </a:srgbClr>
                </a:outerShdw>
              </a:effectLst>
            </a:endParaRPr>
          </a:p>
          <a:p>
            <a:pPr marL="0" indent="0">
              <a:buNone/>
            </a:pPr>
            <a:endParaRPr lang="en-US" sz="1300" dirty="0">
              <a:solidFill>
                <a:schemeClr val="bg1"/>
              </a:solidFill>
              <a:effectLst>
                <a:outerShdw blurRad="38100" dist="38100" dir="2700000" algn="tl">
                  <a:srgbClr val="000000">
                    <a:alpha val="43137"/>
                  </a:srgbClr>
                </a:outerShdw>
              </a:effectLst>
            </a:endParaRPr>
          </a:p>
          <a:p>
            <a:pPr marL="0" indent="0">
              <a:buNone/>
            </a:pPr>
            <a:endParaRPr lang="en-US" sz="1300" dirty="0">
              <a:solidFill>
                <a:schemeClr val="bg1"/>
              </a:solidFill>
              <a:effectLst>
                <a:outerShdw blurRad="38100" dist="38100" dir="2700000" algn="tl">
                  <a:srgbClr val="000000">
                    <a:alpha val="43137"/>
                  </a:srgbClr>
                </a:outerShdw>
              </a:effectLst>
            </a:endParaRPr>
          </a:p>
          <a:p>
            <a:pPr marL="0" indent="0">
              <a:buNone/>
            </a:pPr>
            <a:endParaRPr lang="en-US" sz="1300" dirty="0">
              <a:solidFill>
                <a:schemeClr val="bg1"/>
              </a:solidFill>
              <a:effectLst>
                <a:outerShdw blurRad="38100" dist="38100" dir="2700000" algn="tl">
                  <a:srgbClr val="000000">
                    <a:alpha val="43137"/>
                  </a:srgbClr>
                </a:outerShdw>
              </a:effectLst>
            </a:endParaRPr>
          </a:p>
          <a:p>
            <a:pPr marL="0" indent="0">
              <a:buNone/>
            </a:pPr>
            <a:endParaRPr lang="en-US" sz="1300" dirty="0">
              <a:solidFill>
                <a:schemeClr val="bg1"/>
              </a:solidFill>
              <a:effectLst>
                <a:outerShdw blurRad="38100" dist="38100" dir="2700000" algn="tl">
                  <a:srgbClr val="000000">
                    <a:alpha val="43137"/>
                  </a:srgbClr>
                </a:outerShdw>
              </a:effectLst>
            </a:endParaRPr>
          </a:p>
          <a:p>
            <a:pPr marL="0" indent="0">
              <a:buNone/>
            </a:pPr>
            <a:endParaRPr lang="en-US" sz="1300" dirty="0">
              <a:solidFill>
                <a:schemeClr val="bg1"/>
              </a:solidFill>
              <a:effectLst>
                <a:outerShdw blurRad="38100" dist="38100" dir="2700000" algn="tl">
                  <a:srgbClr val="000000">
                    <a:alpha val="43137"/>
                  </a:srgbClr>
                </a:outerShdw>
              </a:effectLst>
            </a:endParaRPr>
          </a:p>
          <a:p>
            <a:pPr marL="0" indent="0">
              <a:buNone/>
            </a:pPr>
            <a:endParaRPr lang="en-US" sz="1300" dirty="0">
              <a:solidFill>
                <a:schemeClr val="bg1"/>
              </a:solidFill>
              <a:effectLst>
                <a:outerShdw blurRad="38100" dist="38100" dir="2700000" algn="tl">
                  <a:srgbClr val="000000">
                    <a:alpha val="43137"/>
                  </a:srgbClr>
                </a:outerShdw>
              </a:effectLst>
            </a:endParaRPr>
          </a:p>
          <a:p>
            <a:pPr marL="0" indent="0">
              <a:buNone/>
            </a:pPr>
            <a:endParaRPr lang="en-US" sz="1300" dirty="0">
              <a:solidFill>
                <a:schemeClr val="bg1"/>
              </a:solidFill>
              <a:effectLst>
                <a:outerShdw blurRad="38100" dist="38100" dir="2700000" algn="tl">
                  <a:srgbClr val="000000">
                    <a:alpha val="43137"/>
                  </a:srgbClr>
                </a:outerShdw>
              </a:effectLst>
            </a:endParaRPr>
          </a:p>
          <a:p>
            <a:pPr marL="0" indent="0">
              <a:buNone/>
            </a:pPr>
            <a:endParaRPr lang="en-US" sz="13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25624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783"/>
            <a:ext cx="5410200" cy="815898"/>
          </a:xfrm>
        </p:spPr>
        <p:txBody>
          <a:bodyPr>
            <a:normAutofit/>
          </a:bodyPr>
          <a:lstStyle/>
          <a:p>
            <a:r>
              <a:rPr lang="en-US" dirty="0"/>
              <a:t>Give us eyes to see…</a:t>
            </a:r>
          </a:p>
        </p:txBody>
      </p:sp>
      <p:sp>
        <p:nvSpPr>
          <p:cNvPr id="3" name="Content Placeholder 2"/>
          <p:cNvSpPr>
            <a:spLocks noGrp="1"/>
          </p:cNvSpPr>
          <p:nvPr>
            <p:ph idx="1"/>
          </p:nvPr>
        </p:nvSpPr>
        <p:spPr>
          <a:xfrm>
            <a:off x="967022" y="990069"/>
            <a:ext cx="5052778" cy="5943600"/>
          </a:xfrm>
        </p:spPr>
        <p:txBody>
          <a:bodyPr>
            <a:normAutofit/>
          </a:bodyPr>
          <a:lstStyle/>
          <a:p>
            <a:r>
              <a:rPr lang="en-US" sz="2800" dirty="0"/>
              <a:t>In Exodus 3, Moses is on Mt. </a:t>
            </a:r>
            <a:r>
              <a:rPr lang="en-US" sz="2800" dirty="0" err="1"/>
              <a:t>Horeb</a:t>
            </a:r>
            <a:r>
              <a:rPr lang="en-US" sz="2800" dirty="0"/>
              <a:t> when “the angel of the Lord appeared to him in flames of fire from within a bush” and “though the bush was on fire it did not burn up” (3:2, NIV).  This event led to an encounter with God.</a:t>
            </a:r>
          </a:p>
          <a:p>
            <a:r>
              <a:rPr lang="en-US" sz="2800" dirty="0"/>
              <a:t>Is it any less of a divine encounter when we recognize the unseen hand of God which gives us beauty or food from a common blackberry bush?</a:t>
            </a:r>
          </a:p>
        </p:txBody>
      </p:sp>
      <p:pic>
        <p:nvPicPr>
          <p:cNvPr id="4" name="Picture 4" descr="http://31.media.tumblr.com/tumblr_m9c7qhYOaM1r29g9xo1_1280.jpg">
            <a:extLst>
              <a:ext uri="{FF2B5EF4-FFF2-40B4-BE49-F238E27FC236}">
                <a16:creationId xmlns:a16="http://schemas.microsoft.com/office/drawing/2014/main" id="{A8012FC0-2114-414B-A0B4-C96E99734AD6}"/>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Effect>
                      <a14:colorTemperature colorTemp="5905"/>
                    </a14:imgEffect>
                    <a14:imgEffect>
                      <a14:saturation sat="184000"/>
                    </a14:imgEffect>
                    <a14:imgEffect>
                      <a14:brightnessContrast bright="37000" contrast="-49000"/>
                    </a14:imgEffect>
                  </a14:imgLayer>
                </a14:imgProps>
              </a:ext>
              <a:ext uri="{28A0092B-C50C-407E-A947-70E740481C1C}">
                <a14:useLocalDpi xmlns:a14="http://schemas.microsoft.com/office/drawing/2010/main" val="0"/>
              </a:ext>
            </a:extLst>
          </a:blip>
          <a:srcRect/>
          <a:stretch>
            <a:fillRect/>
          </a:stretch>
        </p:blipFill>
        <p:spPr bwMode="auto">
          <a:xfrm>
            <a:off x="6116472" y="957412"/>
            <a:ext cx="2924375" cy="443101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0D5BB31-0C41-42BF-9F29-BFDD773C7574}"/>
              </a:ext>
            </a:extLst>
          </p:cNvPr>
          <p:cNvSpPr txBox="1"/>
          <p:nvPr/>
        </p:nvSpPr>
        <p:spPr>
          <a:xfrm flipH="1">
            <a:off x="6019800" y="5534561"/>
            <a:ext cx="3117719" cy="1323439"/>
          </a:xfrm>
          <a:prstGeom prst="rect">
            <a:avLst/>
          </a:prstGeom>
          <a:noFill/>
        </p:spPr>
        <p:txBody>
          <a:bodyPr wrap="square">
            <a:spAutoFit/>
          </a:bodyPr>
          <a:lstStyle/>
          <a:p>
            <a:pPr algn="ctr"/>
            <a:r>
              <a:rPr lang="en-US" sz="1600" i="1" dirty="0"/>
              <a:t>Moses before the Burning Bush </a:t>
            </a:r>
          </a:p>
          <a:p>
            <a:pPr algn="ctr"/>
            <a:r>
              <a:rPr lang="en-US" sz="1600" dirty="0"/>
              <a:t>Domenico </a:t>
            </a:r>
            <a:r>
              <a:rPr lang="en-US" sz="1600" dirty="0" err="1"/>
              <a:t>Fetti</a:t>
            </a:r>
            <a:r>
              <a:rPr lang="en-US" sz="1600" dirty="0"/>
              <a:t>, 1613-14 </a:t>
            </a:r>
          </a:p>
          <a:p>
            <a:pPr algn="ctr"/>
            <a:r>
              <a:rPr lang="en-US" sz="1600" dirty="0" err="1"/>
              <a:t>Kunsthistorisches</a:t>
            </a:r>
            <a:r>
              <a:rPr lang="en-US" sz="1600" dirty="0"/>
              <a:t> Museum Vienna, Austria</a:t>
            </a:r>
          </a:p>
          <a:p>
            <a:pPr algn="ctr"/>
            <a:r>
              <a:rPr lang="en-US" sz="1600" dirty="0"/>
              <a:t> Public Domain</a:t>
            </a:r>
          </a:p>
        </p:txBody>
      </p:sp>
    </p:spTree>
    <p:extLst>
      <p:ext uri="{BB962C8B-B14F-4D97-AF65-F5344CB8AC3E}">
        <p14:creationId xmlns:p14="http://schemas.microsoft.com/office/powerpoint/2010/main" val="178767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14300"/>
            <a:ext cx="7467600" cy="1143000"/>
          </a:xfrm>
        </p:spPr>
        <p:txBody>
          <a:bodyPr>
            <a:normAutofit/>
          </a:bodyPr>
          <a:lstStyle/>
          <a:p>
            <a:r>
              <a:rPr lang="en-US" sz="4800" b="1" dirty="0"/>
              <a:t>Starting points</a:t>
            </a:r>
          </a:p>
        </p:txBody>
      </p:sp>
      <p:sp>
        <p:nvSpPr>
          <p:cNvPr id="3" name="Content Placeholder 2"/>
          <p:cNvSpPr>
            <a:spLocks noGrp="1"/>
          </p:cNvSpPr>
          <p:nvPr>
            <p:ph sz="quarter" idx="4294967295"/>
          </p:nvPr>
        </p:nvSpPr>
        <p:spPr>
          <a:xfrm>
            <a:off x="838200" y="1447800"/>
            <a:ext cx="7696200" cy="4724400"/>
          </a:xfrm>
          <a:prstGeom prst="rect">
            <a:avLst/>
          </a:prstGeom>
        </p:spPr>
        <p:txBody>
          <a:bodyPr>
            <a:noAutofit/>
          </a:bodyPr>
          <a:lstStyle/>
          <a:p>
            <a:r>
              <a:rPr lang="en-US" sz="4000" dirty="0"/>
              <a:t>The starting point of the Allies model is the assertion that God’s sovereignty reigns over all of life.  God created and sustains all things; All truth is God’s truth.</a:t>
            </a:r>
          </a:p>
          <a:p>
            <a:r>
              <a:rPr lang="en-US" sz="4000" dirty="0"/>
              <a:t>We are to serve Him in all that we do, including our work in academia and in our professions.</a:t>
            </a:r>
          </a:p>
        </p:txBody>
      </p:sp>
    </p:spTree>
    <p:extLst>
      <p:ext uri="{BB962C8B-B14F-4D97-AF65-F5344CB8AC3E}">
        <p14:creationId xmlns:p14="http://schemas.microsoft.com/office/powerpoint/2010/main" val="3233290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7467600" cy="1143000"/>
          </a:xfrm>
        </p:spPr>
        <p:txBody>
          <a:bodyPr/>
          <a:lstStyle/>
          <a:p>
            <a:r>
              <a:rPr lang="en-US" sz="4800" b="1" dirty="0"/>
              <a:t>Starting points</a:t>
            </a:r>
            <a:endParaRPr lang="en-US" b="1" dirty="0"/>
          </a:p>
        </p:txBody>
      </p:sp>
      <p:sp>
        <p:nvSpPr>
          <p:cNvPr id="3" name="Content Placeholder 2"/>
          <p:cNvSpPr>
            <a:spLocks noGrp="1"/>
          </p:cNvSpPr>
          <p:nvPr>
            <p:ph sz="quarter" idx="4294967295"/>
          </p:nvPr>
        </p:nvSpPr>
        <p:spPr>
          <a:xfrm>
            <a:off x="1447800" y="1600200"/>
            <a:ext cx="7086600" cy="4114800"/>
          </a:xfrm>
          <a:prstGeom prst="rect">
            <a:avLst/>
          </a:prstGeom>
        </p:spPr>
        <p:txBody>
          <a:bodyPr>
            <a:normAutofit/>
          </a:bodyPr>
          <a:lstStyle/>
          <a:p>
            <a:pPr marL="0" indent="0">
              <a:buNone/>
            </a:pPr>
            <a:r>
              <a:rPr lang="en-US" sz="4400" dirty="0"/>
              <a:t>Every academic discipline asks three basic questions:</a:t>
            </a:r>
          </a:p>
          <a:p>
            <a:r>
              <a:rPr lang="en-US" sz="4000" i="1" dirty="0"/>
              <a:t>Where are we?</a:t>
            </a:r>
          </a:p>
          <a:p>
            <a:r>
              <a:rPr lang="en-US" sz="4000" i="1" dirty="0"/>
              <a:t>Where are we trying to go?</a:t>
            </a:r>
          </a:p>
          <a:p>
            <a:r>
              <a:rPr lang="en-US" sz="4000" i="1" dirty="0"/>
              <a:t>How do I get there?</a:t>
            </a:r>
          </a:p>
        </p:txBody>
      </p:sp>
    </p:spTree>
    <p:extLst>
      <p:ext uri="{BB962C8B-B14F-4D97-AF65-F5344CB8AC3E}">
        <p14:creationId xmlns:p14="http://schemas.microsoft.com/office/powerpoint/2010/main" val="2513338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76200"/>
            <a:ext cx="7467600" cy="1143000"/>
          </a:xfrm>
        </p:spPr>
        <p:txBody>
          <a:bodyPr/>
          <a:lstStyle/>
          <a:p>
            <a:r>
              <a:rPr lang="en-US" sz="4800" b="1" dirty="0"/>
              <a:t>Starting points </a:t>
            </a:r>
            <a:r>
              <a:rPr lang="en-US" dirty="0"/>
              <a:t>	</a:t>
            </a:r>
          </a:p>
        </p:txBody>
      </p:sp>
      <p:sp>
        <p:nvSpPr>
          <p:cNvPr id="3" name="Content Placeholder 2"/>
          <p:cNvSpPr>
            <a:spLocks noGrp="1"/>
          </p:cNvSpPr>
          <p:nvPr>
            <p:ph sz="quarter" idx="4294967295"/>
          </p:nvPr>
        </p:nvSpPr>
        <p:spPr>
          <a:xfrm>
            <a:off x="838200" y="1600200"/>
            <a:ext cx="7696200" cy="4495800"/>
          </a:xfrm>
          <a:prstGeom prst="rect">
            <a:avLst/>
          </a:prstGeom>
        </p:spPr>
        <p:txBody>
          <a:bodyPr>
            <a:normAutofit/>
          </a:bodyPr>
          <a:lstStyle/>
          <a:p>
            <a:pPr marL="0" indent="0">
              <a:buNone/>
            </a:pPr>
            <a:r>
              <a:rPr lang="en-US" sz="3600" dirty="0"/>
              <a:t>What do Christians believe?</a:t>
            </a:r>
          </a:p>
          <a:p>
            <a:r>
              <a:rPr lang="en-US" sz="3600" dirty="0"/>
              <a:t>Scripture</a:t>
            </a:r>
          </a:p>
          <a:p>
            <a:r>
              <a:rPr lang="en-US" sz="3600" dirty="0"/>
              <a:t>Creeds (apostles, Nicene)</a:t>
            </a:r>
          </a:p>
          <a:p>
            <a:r>
              <a:rPr lang="en-US" sz="3600" dirty="0"/>
              <a:t>The narrative of creation, fall, redemption, consummation</a:t>
            </a:r>
          </a:p>
          <a:p>
            <a:r>
              <a:rPr lang="en-US" sz="3600" dirty="0"/>
              <a:t>The Trinity and the centrality of the death and resurrection of Jesus Christ</a:t>
            </a:r>
          </a:p>
        </p:txBody>
      </p:sp>
    </p:spTree>
    <p:extLst>
      <p:ext uri="{BB962C8B-B14F-4D97-AF65-F5344CB8AC3E}">
        <p14:creationId xmlns:p14="http://schemas.microsoft.com/office/powerpoint/2010/main" val="1996057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620000" cy="685800"/>
          </a:xfrm>
        </p:spPr>
        <p:txBody>
          <a:bodyPr>
            <a:noAutofit/>
          </a:bodyPr>
          <a:lstStyle/>
          <a:p>
            <a:r>
              <a:rPr lang="en-US" b="1" dirty="0"/>
              <a:t>All of life is sacred</a:t>
            </a:r>
          </a:p>
        </p:txBody>
      </p:sp>
      <p:sp>
        <p:nvSpPr>
          <p:cNvPr id="3" name="Content Placeholder 2"/>
          <p:cNvSpPr>
            <a:spLocks noGrp="1"/>
          </p:cNvSpPr>
          <p:nvPr>
            <p:ph idx="1"/>
          </p:nvPr>
        </p:nvSpPr>
        <p:spPr>
          <a:xfrm>
            <a:off x="1066800" y="1371600"/>
            <a:ext cx="7620000" cy="5943600"/>
          </a:xfrm>
        </p:spPr>
        <p:txBody>
          <a:bodyPr>
            <a:normAutofit/>
          </a:bodyPr>
          <a:lstStyle/>
          <a:p>
            <a:r>
              <a:rPr lang="en-US" dirty="0"/>
              <a:t>The basic Judeo-Christian affirmation that all of life is sacred can be seen in the blessing given before one eats; there is an intimate connection between God’s blessing and human activity.</a:t>
            </a:r>
          </a:p>
          <a:p>
            <a:r>
              <a:rPr lang="en-US" dirty="0"/>
              <a:t>“</a:t>
            </a:r>
            <a:r>
              <a:rPr lang="en-US" dirty="0" err="1"/>
              <a:t>Barukh</a:t>
            </a:r>
            <a:r>
              <a:rPr lang="en-US" dirty="0"/>
              <a:t> </a:t>
            </a:r>
            <a:r>
              <a:rPr lang="en-US" dirty="0" err="1"/>
              <a:t>ata</a:t>
            </a:r>
            <a:r>
              <a:rPr lang="en-US" dirty="0"/>
              <a:t> Adonai </a:t>
            </a:r>
            <a:r>
              <a:rPr lang="en-US" dirty="0" err="1"/>
              <a:t>Eloheinu</a:t>
            </a:r>
            <a:r>
              <a:rPr lang="en-US" dirty="0"/>
              <a:t>, </a:t>
            </a:r>
            <a:r>
              <a:rPr lang="en-US" dirty="0" err="1"/>
              <a:t>melekh</a:t>
            </a:r>
            <a:r>
              <a:rPr lang="en-US" dirty="0"/>
              <a:t> </a:t>
            </a:r>
            <a:r>
              <a:rPr lang="en-US" dirty="0" err="1"/>
              <a:t>ha'olam</a:t>
            </a:r>
            <a:r>
              <a:rPr lang="en-US" dirty="0"/>
              <a:t>, </a:t>
            </a:r>
            <a:r>
              <a:rPr lang="en-US" dirty="0" err="1"/>
              <a:t>hamotzi</a:t>
            </a:r>
            <a:r>
              <a:rPr lang="en-US" dirty="0"/>
              <a:t> </a:t>
            </a:r>
            <a:r>
              <a:rPr lang="en-US" dirty="0" err="1"/>
              <a:t>lehem</a:t>
            </a:r>
            <a:r>
              <a:rPr lang="en-US" dirty="0"/>
              <a:t> min </a:t>
            </a:r>
            <a:r>
              <a:rPr lang="en-US" dirty="0" err="1"/>
              <a:t>ha'aretz</a:t>
            </a:r>
            <a:r>
              <a:rPr lang="en-US" dirty="0"/>
              <a:t>” – “Blessed are You, L</a:t>
            </a:r>
            <a:r>
              <a:rPr lang="en-US" sz="2400" dirty="0"/>
              <a:t>ORD</a:t>
            </a:r>
            <a:r>
              <a:rPr lang="en-US" dirty="0"/>
              <a:t> our God, King of the universe, Who brings forth bread from the earth.”</a:t>
            </a:r>
          </a:p>
        </p:txBody>
      </p:sp>
    </p:spTree>
    <p:extLst>
      <p:ext uri="{BB962C8B-B14F-4D97-AF65-F5344CB8AC3E}">
        <p14:creationId xmlns:p14="http://schemas.microsoft.com/office/powerpoint/2010/main" val="137956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33400"/>
            <a:ext cx="5219700" cy="6629400"/>
          </a:xfrm>
        </p:spPr>
        <p:txBody>
          <a:bodyPr>
            <a:noAutofit/>
          </a:bodyPr>
          <a:lstStyle/>
          <a:p>
            <a:r>
              <a:rPr lang="en-US" sz="3400" dirty="0"/>
              <a:t>The most basic formulation of Jewish theology was the Shema: </a:t>
            </a:r>
            <a:r>
              <a:rPr lang="en-US" sz="3400" i="1" dirty="0"/>
              <a:t>Shema </a:t>
            </a:r>
            <a:r>
              <a:rPr lang="en-US" sz="3400" i="1" dirty="0" err="1"/>
              <a:t>yiśrael</a:t>
            </a:r>
            <a:r>
              <a:rPr lang="en-US" sz="3400" i="1" dirty="0"/>
              <a:t> </a:t>
            </a:r>
            <a:r>
              <a:rPr lang="en-US" sz="3400" i="1" dirty="0" err="1"/>
              <a:t>adonai</a:t>
            </a:r>
            <a:r>
              <a:rPr lang="en-US" sz="3400" i="1" dirty="0"/>
              <a:t> </a:t>
            </a:r>
            <a:r>
              <a:rPr lang="en-US" sz="3400" i="1" dirty="0" err="1"/>
              <a:t>eloheynu</a:t>
            </a:r>
            <a:r>
              <a:rPr lang="en-US" sz="3400" i="1" dirty="0"/>
              <a:t> </a:t>
            </a:r>
            <a:r>
              <a:rPr lang="en-US" sz="3400" i="1" dirty="0" err="1"/>
              <a:t>adonai</a:t>
            </a:r>
            <a:r>
              <a:rPr lang="en-US" sz="3400" i="1" dirty="0"/>
              <a:t> </a:t>
            </a:r>
            <a:r>
              <a:rPr lang="en-US" sz="3400" i="1" dirty="0" err="1"/>
              <a:t>ehad</a:t>
            </a:r>
            <a:r>
              <a:rPr lang="en-US" sz="3400" i="1" dirty="0"/>
              <a:t>.</a:t>
            </a:r>
          </a:p>
          <a:p>
            <a:r>
              <a:rPr lang="en-US" sz="3400" dirty="0"/>
              <a:t>“The Shema is not a prayer . . . but a confession of faith.”  It emphasizes “God’s oneness,” the call for Israel “to love him and obey his commandments.”</a:t>
            </a:r>
          </a:p>
        </p:txBody>
      </p:sp>
      <p:pic>
        <p:nvPicPr>
          <p:cNvPr id="2050" name="Picture 2" descr="http://cdn.perfectmemorials.com/product_images/737328/lg/6945.theshemablackfra_lrg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7900" y="2743200"/>
            <a:ext cx="2971800" cy="29718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5829300" y="1066800"/>
            <a:ext cx="3200400" cy="1143000"/>
          </a:xfrm>
        </p:spPr>
        <p:txBody>
          <a:bodyPr>
            <a:noAutofit/>
          </a:bodyPr>
          <a:lstStyle/>
          <a:p>
            <a:r>
              <a:rPr lang="en-US" b="1" dirty="0"/>
              <a:t>Core Convictions</a:t>
            </a:r>
          </a:p>
        </p:txBody>
      </p:sp>
    </p:spTree>
    <p:extLst>
      <p:ext uri="{BB962C8B-B14F-4D97-AF65-F5344CB8AC3E}">
        <p14:creationId xmlns:p14="http://schemas.microsoft.com/office/powerpoint/2010/main" val="3835084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4800"/>
            <a:ext cx="5219700" cy="6629400"/>
          </a:xfrm>
        </p:spPr>
        <p:txBody>
          <a:bodyPr>
            <a:noAutofit/>
          </a:bodyPr>
          <a:lstStyle/>
          <a:p>
            <a:pPr marL="0" indent="0">
              <a:buNone/>
            </a:pPr>
            <a:r>
              <a:rPr lang="en-US" sz="3400" dirty="0"/>
              <a:t>“In Hebrew thought the essence of true godliness is tied primarily to a relationship, not to a creed . . .  For the Hebrews, personal or individual relationship has always been far more expressive of the heart of religious faith than mere intellectual assent to abstract statements or religious ideas.”</a:t>
            </a:r>
          </a:p>
        </p:txBody>
      </p:sp>
      <p:pic>
        <p:nvPicPr>
          <p:cNvPr id="2050" name="Picture 2" descr="http://cdn.perfectmemorials.com/product_images/737328/lg/6945.theshemablackfra_lrg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7900" y="2743200"/>
            <a:ext cx="2971800" cy="29718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5829300" y="1066800"/>
            <a:ext cx="3200400" cy="1143000"/>
          </a:xfrm>
        </p:spPr>
        <p:txBody>
          <a:bodyPr>
            <a:noAutofit/>
          </a:bodyPr>
          <a:lstStyle/>
          <a:p>
            <a:r>
              <a:rPr lang="en-US" b="1" dirty="0"/>
              <a:t>Core Convictions</a:t>
            </a:r>
          </a:p>
        </p:txBody>
      </p:sp>
    </p:spTree>
    <p:extLst>
      <p:ext uri="{BB962C8B-B14F-4D97-AF65-F5344CB8AC3E}">
        <p14:creationId xmlns:p14="http://schemas.microsoft.com/office/powerpoint/2010/main" val="2897578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0000"/>
                </a:solidFill>
              </a:rPr>
              <a:t>Core Convictions</a:t>
            </a:r>
          </a:p>
        </p:txBody>
      </p:sp>
      <p:sp>
        <p:nvSpPr>
          <p:cNvPr id="3" name="Content Placeholder 2"/>
          <p:cNvSpPr>
            <a:spLocks noGrp="1"/>
          </p:cNvSpPr>
          <p:nvPr>
            <p:ph idx="1"/>
          </p:nvPr>
        </p:nvSpPr>
        <p:spPr>
          <a:solidFill>
            <a:srgbClr val="926956"/>
          </a:solidFill>
          <a:ln>
            <a:solidFill>
              <a:schemeClr val="tx1"/>
            </a:solidFill>
          </a:ln>
          <a:effectLst>
            <a:outerShdw blurRad="152400" dist="279400" dir="5400000" sx="90000" sy="-19000" rotWithShape="0">
              <a:srgbClr val="7C5A4A">
                <a:alpha val="15000"/>
              </a:srgbClr>
            </a:outerShdw>
          </a:effectLst>
          <a:scene3d>
            <a:camera prst="orthographicFront"/>
            <a:lightRig rig="morning" dir="t"/>
          </a:scene3d>
          <a:sp3d prstMaterial="softEdge">
            <a:bevelT w="139700" h="139700" prst="divot"/>
            <a:bevelB w="114300" prst="artDeco"/>
          </a:sp3d>
        </p:spPr>
        <p:txBody>
          <a:bodyPr>
            <a:normAutofit/>
          </a:bodyPr>
          <a:lstStyle/>
          <a:p>
            <a:pPr marL="0" indent="0">
              <a:buNone/>
            </a:pPr>
            <a:r>
              <a:rPr lang="en-US" sz="3600" dirty="0">
                <a:solidFill>
                  <a:srgbClr val="F5EAD7"/>
                </a:solidFill>
              </a:rPr>
              <a:t>When asked about the most important commandment, Jesus affirmed the </a:t>
            </a:r>
            <a:r>
              <a:rPr lang="en-US" sz="3600" i="1" dirty="0">
                <a:solidFill>
                  <a:srgbClr val="F5EAD7"/>
                </a:solidFill>
              </a:rPr>
              <a:t>Shema</a:t>
            </a:r>
            <a:r>
              <a:rPr lang="en-US" sz="3600" dirty="0">
                <a:solidFill>
                  <a:srgbClr val="F5EAD7"/>
                </a:solidFill>
              </a:rPr>
              <a:t> and immediately proceeded to focus on the duty to love God and others (Matt 22:36–40). Jesus affirmed the importance of correct </a:t>
            </a:r>
            <a:r>
              <a:rPr lang="en-US" sz="3600" i="1" dirty="0">
                <a:solidFill>
                  <a:srgbClr val="F5EAD7"/>
                </a:solidFill>
              </a:rPr>
              <a:t>doctrine</a:t>
            </a:r>
            <a:r>
              <a:rPr lang="en-US" sz="3600" dirty="0">
                <a:solidFill>
                  <a:srgbClr val="F5EAD7"/>
                </a:solidFill>
              </a:rPr>
              <a:t> and the </a:t>
            </a:r>
            <a:r>
              <a:rPr lang="en-US" sz="3600" i="1" dirty="0">
                <a:solidFill>
                  <a:srgbClr val="F5EAD7"/>
                </a:solidFill>
              </a:rPr>
              <a:t>actions</a:t>
            </a:r>
            <a:r>
              <a:rPr lang="en-US" sz="3600" dirty="0">
                <a:solidFill>
                  <a:srgbClr val="F5EAD7"/>
                </a:solidFill>
              </a:rPr>
              <a:t> that should be impelled by belief (Mark 12:29–31).</a:t>
            </a:r>
          </a:p>
        </p:txBody>
      </p:sp>
    </p:spTree>
    <p:extLst>
      <p:ext uri="{BB962C8B-B14F-4D97-AF65-F5344CB8AC3E}">
        <p14:creationId xmlns:p14="http://schemas.microsoft.com/office/powerpoint/2010/main" val="2691286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0000"/>
                </a:solidFill>
              </a:rPr>
              <a:t>Core Convictions</a:t>
            </a:r>
          </a:p>
        </p:txBody>
      </p:sp>
      <p:sp>
        <p:nvSpPr>
          <p:cNvPr id="3" name="Content Placeholder 2"/>
          <p:cNvSpPr>
            <a:spLocks noGrp="1"/>
          </p:cNvSpPr>
          <p:nvPr>
            <p:ph idx="1"/>
          </p:nvPr>
        </p:nvSpPr>
        <p:spPr>
          <a:xfrm>
            <a:off x="914400" y="1473200"/>
            <a:ext cx="7772400" cy="4525963"/>
          </a:xfrm>
        </p:spPr>
        <p:txBody>
          <a:bodyPr>
            <a:noAutofit/>
          </a:bodyPr>
          <a:lstStyle/>
          <a:p>
            <a:r>
              <a:rPr lang="en-US" sz="3600" dirty="0"/>
              <a:t>The most basic doctrines of the Christian faith are held by Catholic, Orthodox, and Protestants at all times and places, but distinctions between Christian movements are clearly evident.</a:t>
            </a:r>
          </a:p>
          <a:p>
            <a:r>
              <a:rPr lang="en-US" sz="3600" b="1" i="1" dirty="0"/>
              <a:t>Orthodoxy</a:t>
            </a:r>
            <a:r>
              <a:rPr lang="en-US" sz="3600" dirty="0"/>
              <a:t> (right belief) must exist hand in hand with </a:t>
            </a:r>
            <a:r>
              <a:rPr lang="en-US" sz="3600" b="1" i="1" dirty="0"/>
              <a:t>orthopraxy </a:t>
            </a:r>
            <a:r>
              <a:rPr lang="en-US" sz="3600" dirty="0"/>
              <a:t>(right action). </a:t>
            </a:r>
          </a:p>
        </p:txBody>
      </p:sp>
    </p:spTree>
    <p:extLst>
      <p:ext uri="{BB962C8B-B14F-4D97-AF65-F5344CB8AC3E}">
        <p14:creationId xmlns:p14="http://schemas.microsoft.com/office/powerpoint/2010/main" val="265201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8382000" cy="685800"/>
          </a:xfrm>
        </p:spPr>
        <p:txBody>
          <a:bodyPr>
            <a:normAutofit fontScale="90000"/>
          </a:bodyPr>
          <a:lstStyle/>
          <a:p>
            <a:r>
              <a:rPr lang="en-US" dirty="0"/>
              <a:t>A Christian Framework for Psychology</a:t>
            </a:r>
          </a:p>
        </p:txBody>
      </p:sp>
      <p:sp>
        <p:nvSpPr>
          <p:cNvPr id="4" name="Content Placeholder 2"/>
          <p:cNvSpPr>
            <a:spLocks noGrp="1"/>
          </p:cNvSpPr>
          <p:nvPr>
            <p:ph idx="1"/>
          </p:nvPr>
        </p:nvSpPr>
        <p:spPr>
          <a:xfrm>
            <a:off x="1042725" y="1066800"/>
            <a:ext cx="4519875" cy="5791200"/>
          </a:xfrm>
        </p:spPr>
        <p:txBody>
          <a:bodyPr>
            <a:noAutofit/>
          </a:bodyPr>
          <a:lstStyle/>
          <a:p>
            <a:pPr marL="0" indent="0">
              <a:buNone/>
            </a:pPr>
            <a:r>
              <a:rPr lang="en-US" dirty="0"/>
              <a:t>What it means to be human lies at the core of psychology, but a Christian view of humanity is sometimes startlingly different from the philosophical anthropologies offered by rival worldviews which partly shape contemporary psychology.</a:t>
            </a:r>
          </a:p>
        </p:txBody>
      </p:sp>
      <p:sp>
        <p:nvSpPr>
          <p:cNvPr id="5" name="Rectangle 4"/>
          <p:cNvSpPr/>
          <p:nvPr/>
        </p:nvSpPr>
        <p:spPr>
          <a:xfrm>
            <a:off x="5562600" y="914400"/>
            <a:ext cx="3429000" cy="2369880"/>
          </a:xfrm>
          <a:prstGeom prst="rect">
            <a:avLst/>
          </a:prstGeom>
          <a:solidFill>
            <a:srgbClr val="926956"/>
          </a:solidFill>
          <a:ln w="9525" cap="rnd">
            <a:solidFill>
              <a:schemeClr val="tx1"/>
            </a:solidFill>
            <a:miter lim="800000"/>
          </a:ln>
          <a:scene3d>
            <a:camera prst="orthographicFront"/>
            <a:lightRig rig="threePt" dir="t"/>
          </a:scene3d>
          <a:sp3d>
            <a:bevelT w="165100" prst="coolSlant"/>
          </a:sp3d>
        </p:spPr>
        <p:txBody>
          <a:bodyPr wrap="square">
            <a:spAutoFit/>
          </a:bodyPr>
          <a:lstStyle/>
          <a:p>
            <a:pPr algn="ctr"/>
            <a:endParaRPr lang="en-US" sz="1200" dirty="0">
              <a:solidFill>
                <a:srgbClr val="F3E9D6"/>
              </a:solidFill>
            </a:endParaRPr>
          </a:p>
          <a:p>
            <a:pPr algn="ctr"/>
            <a:r>
              <a:rPr lang="en-US" sz="2600" dirty="0">
                <a:solidFill>
                  <a:srgbClr val="F3E9D6"/>
                </a:solidFill>
              </a:rPr>
              <a:t>“Without God man neither knows which way to go, nor even understands who he is.” </a:t>
            </a:r>
          </a:p>
          <a:p>
            <a:pPr algn="ctr"/>
            <a:r>
              <a:rPr lang="en-US" sz="2000" dirty="0">
                <a:solidFill>
                  <a:srgbClr val="F3E9D6"/>
                </a:solidFill>
              </a:rPr>
              <a:t>– Pope Benedict XVI </a:t>
            </a:r>
            <a:br>
              <a:rPr lang="en-US" sz="1200" dirty="0">
                <a:solidFill>
                  <a:srgbClr val="F3E9D6"/>
                </a:solidFill>
              </a:rPr>
            </a:br>
            <a:endParaRPr lang="en-US" sz="1200" dirty="0">
              <a:solidFill>
                <a:srgbClr val="F3E9D6"/>
              </a:solidFill>
            </a:endParaRPr>
          </a:p>
        </p:txBody>
      </p:sp>
      <p:sp>
        <p:nvSpPr>
          <p:cNvPr id="6" name="TextBox 5"/>
          <p:cNvSpPr txBox="1"/>
          <p:nvPr/>
        </p:nvSpPr>
        <p:spPr>
          <a:xfrm>
            <a:off x="5791200" y="6096000"/>
            <a:ext cx="3124200" cy="461665"/>
          </a:xfrm>
          <a:prstGeom prst="rect">
            <a:avLst/>
          </a:prstGeom>
          <a:noFill/>
        </p:spPr>
        <p:txBody>
          <a:bodyPr wrap="square" rtlCol="0">
            <a:spAutoFit/>
          </a:bodyPr>
          <a:lstStyle/>
          <a:p>
            <a:r>
              <a:rPr lang="en-US" sz="1200" dirty="0"/>
              <a:t>Photo Credit: Joseph </a:t>
            </a:r>
            <a:r>
              <a:rPr lang="en-US" sz="1200" dirty="0" err="1"/>
              <a:t>Kardinal</a:t>
            </a:r>
            <a:r>
              <a:rPr lang="en-US" sz="1200" dirty="0"/>
              <a:t> Ratzinger, 12 May, 2001: </a:t>
            </a:r>
            <a:r>
              <a:rPr lang="en-US" sz="1200" dirty="0" err="1"/>
              <a:t>Manfredo</a:t>
            </a:r>
            <a:r>
              <a:rPr lang="en-US" sz="1200" dirty="0"/>
              <a:t> Ferrari, Public Domain.</a:t>
            </a:r>
          </a:p>
        </p:txBody>
      </p:sp>
      <p:pic>
        <p:nvPicPr>
          <p:cNvPr id="7" name="Picture 2" descr="Joseph Ratzing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5324" y="3657600"/>
            <a:ext cx="1495951"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332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524000" y="1676400"/>
            <a:ext cx="7239000" cy="4114800"/>
          </a:xfrm>
          <a:prstGeom prst="rect">
            <a:avLst/>
          </a:prstGeom>
        </p:spPr>
        <p:txBody>
          <a:bodyPr>
            <a:normAutofit/>
          </a:bodyPr>
          <a:lstStyle/>
          <a:p>
            <a:pPr marL="0" indent="0">
              <a:buNone/>
            </a:pPr>
            <a:r>
              <a:rPr lang="en-US" sz="4800" dirty="0"/>
              <a:t>“We see nature, persons, society, and the arts and sciences in proper relationship to their divine Creator and Lord.” </a:t>
            </a:r>
            <a:r>
              <a:rPr lang="en-US" sz="3200" dirty="0"/>
              <a:t>(Holmes)</a:t>
            </a:r>
          </a:p>
        </p:txBody>
      </p:sp>
    </p:spTree>
    <p:extLst>
      <p:ext uri="{BB962C8B-B14F-4D97-AF65-F5344CB8AC3E}">
        <p14:creationId xmlns:p14="http://schemas.microsoft.com/office/powerpoint/2010/main" val="217310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The Allies Model affirms that – acknowledged or not – all forms of knowledge rest on God’s Sovereignty</a:t>
            </a:r>
          </a:p>
        </p:txBody>
      </p:sp>
      <p:sp>
        <p:nvSpPr>
          <p:cNvPr id="3" name="Content Placeholder 2"/>
          <p:cNvSpPr>
            <a:spLocks noGrp="1"/>
          </p:cNvSpPr>
          <p:nvPr>
            <p:ph idx="1"/>
          </p:nvPr>
        </p:nvSpPr>
        <p:spPr>
          <a:xfrm>
            <a:off x="1143000" y="1828800"/>
            <a:ext cx="7620000" cy="4525963"/>
          </a:xfrm>
          <a:solidFill>
            <a:srgbClr val="7C5A4A"/>
          </a:solidFill>
          <a:ln>
            <a:solidFill>
              <a:schemeClr val="tx1"/>
            </a:solidFill>
          </a:ln>
          <a:effectLst>
            <a:outerShdw blurRad="558800" dist="292100" dir="2700000" algn="tl" rotWithShape="0">
              <a:prstClr val="black">
                <a:alpha val="40000"/>
              </a:prstClr>
            </a:outerShdw>
            <a:softEdge rad="12700"/>
          </a:effectLst>
          <a:scene3d>
            <a:camera prst="orthographicFront"/>
            <a:lightRig rig="threePt" dir="t"/>
          </a:scene3d>
          <a:sp3d>
            <a:bevelT w="165100" prst="coolSlant"/>
            <a:bevelB/>
          </a:sp3d>
        </p:spPr>
        <p:txBody>
          <a:bodyPr>
            <a:normAutofit/>
          </a:bodyPr>
          <a:lstStyle/>
          <a:p>
            <a:pPr marL="457200" indent="-457200">
              <a:buNone/>
            </a:pPr>
            <a:r>
              <a:rPr lang="en-US" dirty="0">
                <a:solidFill>
                  <a:srgbClr val="F3E9D6"/>
                </a:solidFill>
              </a:rPr>
              <a:t>“Therefore the lands belong to none of you,</a:t>
            </a:r>
          </a:p>
          <a:p>
            <a:pPr marL="457200" indent="-457200">
              <a:buNone/>
            </a:pPr>
            <a:r>
              <a:rPr lang="en-US" dirty="0">
                <a:solidFill>
                  <a:srgbClr val="F3E9D6"/>
                </a:solidFill>
              </a:rPr>
              <a:t>The borders will not hold, the Law will never serve the lawless.</a:t>
            </a:r>
          </a:p>
          <a:p>
            <a:pPr marL="457200" indent="-457200">
              <a:buNone/>
            </a:pPr>
            <a:r>
              <a:rPr lang="en-US" dirty="0">
                <a:solidFill>
                  <a:srgbClr val="F3E9D6"/>
                </a:solidFill>
              </a:rPr>
              <a:t>To every people the land is given on condition.</a:t>
            </a:r>
          </a:p>
          <a:p>
            <a:pPr marL="457200" indent="-457200">
              <a:buNone/>
            </a:pPr>
            <a:r>
              <a:rPr lang="en-US" dirty="0">
                <a:solidFill>
                  <a:srgbClr val="F3E9D6"/>
                </a:solidFill>
              </a:rPr>
              <a:t>Perceived or not, there is a Covenant….”</a:t>
            </a:r>
          </a:p>
          <a:p>
            <a:pPr marL="457200" indent="-457200">
              <a:buNone/>
            </a:pPr>
            <a:endParaRPr lang="en-US" dirty="0">
              <a:solidFill>
                <a:srgbClr val="F3E9D6"/>
              </a:solidFill>
            </a:endParaRPr>
          </a:p>
          <a:p>
            <a:pPr marL="457200" indent="-457200" algn="r">
              <a:buNone/>
            </a:pPr>
            <a:r>
              <a:rPr lang="en-US" sz="2400" dirty="0">
                <a:solidFill>
                  <a:srgbClr val="F3E9D6"/>
                </a:solidFill>
              </a:rPr>
              <a:t>—Leonard Cohen</a:t>
            </a:r>
          </a:p>
        </p:txBody>
      </p:sp>
    </p:spTree>
    <p:extLst>
      <p:ext uri="{BB962C8B-B14F-4D97-AF65-F5344CB8AC3E}">
        <p14:creationId xmlns:p14="http://schemas.microsoft.com/office/powerpoint/2010/main" val="240822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458200" cy="685800"/>
          </a:xfrm>
        </p:spPr>
        <p:txBody>
          <a:bodyPr>
            <a:normAutofit fontScale="90000"/>
          </a:bodyPr>
          <a:lstStyle/>
          <a:p>
            <a:r>
              <a:rPr lang="en-US" dirty="0"/>
              <a:t>A Christian Framework for Psychology</a:t>
            </a:r>
          </a:p>
        </p:txBody>
      </p:sp>
      <p:sp>
        <p:nvSpPr>
          <p:cNvPr id="3" name="Content Placeholder 2"/>
          <p:cNvSpPr>
            <a:spLocks noGrp="1"/>
          </p:cNvSpPr>
          <p:nvPr>
            <p:ph idx="1"/>
          </p:nvPr>
        </p:nvSpPr>
        <p:spPr>
          <a:xfrm>
            <a:off x="914400" y="1371600"/>
            <a:ext cx="7848600" cy="5791200"/>
          </a:xfrm>
        </p:spPr>
        <p:txBody>
          <a:bodyPr>
            <a:normAutofit/>
          </a:bodyPr>
          <a:lstStyle/>
          <a:p>
            <a:r>
              <a:rPr lang="en-US" sz="3600" dirty="0"/>
              <a:t>The discipline of psychology studies humanity through the light of reason, which, whether or not we recognize it, is a quality given to us by God. </a:t>
            </a:r>
          </a:p>
          <a:p>
            <a:r>
              <a:rPr lang="en-US" sz="3600" dirty="0"/>
              <a:t>Applied psychology can be a means through which God’s healing grace are expressed, </a:t>
            </a:r>
            <a:r>
              <a:rPr lang="en-US" sz="3600" i="1" dirty="0"/>
              <a:t>whether or not we recognize God’s involvement</a:t>
            </a:r>
            <a:r>
              <a:rPr lang="en-US" sz="3600" dirty="0"/>
              <a:t>.</a:t>
            </a:r>
          </a:p>
        </p:txBody>
      </p:sp>
    </p:spTree>
    <p:extLst>
      <p:ext uri="{BB962C8B-B14F-4D97-AF65-F5344CB8AC3E}">
        <p14:creationId xmlns:p14="http://schemas.microsoft.com/office/powerpoint/2010/main" val="1557384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458200" cy="685800"/>
          </a:xfrm>
        </p:spPr>
        <p:txBody>
          <a:bodyPr>
            <a:normAutofit fontScale="90000"/>
          </a:bodyPr>
          <a:lstStyle/>
          <a:p>
            <a:r>
              <a:rPr lang="en-US" dirty="0"/>
              <a:t>Basic Assumptions of the Allies Model</a:t>
            </a:r>
          </a:p>
        </p:txBody>
      </p:sp>
      <p:sp>
        <p:nvSpPr>
          <p:cNvPr id="3" name="Content Placeholder 2"/>
          <p:cNvSpPr>
            <a:spLocks noGrp="1"/>
          </p:cNvSpPr>
          <p:nvPr>
            <p:ph idx="1"/>
          </p:nvPr>
        </p:nvSpPr>
        <p:spPr>
          <a:xfrm>
            <a:off x="1142999" y="1600200"/>
            <a:ext cx="3429000" cy="5410200"/>
          </a:xfrm>
        </p:spPr>
        <p:txBody>
          <a:bodyPr>
            <a:normAutofit/>
          </a:bodyPr>
          <a:lstStyle/>
          <a:p>
            <a:pPr marL="0" indent="0">
              <a:buNone/>
            </a:pPr>
            <a:r>
              <a:rPr lang="en-US" dirty="0"/>
              <a:t>The Allies model is premised on the belief that God’s truths are revealed in the book of God’s Word (Scripture) and the book of God’s Works (creation). </a:t>
            </a:r>
          </a:p>
        </p:txBody>
      </p:sp>
      <p:sp>
        <p:nvSpPr>
          <p:cNvPr id="4" name="Rectangle 3"/>
          <p:cNvSpPr/>
          <p:nvPr/>
        </p:nvSpPr>
        <p:spPr>
          <a:xfrm>
            <a:off x="4953000" y="1066800"/>
            <a:ext cx="4038600" cy="3139321"/>
          </a:xfrm>
          <a:prstGeom prst="rect">
            <a:avLst/>
          </a:prstGeom>
        </p:spPr>
        <p:txBody>
          <a:bodyPr wrap="square">
            <a:spAutoFit/>
          </a:bodyPr>
          <a:lstStyle/>
          <a:p>
            <a:r>
              <a:rPr lang="en-US" sz="2200" b="1" dirty="0">
                <a:solidFill>
                  <a:srgbClr val="614537"/>
                </a:solidFill>
              </a:rPr>
              <a:t>“To conclude, therefore, let no man … think or maintain that a man can search too far or be too well studied in the book of God’s word, or in the book of God’s works; divinity or philosophy; but rather let men endeavor an endless progress or </a:t>
            </a:r>
            <a:r>
              <a:rPr lang="en-US" sz="2200" b="1" dirty="0" err="1">
                <a:solidFill>
                  <a:srgbClr val="614537"/>
                </a:solidFill>
              </a:rPr>
              <a:t>proficience</a:t>
            </a:r>
            <a:r>
              <a:rPr lang="en-US" sz="2200" b="1" dirty="0">
                <a:solidFill>
                  <a:srgbClr val="614537"/>
                </a:solidFill>
              </a:rPr>
              <a:t> in both.”</a:t>
            </a:r>
          </a:p>
        </p:txBody>
      </p:sp>
      <p:pic>
        <p:nvPicPr>
          <p:cNvPr id="5124" name="Picture 4" descr="File:Pourbus Francis Bacon.jpg"/>
          <p:cNvPicPr>
            <a:picLocks noChangeAspect="1" noChangeArrowheads="1"/>
          </p:cNvPicPr>
          <p:nvPr/>
        </p:nvPicPr>
        <p:blipFill rotWithShape="1">
          <a:blip r:embed="rId2">
            <a:extLst>
              <a:ext uri="{28A0092B-C50C-407E-A947-70E740481C1C}">
                <a14:useLocalDpi xmlns:a14="http://schemas.microsoft.com/office/drawing/2010/main" val="0"/>
              </a:ext>
            </a:extLst>
          </a:blip>
          <a:srcRect l="25848" t="4" r="25072" b="50395"/>
          <a:stretch/>
        </p:blipFill>
        <p:spPr bwMode="auto">
          <a:xfrm>
            <a:off x="6339842" y="3895891"/>
            <a:ext cx="1661159" cy="205983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494021" y="6075793"/>
            <a:ext cx="3352800" cy="738664"/>
          </a:xfrm>
          <a:prstGeom prst="rect">
            <a:avLst/>
          </a:prstGeom>
        </p:spPr>
        <p:txBody>
          <a:bodyPr wrap="square">
            <a:spAutoFit/>
          </a:bodyPr>
          <a:lstStyle/>
          <a:p>
            <a:pPr algn="ctr"/>
            <a:r>
              <a:rPr lang="en-US" sz="1400" dirty="0"/>
              <a:t>Portrait of Francis Bacon, Paul van </a:t>
            </a:r>
            <a:r>
              <a:rPr lang="en-US" sz="1400" dirty="0" err="1"/>
              <a:t>Somer</a:t>
            </a:r>
            <a:r>
              <a:rPr lang="en-US" sz="1400" dirty="0"/>
              <a:t>, 1617, Palace on the Water, Warsaw, Poland.  Public domain.</a:t>
            </a:r>
          </a:p>
        </p:txBody>
      </p:sp>
    </p:spTree>
    <p:extLst>
      <p:ext uri="{BB962C8B-B14F-4D97-AF65-F5344CB8AC3E}">
        <p14:creationId xmlns:p14="http://schemas.microsoft.com/office/powerpoint/2010/main" val="362940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Historical context</a:t>
            </a:r>
          </a:p>
        </p:txBody>
      </p:sp>
      <p:sp>
        <p:nvSpPr>
          <p:cNvPr id="3" name="Content Placeholder 2"/>
          <p:cNvSpPr>
            <a:spLocks noGrp="1"/>
          </p:cNvSpPr>
          <p:nvPr>
            <p:ph sz="quarter" idx="4294967295"/>
          </p:nvPr>
        </p:nvSpPr>
        <p:spPr>
          <a:xfrm>
            <a:off x="1143000" y="1600200"/>
            <a:ext cx="7391400" cy="5105400"/>
          </a:xfrm>
          <a:prstGeom prst="rect">
            <a:avLst/>
          </a:prstGeom>
        </p:spPr>
        <p:txBody>
          <a:bodyPr>
            <a:normAutofit lnSpcReduction="10000"/>
          </a:bodyPr>
          <a:lstStyle/>
          <a:p>
            <a:pPr marL="0" indent="0">
              <a:buNone/>
            </a:pPr>
            <a:r>
              <a:rPr lang="en-US" sz="3600" dirty="0"/>
              <a:t>“I propose [that we should] maximize the dialogue between theology and the natural disciplines.  According to this model, the natural disciplines and theology, by definition, depend upon one another for completing their respective tasks of exploring God and His world in order to provide the fullest possible picture of them.” </a:t>
            </a:r>
            <a:r>
              <a:rPr lang="en-US" sz="3200" dirty="0"/>
              <a:t>(</a:t>
            </a:r>
            <a:r>
              <a:rPr lang="en-US" sz="3200" dirty="0" err="1"/>
              <a:t>Hasker</a:t>
            </a:r>
            <a:r>
              <a:rPr lang="en-US" sz="3200" dirty="0"/>
              <a:t>)</a:t>
            </a:r>
          </a:p>
        </p:txBody>
      </p:sp>
    </p:spTree>
    <p:extLst>
      <p:ext uri="{BB962C8B-B14F-4D97-AF65-F5344CB8AC3E}">
        <p14:creationId xmlns:p14="http://schemas.microsoft.com/office/powerpoint/2010/main" val="420257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0"/>
            <a:ext cx="7467600" cy="1143000"/>
          </a:xfrm>
        </p:spPr>
        <p:txBody>
          <a:bodyPr/>
          <a:lstStyle/>
          <a:p>
            <a:r>
              <a:rPr lang="en-US" sz="4800" dirty="0"/>
              <a:t>Starting points</a:t>
            </a:r>
            <a:r>
              <a:rPr lang="en-US" dirty="0"/>
              <a:t>	</a:t>
            </a:r>
          </a:p>
        </p:txBody>
      </p:sp>
      <p:sp>
        <p:nvSpPr>
          <p:cNvPr id="3" name="Content Placeholder 2"/>
          <p:cNvSpPr>
            <a:spLocks noGrp="1"/>
          </p:cNvSpPr>
          <p:nvPr>
            <p:ph sz="quarter" idx="4294967295"/>
          </p:nvPr>
        </p:nvSpPr>
        <p:spPr>
          <a:xfrm>
            <a:off x="1219200" y="1419225"/>
            <a:ext cx="7315200" cy="5105400"/>
          </a:xfrm>
          <a:prstGeom prst="rect">
            <a:avLst/>
          </a:prstGeom>
        </p:spPr>
        <p:txBody>
          <a:bodyPr>
            <a:noAutofit/>
          </a:bodyPr>
          <a:lstStyle/>
          <a:p>
            <a:pPr marL="0" indent="0">
              <a:buNone/>
            </a:pPr>
            <a:r>
              <a:rPr lang="en-US" sz="3600" dirty="0"/>
              <a:t>Disciplinary Distinctives and Sources</a:t>
            </a:r>
          </a:p>
          <a:p>
            <a:r>
              <a:rPr lang="en-US" sz="3600" dirty="0"/>
              <a:t>Psychology is primarily concerned with understanding human beings within the context of the book of God’s Works</a:t>
            </a:r>
          </a:p>
          <a:p>
            <a:r>
              <a:rPr lang="en-US" sz="3600" dirty="0"/>
              <a:t>Theology is primarily concerned with understanding human beings within the context of the book of God’s Word</a:t>
            </a:r>
          </a:p>
        </p:txBody>
      </p:sp>
    </p:spTree>
    <p:extLst>
      <p:ext uri="{BB962C8B-B14F-4D97-AF65-F5344CB8AC3E}">
        <p14:creationId xmlns:p14="http://schemas.microsoft.com/office/powerpoint/2010/main" val="4239129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458200" cy="685800"/>
          </a:xfrm>
        </p:spPr>
        <p:txBody>
          <a:bodyPr>
            <a:normAutofit fontScale="90000"/>
          </a:bodyPr>
          <a:lstStyle/>
          <a:p>
            <a:r>
              <a:rPr lang="en-US" dirty="0"/>
              <a:t>Basic Assumptions of the Allies Model</a:t>
            </a:r>
          </a:p>
        </p:txBody>
      </p:sp>
      <p:sp>
        <p:nvSpPr>
          <p:cNvPr id="3" name="Content Placeholder 2"/>
          <p:cNvSpPr>
            <a:spLocks noGrp="1"/>
          </p:cNvSpPr>
          <p:nvPr>
            <p:ph idx="1"/>
          </p:nvPr>
        </p:nvSpPr>
        <p:spPr>
          <a:xfrm>
            <a:off x="1066800" y="1143000"/>
            <a:ext cx="7620000" cy="5410200"/>
          </a:xfrm>
        </p:spPr>
        <p:txBody>
          <a:bodyPr>
            <a:normAutofit fontScale="92500"/>
          </a:bodyPr>
          <a:lstStyle/>
          <a:p>
            <a:r>
              <a:rPr lang="en-US" dirty="0"/>
              <a:t>The Allies model recognizes that psychology is a unique discipline and affirms that people working in this field – whether in theory, research, or praxis – have unique insights with which we must be fully conversant if we are to engage the discipline as it exists today. </a:t>
            </a:r>
          </a:p>
          <a:p>
            <a:r>
              <a:rPr lang="en-US" dirty="0"/>
              <a:t>The Allies model does caution, however, that we must be vigilant about ways that secular assumptions often shape the discipline of psychology in ways that may require critique from a Christian perspective.</a:t>
            </a:r>
          </a:p>
        </p:txBody>
      </p:sp>
    </p:spTree>
    <p:extLst>
      <p:ext uri="{BB962C8B-B14F-4D97-AF65-F5344CB8AC3E}">
        <p14:creationId xmlns:p14="http://schemas.microsoft.com/office/powerpoint/2010/main" val="567642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609600"/>
            <a:ext cx="7772400" cy="6096000"/>
          </a:xfrm>
        </p:spPr>
        <p:txBody>
          <a:bodyPr>
            <a:normAutofit fontScale="92500" lnSpcReduction="10000"/>
          </a:bodyPr>
          <a:lstStyle/>
          <a:p>
            <a:pPr marL="0" indent="0">
              <a:buNone/>
            </a:pPr>
            <a:r>
              <a:rPr lang="en-US" sz="3500" dirty="0"/>
              <a:t>Given their diverse methods, source materials, and goals, theology and psychology emphasize different things.</a:t>
            </a:r>
          </a:p>
          <a:p>
            <a:r>
              <a:rPr lang="en-US" sz="3500" i="1" dirty="0"/>
              <a:t>Theological reflection typically focuses on God’s workings in the world; </a:t>
            </a:r>
          </a:p>
          <a:p>
            <a:r>
              <a:rPr lang="en-US" sz="3500" i="1" dirty="0"/>
              <a:t>Psychological reflection typically focuses on the workings of God’s world.</a:t>
            </a:r>
          </a:p>
          <a:p>
            <a:pPr marL="0" indent="0">
              <a:buNone/>
            </a:pPr>
            <a:r>
              <a:rPr lang="en-US" sz="3500" dirty="0"/>
              <a:t>Note in the diagram on the following page that this model recognizes that – even apart from divine revelation – secular disciplines have access to truth through common grace, though it also recognizes a variety of limitations including the noetic effects of sin.</a:t>
            </a:r>
          </a:p>
        </p:txBody>
      </p:sp>
    </p:spTree>
    <p:extLst>
      <p:ext uri="{BB962C8B-B14F-4D97-AF65-F5344CB8AC3E}">
        <p14:creationId xmlns:p14="http://schemas.microsoft.com/office/powerpoint/2010/main" val="3147341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eft-Right Arrow 11"/>
          <p:cNvSpPr/>
          <p:nvPr/>
        </p:nvSpPr>
        <p:spPr>
          <a:xfrm>
            <a:off x="3882947" y="4520242"/>
            <a:ext cx="2667000" cy="113832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5956676" y="1235505"/>
            <a:ext cx="2819400" cy="43596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1801320" y="1222802"/>
            <a:ext cx="2819400" cy="43596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72221" y="96139"/>
            <a:ext cx="5056414" cy="1077218"/>
          </a:xfrm>
          <a:prstGeom prst="rect">
            <a:avLst/>
          </a:prstGeom>
          <a:noFill/>
        </p:spPr>
        <p:txBody>
          <a:bodyPr wrap="square" rtlCol="0">
            <a:spAutoFit/>
          </a:bodyPr>
          <a:lstStyle/>
          <a:p>
            <a:pPr algn="ctr"/>
            <a:r>
              <a:rPr lang="en-US" sz="3200" b="1" dirty="0">
                <a:solidFill>
                  <a:srgbClr val="573D32"/>
                </a:solidFill>
              </a:rPr>
              <a:t>Common / Prevenient Grace</a:t>
            </a:r>
          </a:p>
          <a:p>
            <a:pPr algn="ctr"/>
            <a:r>
              <a:rPr lang="en-US" sz="3200" b="1" dirty="0">
                <a:solidFill>
                  <a:srgbClr val="573D32"/>
                </a:solidFill>
              </a:rPr>
              <a:t>General Revelation</a:t>
            </a:r>
          </a:p>
        </p:txBody>
      </p:sp>
      <p:sp>
        <p:nvSpPr>
          <p:cNvPr id="5" name="TextBox 4"/>
          <p:cNvSpPr txBox="1"/>
          <p:nvPr/>
        </p:nvSpPr>
        <p:spPr>
          <a:xfrm>
            <a:off x="5747126" y="94692"/>
            <a:ext cx="3238500" cy="1077218"/>
          </a:xfrm>
          <a:prstGeom prst="rect">
            <a:avLst/>
          </a:prstGeom>
          <a:noFill/>
        </p:spPr>
        <p:txBody>
          <a:bodyPr wrap="square" rtlCol="0">
            <a:spAutoFit/>
          </a:bodyPr>
          <a:lstStyle/>
          <a:p>
            <a:pPr algn="ctr"/>
            <a:r>
              <a:rPr lang="en-US" sz="3200" dirty="0">
                <a:solidFill>
                  <a:srgbClr val="573D32"/>
                </a:solidFill>
                <a:effectLst>
                  <a:outerShdw blurRad="38100" dist="38100" dir="2700000" algn="tl">
                    <a:srgbClr val="000000">
                      <a:alpha val="43137"/>
                    </a:srgbClr>
                  </a:outerShdw>
                </a:effectLst>
              </a:rPr>
              <a:t>Special Grace</a:t>
            </a:r>
          </a:p>
          <a:p>
            <a:pPr algn="ctr"/>
            <a:r>
              <a:rPr lang="en-US" sz="3200" dirty="0">
                <a:solidFill>
                  <a:srgbClr val="573D32"/>
                </a:solidFill>
                <a:effectLst>
                  <a:outerShdw blurRad="38100" dist="38100" dir="2700000" algn="tl">
                    <a:srgbClr val="000000">
                      <a:alpha val="43137"/>
                    </a:srgbClr>
                  </a:outerShdw>
                </a:effectLst>
              </a:rPr>
              <a:t>Special Revelation</a:t>
            </a:r>
          </a:p>
        </p:txBody>
      </p:sp>
      <p:sp>
        <p:nvSpPr>
          <p:cNvPr id="6" name="TextBox 5"/>
          <p:cNvSpPr txBox="1"/>
          <p:nvPr/>
        </p:nvSpPr>
        <p:spPr>
          <a:xfrm>
            <a:off x="793992" y="1726116"/>
            <a:ext cx="5236428" cy="2800767"/>
          </a:xfrm>
          <a:prstGeom prst="rect">
            <a:avLst/>
          </a:prstGeom>
          <a:noFill/>
        </p:spPr>
        <p:txBody>
          <a:bodyPr wrap="square" rtlCol="0">
            <a:spAutoFit/>
          </a:bodyPr>
          <a:lstStyle/>
          <a:p>
            <a:pPr marL="174625" indent="-174625">
              <a:buFont typeface="Arial" panose="020B0604020202020204" pitchFamily="34" charset="0"/>
              <a:buChar char="•"/>
            </a:pPr>
            <a:r>
              <a:rPr lang="en-US" sz="2400" dirty="0">
                <a:solidFill>
                  <a:srgbClr val="573D32"/>
                </a:solidFill>
                <a:effectLst>
                  <a:outerShdw blurRad="38100" dist="38100" dir="2700000" algn="tl">
                    <a:srgbClr val="000000">
                      <a:alpha val="43137"/>
                    </a:srgbClr>
                  </a:outerShdw>
                </a:effectLst>
              </a:rPr>
              <a:t>God as Creator and Sustainer</a:t>
            </a:r>
          </a:p>
          <a:p>
            <a:pPr marL="174625" indent="-174625">
              <a:buFont typeface="Arial" panose="020B0604020202020204" pitchFamily="34" charset="0"/>
              <a:buChar char="•"/>
            </a:pPr>
            <a:r>
              <a:rPr lang="en-US" sz="2400" dirty="0">
                <a:solidFill>
                  <a:srgbClr val="573D32"/>
                </a:solidFill>
                <a:effectLst>
                  <a:outerShdw blurRad="38100" dist="38100" dir="2700000" algn="tl">
                    <a:srgbClr val="000000">
                      <a:alpha val="43137"/>
                    </a:srgbClr>
                  </a:outerShdw>
                </a:effectLst>
              </a:rPr>
              <a:t>Restraint of sin </a:t>
            </a:r>
          </a:p>
          <a:p>
            <a:pPr marL="174625" indent="-174625"/>
            <a:r>
              <a:rPr lang="en-US" sz="2400" dirty="0">
                <a:solidFill>
                  <a:srgbClr val="573D32"/>
                </a:solidFill>
                <a:effectLst>
                  <a:outerShdw blurRad="38100" dist="38100" dir="2700000" algn="tl">
                    <a:srgbClr val="000000">
                      <a:alpha val="43137"/>
                    </a:srgbClr>
                  </a:outerShdw>
                </a:effectLst>
              </a:rPr>
              <a:t>     (through civil authority, etc.)</a:t>
            </a:r>
          </a:p>
          <a:p>
            <a:pPr marL="174625" indent="-174625">
              <a:buFont typeface="Arial" panose="020B0604020202020204" pitchFamily="34" charset="0"/>
              <a:buChar char="•"/>
            </a:pPr>
            <a:r>
              <a:rPr lang="en-US" sz="2400" dirty="0">
                <a:solidFill>
                  <a:srgbClr val="573D32"/>
                </a:solidFill>
                <a:effectLst>
                  <a:outerShdw blurRad="38100" dist="38100" dir="2700000" algn="tl">
                    <a:srgbClr val="000000">
                      <a:alpha val="43137"/>
                    </a:srgbClr>
                  </a:outerShdw>
                </a:effectLst>
              </a:rPr>
              <a:t>Moral sense</a:t>
            </a:r>
          </a:p>
          <a:p>
            <a:pPr marL="174625" indent="-174625">
              <a:buFont typeface="Arial" panose="020B0604020202020204" pitchFamily="34" charset="0"/>
              <a:buChar char="•"/>
            </a:pPr>
            <a:r>
              <a:rPr lang="en-US" sz="2400" dirty="0">
                <a:solidFill>
                  <a:srgbClr val="573D32"/>
                </a:solidFill>
                <a:effectLst>
                  <a:outerShdw blurRad="38100" dist="38100" dir="2700000" algn="tl">
                    <a:srgbClr val="000000">
                      <a:alpha val="43137"/>
                    </a:srgbClr>
                  </a:outerShdw>
                </a:effectLst>
              </a:rPr>
              <a:t>Blessings given to all humankind  (e.g., the ability to obtain knowledge)</a:t>
            </a:r>
          </a:p>
          <a:p>
            <a:endParaRPr lang="en-US" sz="3200" dirty="0"/>
          </a:p>
        </p:txBody>
      </p:sp>
      <p:sp>
        <p:nvSpPr>
          <p:cNvPr id="7" name="TextBox 6"/>
          <p:cNvSpPr txBox="1"/>
          <p:nvPr/>
        </p:nvSpPr>
        <p:spPr>
          <a:xfrm>
            <a:off x="5360949" y="1752600"/>
            <a:ext cx="3657600" cy="1323439"/>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573D32"/>
                </a:solidFill>
                <a:effectLst>
                  <a:outerShdw blurRad="38100" dist="38100" dir="2700000" algn="tl">
                    <a:srgbClr val="000000">
                      <a:alpha val="43137"/>
                    </a:srgbClr>
                  </a:outerShdw>
                </a:effectLst>
              </a:rPr>
              <a:t>Direct revelation of God</a:t>
            </a:r>
          </a:p>
          <a:p>
            <a:pPr marL="342900" indent="-342900">
              <a:buFont typeface="Arial" panose="020B0604020202020204" pitchFamily="34" charset="0"/>
              <a:buChar char="•"/>
            </a:pPr>
            <a:r>
              <a:rPr lang="en-US" sz="2400" dirty="0">
                <a:solidFill>
                  <a:srgbClr val="573D32"/>
                </a:solidFill>
                <a:effectLst>
                  <a:outerShdw blurRad="38100" dist="38100" dir="2700000" algn="tl">
                    <a:srgbClr val="000000">
                      <a:alpha val="43137"/>
                    </a:srgbClr>
                  </a:outerShdw>
                </a:effectLst>
              </a:rPr>
              <a:t>Redemption of all things</a:t>
            </a:r>
          </a:p>
          <a:p>
            <a:endParaRPr lang="en-US" sz="3200" dirty="0"/>
          </a:p>
        </p:txBody>
      </p:sp>
      <p:sp>
        <p:nvSpPr>
          <p:cNvPr id="8" name="TextBox 7"/>
          <p:cNvSpPr txBox="1"/>
          <p:nvPr/>
        </p:nvSpPr>
        <p:spPr>
          <a:xfrm>
            <a:off x="750450" y="5479777"/>
            <a:ext cx="8235176" cy="830997"/>
          </a:xfrm>
          <a:prstGeom prst="rect">
            <a:avLst/>
          </a:prstGeom>
          <a:noFill/>
        </p:spPr>
        <p:txBody>
          <a:bodyPr wrap="square" rtlCol="0">
            <a:spAutoFit/>
          </a:bodyPr>
          <a:lstStyle/>
          <a:p>
            <a:pPr algn="ctr"/>
            <a:r>
              <a:rPr lang="en-US" sz="2400" dirty="0">
                <a:solidFill>
                  <a:srgbClr val="573D32"/>
                </a:solidFill>
                <a:effectLst>
                  <a:outerShdw blurRad="38100" dist="38100" dir="2700000" algn="tl">
                    <a:srgbClr val="000000">
                      <a:alpha val="43137"/>
                    </a:srgbClr>
                  </a:outerShdw>
                </a:effectLst>
              </a:rPr>
              <a:t>Filtered through culture, worldview, personal experience, methodologies, noetic effects of sin, etc.</a:t>
            </a:r>
          </a:p>
        </p:txBody>
      </p:sp>
      <p:sp>
        <p:nvSpPr>
          <p:cNvPr id="9" name="TextBox 8"/>
          <p:cNvSpPr txBox="1"/>
          <p:nvPr/>
        </p:nvSpPr>
        <p:spPr>
          <a:xfrm>
            <a:off x="1482646" y="6293070"/>
            <a:ext cx="7661353" cy="523220"/>
          </a:xfrm>
          <a:prstGeom prst="rect">
            <a:avLst/>
          </a:prstGeom>
          <a:noFill/>
        </p:spPr>
        <p:txBody>
          <a:bodyPr wrap="square" rtlCol="0">
            <a:spAutoFit/>
          </a:bodyPr>
          <a:lstStyle/>
          <a:p>
            <a:r>
              <a:rPr lang="en-US" sz="2800" b="1" dirty="0">
                <a:solidFill>
                  <a:srgbClr val="573D32"/>
                </a:solidFill>
              </a:rPr>
              <a:t>Academic Disciplines </a:t>
            </a:r>
            <a:r>
              <a:rPr lang="en-US" sz="2800" dirty="0">
                <a:solidFill>
                  <a:srgbClr val="573D32"/>
                </a:solidFill>
                <a:effectLst>
                  <a:outerShdw blurRad="38100" dist="38100" dir="2700000" algn="tl">
                    <a:srgbClr val="000000">
                      <a:alpha val="43137"/>
                    </a:srgbClr>
                  </a:outerShdw>
                </a:effectLst>
              </a:rPr>
              <a:t>	          </a:t>
            </a:r>
            <a:r>
              <a:rPr lang="en-US" sz="2800" b="1" dirty="0">
                <a:solidFill>
                  <a:srgbClr val="573D32"/>
                </a:solidFill>
              </a:rPr>
              <a:t>Christian Theology</a:t>
            </a:r>
          </a:p>
        </p:txBody>
      </p:sp>
    </p:spTree>
    <p:extLst>
      <p:ext uri="{BB962C8B-B14F-4D97-AF65-F5344CB8AC3E}">
        <p14:creationId xmlns:p14="http://schemas.microsoft.com/office/powerpoint/2010/main" val="406058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1771"/>
            <a:ext cx="7467600" cy="1143000"/>
          </a:xfrm>
        </p:spPr>
        <p:txBody>
          <a:bodyPr/>
          <a:lstStyle/>
          <a:p>
            <a:r>
              <a:rPr lang="en-US" sz="4800" b="1" dirty="0"/>
              <a:t>Procedures</a:t>
            </a:r>
            <a:r>
              <a:rPr lang="en-US" dirty="0"/>
              <a:t>	</a:t>
            </a:r>
          </a:p>
        </p:txBody>
      </p:sp>
      <p:sp>
        <p:nvSpPr>
          <p:cNvPr id="3" name="Content Placeholder 2"/>
          <p:cNvSpPr>
            <a:spLocks noGrp="1"/>
          </p:cNvSpPr>
          <p:nvPr>
            <p:ph sz="quarter" idx="4294967295"/>
          </p:nvPr>
        </p:nvSpPr>
        <p:spPr>
          <a:xfrm>
            <a:off x="1219200" y="1164771"/>
            <a:ext cx="7848600" cy="5693229"/>
          </a:xfrm>
          <a:prstGeom prst="rect">
            <a:avLst/>
          </a:prstGeom>
        </p:spPr>
        <p:txBody>
          <a:bodyPr>
            <a:normAutofit/>
          </a:bodyPr>
          <a:lstStyle/>
          <a:p>
            <a:r>
              <a:rPr lang="en-US" dirty="0"/>
              <a:t>Disciplinary segregation</a:t>
            </a:r>
          </a:p>
          <a:p>
            <a:r>
              <a:rPr lang="en-US" dirty="0"/>
              <a:t>Observing effects of religious belief and practice</a:t>
            </a:r>
          </a:p>
          <a:p>
            <a:r>
              <a:rPr lang="en-US" dirty="0"/>
              <a:t>Rejecting errant psychological or theological interpretations.</a:t>
            </a:r>
          </a:p>
          <a:p>
            <a:r>
              <a:rPr lang="en-US" dirty="0"/>
              <a:t>Modifying errant psychological or theological interpretations.</a:t>
            </a:r>
          </a:p>
          <a:p>
            <a:r>
              <a:rPr lang="en-US" dirty="0"/>
              <a:t>Observation of parallels</a:t>
            </a:r>
          </a:p>
          <a:p>
            <a:r>
              <a:rPr lang="en-US" dirty="0"/>
              <a:t>Bringing psychology and theology into a dynamic, consonant relationship</a:t>
            </a:r>
          </a:p>
          <a:p>
            <a:endParaRPr lang="en-US" sz="2800" dirty="0"/>
          </a:p>
        </p:txBody>
      </p:sp>
    </p:spTree>
    <p:extLst>
      <p:ext uri="{BB962C8B-B14F-4D97-AF65-F5344CB8AC3E}">
        <p14:creationId xmlns:p14="http://schemas.microsoft.com/office/powerpoint/2010/main" val="453423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
            <a:ext cx="7620000" cy="685800"/>
          </a:xfrm>
        </p:spPr>
        <p:txBody>
          <a:bodyPr>
            <a:noAutofit/>
          </a:bodyPr>
          <a:lstStyle/>
          <a:p>
            <a:r>
              <a:rPr lang="en-US" dirty="0"/>
              <a:t>Procedures and Parallels</a:t>
            </a:r>
          </a:p>
        </p:txBody>
      </p:sp>
      <p:sp>
        <p:nvSpPr>
          <p:cNvPr id="3" name="Content Placeholder 2"/>
          <p:cNvSpPr>
            <a:spLocks noGrp="1"/>
          </p:cNvSpPr>
          <p:nvPr>
            <p:ph idx="1"/>
          </p:nvPr>
        </p:nvSpPr>
        <p:spPr>
          <a:xfrm>
            <a:off x="762000" y="1447800"/>
            <a:ext cx="8153400" cy="5867400"/>
          </a:xfrm>
        </p:spPr>
        <p:txBody>
          <a:bodyPr>
            <a:noAutofit/>
          </a:bodyPr>
          <a:lstStyle/>
          <a:p>
            <a:r>
              <a:rPr lang="en-US" sz="2800" b="1" dirty="0"/>
              <a:t>Disciplinary segregation </a:t>
            </a:r>
            <a:r>
              <a:rPr lang="en-US" sz="2800" dirty="0"/>
              <a:t>is necessary for methodological purposes; psychology will always rely on the philosophical and historical underpinnings and empirical and non-empirical research methods unique to the discipline; Christian theology will utilize hermeneutics, history, critical reflection, and so forth in studying God’s Word. </a:t>
            </a:r>
          </a:p>
          <a:p>
            <a:r>
              <a:rPr lang="en-US" sz="2800" dirty="0"/>
              <a:t>Even at the disciplinary level, we cannot claim to be agnostic—we take our basic beliefs with us and they inform the questions that we ask, the methods that we use, and the ends that we seek.</a:t>
            </a:r>
          </a:p>
        </p:txBody>
      </p:sp>
    </p:spTree>
    <p:extLst>
      <p:ext uri="{BB962C8B-B14F-4D97-AF65-F5344CB8AC3E}">
        <p14:creationId xmlns:p14="http://schemas.microsoft.com/office/powerpoint/2010/main" val="98122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620000" cy="1143000"/>
          </a:xfrm>
        </p:spPr>
        <p:txBody>
          <a:bodyPr/>
          <a:lstStyle/>
          <a:p>
            <a:r>
              <a:rPr lang="en-US" dirty="0"/>
              <a:t>Procedures and Parallels</a:t>
            </a:r>
          </a:p>
        </p:txBody>
      </p:sp>
      <p:sp>
        <p:nvSpPr>
          <p:cNvPr id="3" name="Content Placeholder 2"/>
          <p:cNvSpPr>
            <a:spLocks noGrp="1"/>
          </p:cNvSpPr>
          <p:nvPr>
            <p:ph idx="1"/>
          </p:nvPr>
        </p:nvSpPr>
        <p:spPr>
          <a:xfrm>
            <a:off x="838200" y="1295400"/>
            <a:ext cx="8077200" cy="5410200"/>
          </a:xfrm>
        </p:spPr>
        <p:txBody>
          <a:bodyPr>
            <a:noAutofit/>
          </a:bodyPr>
          <a:lstStyle/>
          <a:p>
            <a:r>
              <a:rPr lang="en-US" sz="2800" dirty="0"/>
              <a:t>The Allies model allows us to </a:t>
            </a:r>
            <a:r>
              <a:rPr lang="en-US" sz="2800" b="1" dirty="0"/>
              <a:t>observe psychological effects </a:t>
            </a:r>
            <a:r>
              <a:rPr lang="en-US" sz="2800" dirty="0"/>
              <a:t>of religious belief and practice. </a:t>
            </a:r>
          </a:p>
          <a:p>
            <a:r>
              <a:rPr lang="en-US" sz="2800" dirty="0"/>
              <a:t>As we explore human nature, guided by basic Christian presuppositions and utilizing the methods of psychology and theology, we will sometimes need to </a:t>
            </a:r>
            <a:r>
              <a:rPr lang="en-US" sz="2800" b="1" dirty="0"/>
              <a:t>reject </a:t>
            </a:r>
            <a:r>
              <a:rPr lang="en-US" sz="2800" dirty="0"/>
              <a:t>or </a:t>
            </a:r>
            <a:r>
              <a:rPr lang="en-US" sz="2800" b="1" dirty="0"/>
              <a:t>modify </a:t>
            </a:r>
            <a:r>
              <a:rPr lang="en-US" sz="2800" dirty="0"/>
              <a:t>our views as the clarity of one book or the other helps us to identify our misinterpretations.</a:t>
            </a:r>
          </a:p>
          <a:p>
            <a:r>
              <a:rPr lang="en-US" sz="2800" dirty="0"/>
              <a:t>The </a:t>
            </a:r>
            <a:r>
              <a:rPr lang="en-US" sz="2800" b="1" dirty="0"/>
              <a:t>observation of parallels </a:t>
            </a:r>
            <a:r>
              <a:rPr lang="en-US" sz="2800" dirty="0"/>
              <a:t>between psychology and Christian theology can be a first step toward integration, and an integrative view can lead to the search for such parallels. </a:t>
            </a:r>
          </a:p>
        </p:txBody>
      </p:sp>
    </p:spTree>
    <p:extLst>
      <p:ext uri="{BB962C8B-B14F-4D97-AF65-F5344CB8AC3E}">
        <p14:creationId xmlns:p14="http://schemas.microsoft.com/office/powerpoint/2010/main" val="296343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130468"/>
            <a:ext cx="7620000" cy="1143000"/>
          </a:xfrm>
        </p:spPr>
        <p:txBody>
          <a:bodyPr/>
          <a:lstStyle/>
          <a:p>
            <a:r>
              <a:rPr lang="en-US" sz="4800" dirty="0"/>
              <a:t>Integration of what?</a:t>
            </a:r>
          </a:p>
        </p:txBody>
      </p:sp>
      <p:sp>
        <p:nvSpPr>
          <p:cNvPr id="3" name="Content Placeholder 2"/>
          <p:cNvSpPr>
            <a:spLocks noGrp="1"/>
          </p:cNvSpPr>
          <p:nvPr>
            <p:ph sz="quarter" idx="4294967295"/>
          </p:nvPr>
        </p:nvSpPr>
        <p:spPr>
          <a:xfrm>
            <a:off x="859970" y="1284434"/>
            <a:ext cx="5715000" cy="4114800"/>
          </a:xfrm>
          <a:prstGeom prst="rect">
            <a:avLst/>
          </a:prstGeom>
        </p:spPr>
        <p:txBody>
          <a:bodyPr>
            <a:normAutofit lnSpcReduction="10000"/>
          </a:bodyPr>
          <a:lstStyle/>
          <a:p>
            <a:r>
              <a:rPr lang="en-US" sz="3200" dirty="0"/>
              <a:t>Christianity and Psychology?</a:t>
            </a:r>
          </a:p>
          <a:p>
            <a:r>
              <a:rPr lang="en-US" sz="3200" dirty="0"/>
              <a:t>Christian Theology and Psychology?</a:t>
            </a:r>
          </a:p>
          <a:p>
            <a:r>
              <a:rPr lang="en-US" sz="3200" dirty="0"/>
              <a:t>“Christian Counseling” (psychotherapy and principles of biblical counseling)?</a:t>
            </a:r>
          </a:p>
          <a:p>
            <a:r>
              <a:rPr lang="en-US" sz="3200" dirty="0"/>
              <a:t>Development of a uniquely Christian Psychology?</a:t>
            </a:r>
          </a:p>
          <a:p>
            <a:endParaRPr lang="en-US" sz="3200" dirty="0"/>
          </a:p>
        </p:txBody>
      </p:sp>
      <p:pic>
        <p:nvPicPr>
          <p:cNvPr id="5" name="Picture 4">
            <a:extLst>
              <a:ext uri="{FF2B5EF4-FFF2-40B4-BE49-F238E27FC236}">
                <a16:creationId xmlns:a16="http://schemas.microsoft.com/office/drawing/2014/main" id="{4DC69D89-B66E-4DEB-A74A-3EB631AB89D4}"/>
              </a:ext>
            </a:extLst>
          </p:cNvPr>
          <p:cNvPicPr>
            <a:picLocks noChangeAspect="1"/>
          </p:cNvPicPr>
          <p:nvPr/>
        </p:nvPicPr>
        <p:blipFill>
          <a:blip r:embed="rId2"/>
          <a:stretch>
            <a:fillRect/>
          </a:stretch>
        </p:blipFill>
        <p:spPr>
          <a:xfrm>
            <a:off x="838200" y="5410200"/>
            <a:ext cx="5543799" cy="1447800"/>
          </a:xfrm>
          <a:prstGeom prst="rect">
            <a:avLst/>
          </a:prstGeom>
        </p:spPr>
      </p:pic>
      <p:pic>
        <p:nvPicPr>
          <p:cNvPr id="7" name="Picture 6">
            <a:extLst>
              <a:ext uri="{FF2B5EF4-FFF2-40B4-BE49-F238E27FC236}">
                <a16:creationId xmlns:a16="http://schemas.microsoft.com/office/drawing/2014/main" id="{A4D25E53-91C3-40AD-8902-8344319EEBB9}"/>
              </a:ext>
            </a:extLst>
          </p:cNvPr>
          <p:cNvPicPr>
            <a:picLocks noChangeAspect="1"/>
          </p:cNvPicPr>
          <p:nvPr/>
        </p:nvPicPr>
        <p:blipFill>
          <a:blip r:embed="rId3"/>
          <a:stretch>
            <a:fillRect/>
          </a:stretch>
        </p:blipFill>
        <p:spPr>
          <a:xfrm>
            <a:off x="6381999" y="-26248"/>
            <a:ext cx="2762001" cy="3451963"/>
          </a:xfrm>
          <a:prstGeom prst="rect">
            <a:avLst/>
          </a:prstGeom>
        </p:spPr>
      </p:pic>
      <p:pic>
        <p:nvPicPr>
          <p:cNvPr id="2053" name="Picture 5" descr="C:\Users\dentwistle\AppData\Local\Microsoft\Windows\Temporary Internet Files\Content.IE5\HAF1P0EX\MP900315598[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1998" y="3314480"/>
            <a:ext cx="2762001" cy="354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34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Integration: </a:t>
            </a:r>
          </a:p>
        </p:txBody>
      </p:sp>
      <p:sp>
        <p:nvSpPr>
          <p:cNvPr id="3" name="Content Placeholder 2"/>
          <p:cNvSpPr>
            <a:spLocks noGrp="1"/>
          </p:cNvSpPr>
          <p:nvPr>
            <p:ph sz="quarter" idx="4294967295"/>
          </p:nvPr>
        </p:nvSpPr>
        <p:spPr>
          <a:xfrm>
            <a:off x="1143000" y="1676400"/>
            <a:ext cx="7924800" cy="4114800"/>
          </a:xfrm>
          <a:prstGeom prst="rect">
            <a:avLst/>
          </a:prstGeom>
        </p:spPr>
        <p:txBody>
          <a:bodyPr>
            <a:noAutofit/>
          </a:bodyPr>
          <a:lstStyle/>
          <a:p>
            <a:pPr marL="0" indent="0">
              <a:buNone/>
            </a:pPr>
            <a:r>
              <a:rPr lang="en-US" sz="4000" dirty="0"/>
              <a:t>Integration in the context of </a:t>
            </a:r>
          </a:p>
          <a:p>
            <a:pPr lvl="1"/>
            <a:r>
              <a:rPr lang="en-US" sz="4000" dirty="0"/>
              <a:t> merger or wholeness, </a:t>
            </a:r>
          </a:p>
          <a:p>
            <a:pPr lvl="1"/>
            <a:r>
              <a:rPr lang="en-US" sz="4000" dirty="0"/>
              <a:t> a whole number (not a fraction), </a:t>
            </a:r>
          </a:p>
          <a:p>
            <a:pPr lvl="1"/>
            <a:r>
              <a:rPr lang="en-US" sz="4000" dirty="0"/>
              <a:t> a complex whole composed of various parts, </a:t>
            </a:r>
          </a:p>
          <a:p>
            <a:pPr lvl="1"/>
            <a:r>
              <a:rPr lang="en-US" sz="4000" dirty="0"/>
              <a:t> equality vs. segregation</a:t>
            </a:r>
          </a:p>
        </p:txBody>
      </p:sp>
    </p:spTree>
    <p:extLst>
      <p:ext uri="{BB962C8B-B14F-4D97-AF65-F5344CB8AC3E}">
        <p14:creationId xmlns:p14="http://schemas.microsoft.com/office/powerpoint/2010/main" val="2554122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0086" y="76200"/>
            <a:ext cx="7467600" cy="1143000"/>
          </a:xfrm>
        </p:spPr>
        <p:txBody>
          <a:bodyPr/>
          <a:lstStyle/>
          <a:p>
            <a:r>
              <a:rPr lang="en-US" dirty="0"/>
              <a:t>So what is integration?</a:t>
            </a:r>
          </a:p>
        </p:txBody>
      </p:sp>
      <p:sp>
        <p:nvSpPr>
          <p:cNvPr id="3" name="Content Placeholder 2"/>
          <p:cNvSpPr>
            <a:spLocks noGrp="1"/>
          </p:cNvSpPr>
          <p:nvPr>
            <p:ph idx="1"/>
          </p:nvPr>
        </p:nvSpPr>
        <p:spPr>
          <a:xfrm>
            <a:off x="1066800" y="1295400"/>
            <a:ext cx="7630886" cy="5162550"/>
          </a:xfrm>
          <a:solidFill>
            <a:srgbClr val="CBD6ED"/>
          </a:solidFill>
          <a:ln>
            <a:solidFill>
              <a:schemeClr val="tx1"/>
            </a:solidFill>
          </a:ln>
          <a:effectLst>
            <a:outerShdw blurRad="50800" dist="254000" dir="2700000" algn="tl" rotWithShape="0">
              <a:prstClr val="black">
                <a:alpha val="40000"/>
              </a:prstClr>
            </a:outerShdw>
          </a:effectLst>
          <a:scene3d>
            <a:camera prst="orthographicFront"/>
            <a:lightRig rig="threePt" dir="t"/>
          </a:scene3d>
          <a:sp3d>
            <a:bevelT/>
            <a:bevelB w="114300" prst="artDeco"/>
          </a:sp3d>
        </p:spPr>
        <p:txBody>
          <a:bodyPr>
            <a:normAutofit/>
          </a:bodyPr>
          <a:lstStyle/>
          <a:p>
            <a:pPr marL="0" indent="0" algn="ctr">
              <a:buNone/>
            </a:pPr>
            <a:r>
              <a:rPr lang="en-US" sz="3600" dirty="0"/>
              <a:t>The integration of psychology and Christianity is a multifaceted attempt to discern the underlying truths about the nature and functioning of human beings from the unique vantage points of psychology (in its various sub-disciplines, utilizing diverse methodologies) and Christianity (in theology, faith, and practice).</a:t>
            </a:r>
          </a:p>
        </p:txBody>
      </p:sp>
    </p:spTree>
    <p:extLst>
      <p:ext uri="{BB962C8B-B14F-4D97-AF65-F5344CB8AC3E}">
        <p14:creationId xmlns:p14="http://schemas.microsoft.com/office/powerpoint/2010/main" val="309793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Levels of Integration</a:t>
            </a:r>
          </a:p>
        </p:txBody>
      </p:sp>
      <p:sp>
        <p:nvSpPr>
          <p:cNvPr id="3" name="Content Placeholder 2"/>
          <p:cNvSpPr>
            <a:spLocks noGrp="1"/>
          </p:cNvSpPr>
          <p:nvPr>
            <p:ph idx="1"/>
          </p:nvPr>
        </p:nvSpPr>
        <p:spPr>
          <a:xfrm>
            <a:off x="1219200" y="1600200"/>
            <a:ext cx="7467600" cy="5105400"/>
          </a:xfrm>
        </p:spPr>
        <p:txBody>
          <a:bodyPr>
            <a:normAutofit fontScale="92500" lnSpcReduction="10000"/>
          </a:bodyPr>
          <a:lstStyle/>
          <a:p>
            <a:r>
              <a:rPr lang="en-US" sz="3900" b="1" dirty="0"/>
              <a:t>Worldview integration </a:t>
            </a:r>
            <a:r>
              <a:rPr lang="en-US" sz="3900" dirty="0"/>
              <a:t>– integration begins with basic Christian assumptions (creation, incarnation, reconciliation), and embraces a </a:t>
            </a:r>
            <a:r>
              <a:rPr lang="en-US" sz="3900" dirty="0" err="1"/>
              <a:t>telos</a:t>
            </a:r>
            <a:r>
              <a:rPr lang="en-US" sz="3900" dirty="0"/>
              <a:t> of faithful stewardship to God.</a:t>
            </a:r>
          </a:p>
          <a:p>
            <a:r>
              <a:rPr lang="en-US" sz="3900" dirty="0"/>
              <a:t>Christian scholarship must be cognizant of our beginning points and our goals.</a:t>
            </a:r>
            <a:br>
              <a:rPr lang="en-US" dirty="0"/>
            </a:br>
            <a:br>
              <a:rPr lang="en-US" dirty="0"/>
            </a:br>
            <a:endParaRPr lang="en-US" dirty="0"/>
          </a:p>
        </p:txBody>
      </p:sp>
    </p:spTree>
    <p:extLst>
      <p:ext uri="{BB962C8B-B14F-4D97-AF65-F5344CB8AC3E}">
        <p14:creationId xmlns:p14="http://schemas.microsoft.com/office/powerpoint/2010/main" val="2985305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Levels of Integration</a:t>
            </a:r>
          </a:p>
        </p:txBody>
      </p:sp>
      <p:sp>
        <p:nvSpPr>
          <p:cNvPr id="3" name="Content Placeholder 2"/>
          <p:cNvSpPr>
            <a:spLocks noGrp="1"/>
          </p:cNvSpPr>
          <p:nvPr>
            <p:ph idx="1"/>
          </p:nvPr>
        </p:nvSpPr>
        <p:spPr/>
        <p:txBody>
          <a:bodyPr>
            <a:normAutofit/>
          </a:bodyPr>
          <a:lstStyle/>
          <a:p>
            <a:r>
              <a:rPr lang="en-US" sz="3600" b="1" dirty="0"/>
              <a:t>Foundational Integration </a:t>
            </a:r>
            <a:r>
              <a:rPr lang="en-US" sz="3600" dirty="0"/>
              <a:t>– developing an understanding of the historical and philosophical foundations of psychology and Christian theology as distinct disciplines. </a:t>
            </a:r>
          </a:p>
        </p:txBody>
      </p:sp>
    </p:spTree>
    <p:extLst>
      <p:ext uri="{BB962C8B-B14F-4D97-AF65-F5344CB8AC3E}">
        <p14:creationId xmlns:p14="http://schemas.microsoft.com/office/powerpoint/2010/main" val="2632471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Levels of Integration</a:t>
            </a:r>
          </a:p>
        </p:txBody>
      </p:sp>
      <p:sp>
        <p:nvSpPr>
          <p:cNvPr id="3" name="Content Placeholder 2"/>
          <p:cNvSpPr>
            <a:spLocks noGrp="1"/>
          </p:cNvSpPr>
          <p:nvPr>
            <p:ph idx="1"/>
          </p:nvPr>
        </p:nvSpPr>
        <p:spPr>
          <a:xfrm>
            <a:off x="1219200" y="1600200"/>
            <a:ext cx="7696200" cy="4525963"/>
          </a:xfrm>
        </p:spPr>
        <p:txBody>
          <a:bodyPr>
            <a:noAutofit/>
          </a:bodyPr>
          <a:lstStyle/>
          <a:p>
            <a:r>
              <a:rPr lang="en-US" b="1" dirty="0"/>
              <a:t>Disciplinary and Scholarly Integration </a:t>
            </a:r>
            <a:r>
              <a:rPr lang="en-US" dirty="0"/>
              <a:t>– developing a more complete picture of a common subject by exploring psychological and theological perspectives.</a:t>
            </a:r>
          </a:p>
          <a:p>
            <a:pPr lvl="1"/>
            <a:r>
              <a:rPr lang="en-US" sz="3200" dirty="0"/>
              <a:t> Intradisciplinary – consistency of praxis and theory</a:t>
            </a:r>
          </a:p>
          <a:p>
            <a:pPr lvl="1"/>
            <a:r>
              <a:rPr lang="en-US" sz="3200" dirty="0"/>
              <a:t>Interdisciplinary – critique of theology by psychology, and critique of psychology by theology</a:t>
            </a:r>
          </a:p>
          <a:p>
            <a:endParaRPr lang="en-US" sz="3600" dirty="0"/>
          </a:p>
        </p:txBody>
      </p:sp>
    </p:spTree>
    <p:extLst>
      <p:ext uri="{BB962C8B-B14F-4D97-AF65-F5344CB8AC3E}">
        <p14:creationId xmlns:p14="http://schemas.microsoft.com/office/powerpoint/2010/main" val="813217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Levels of Integration</a:t>
            </a:r>
          </a:p>
        </p:txBody>
      </p:sp>
      <p:sp>
        <p:nvSpPr>
          <p:cNvPr id="3" name="Content Placeholder 2"/>
          <p:cNvSpPr>
            <a:spLocks noGrp="1"/>
          </p:cNvSpPr>
          <p:nvPr>
            <p:ph idx="1"/>
          </p:nvPr>
        </p:nvSpPr>
        <p:spPr/>
        <p:txBody>
          <a:bodyPr>
            <a:noAutofit/>
          </a:bodyPr>
          <a:lstStyle/>
          <a:p>
            <a:r>
              <a:rPr lang="en-US" b="1" dirty="0"/>
              <a:t>Applied integration </a:t>
            </a:r>
            <a:r>
              <a:rPr lang="en-US" dirty="0"/>
              <a:t>asks how Christianity and psychology ought to be applied to concrete situations such as Alzheimer’s disease, marital conflict, despair, and racism. </a:t>
            </a:r>
          </a:p>
          <a:p>
            <a:r>
              <a:rPr lang="en-US" dirty="0"/>
              <a:t>At this level, we explore how psychology and Christian theology can aid us in confronting personal and social issues that are within the scope of their mutual concern. </a:t>
            </a:r>
          </a:p>
        </p:txBody>
      </p:sp>
    </p:spTree>
    <p:extLst>
      <p:ext uri="{BB962C8B-B14F-4D97-AF65-F5344CB8AC3E}">
        <p14:creationId xmlns:p14="http://schemas.microsoft.com/office/powerpoint/2010/main" val="59721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Levels of Integration</a:t>
            </a:r>
          </a:p>
        </p:txBody>
      </p:sp>
      <p:sp>
        <p:nvSpPr>
          <p:cNvPr id="3" name="Content Placeholder 2"/>
          <p:cNvSpPr>
            <a:spLocks noGrp="1"/>
          </p:cNvSpPr>
          <p:nvPr>
            <p:ph idx="1"/>
          </p:nvPr>
        </p:nvSpPr>
        <p:spPr>
          <a:xfrm>
            <a:off x="1219200" y="1600200"/>
            <a:ext cx="7772400" cy="4525963"/>
          </a:xfrm>
        </p:spPr>
        <p:txBody>
          <a:bodyPr>
            <a:noAutofit/>
          </a:bodyPr>
          <a:lstStyle/>
          <a:p>
            <a:r>
              <a:rPr lang="en-US" b="1" dirty="0"/>
              <a:t>Public and Personal Integration</a:t>
            </a:r>
            <a:r>
              <a:rPr lang="en-US" dirty="0"/>
              <a:t> – integration is done by people, and importantly, by people who live and work in community.  It is a social enterprise in which dialogue, critique, and support are found. The integrative task is too large for any individual to accomplish effectively; it must be a shared responsibility.</a:t>
            </a:r>
          </a:p>
          <a:p>
            <a:r>
              <a:rPr lang="en-US" dirty="0"/>
              <a:t>Integration is also intensely personal – integration is quest for personal wholeness.</a:t>
            </a:r>
          </a:p>
        </p:txBody>
      </p:sp>
    </p:spTree>
    <p:extLst>
      <p:ext uri="{BB962C8B-B14F-4D97-AF65-F5344CB8AC3E}">
        <p14:creationId xmlns:p14="http://schemas.microsoft.com/office/powerpoint/2010/main" val="1712842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1163"/>
            <a:ext cx="4876800" cy="762000"/>
          </a:xfrm>
        </p:spPr>
        <p:txBody>
          <a:bodyPr/>
          <a:lstStyle/>
          <a:p>
            <a:r>
              <a:rPr lang="en-US" b="1" dirty="0">
                <a:solidFill>
                  <a:srgbClr val="C00000"/>
                </a:solidFill>
              </a:rPr>
              <a:t>Reflection Point</a:t>
            </a:r>
          </a:p>
        </p:txBody>
      </p:sp>
      <p:sp>
        <p:nvSpPr>
          <p:cNvPr id="3" name="Content Placeholder 2"/>
          <p:cNvSpPr>
            <a:spLocks noGrp="1"/>
          </p:cNvSpPr>
          <p:nvPr>
            <p:ph idx="1"/>
          </p:nvPr>
        </p:nvSpPr>
        <p:spPr>
          <a:xfrm>
            <a:off x="6019800" y="1813932"/>
            <a:ext cx="3048000" cy="5272668"/>
          </a:xfrm>
          <a:scene3d>
            <a:camera prst="orthographicFront"/>
            <a:lightRig rig="threePt" dir="t"/>
          </a:scene3d>
          <a:sp3d>
            <a:bevelB w="152400" h="50800" prst="softRound"/>
          </a:sp3d>
        </p:spPr>
        <p:txBody>
          <a:bodyPr>
            <a:noAutofit/>
          </a:bodyPr>
          <a:lstStyle/>
          <a:p>
            <a:pPr marL="234950" indent="-234950"/>
            <a:r>
              <a:rPr lang="en-US" sz="2400" i="1" dirty="0"/>
              <a:t>How might Kepler’s sentiment apply to all of us who study the book of God’s Works? </a:t>
            </a:r>
          </a:p>
          <a:p>
            <a:pPr marL="234950" indent="-234950"/>
            <a:r>
              <a:rPr lang="en-US" sz="2400" i="1" dirty="0"/>
              <a:t>How can we heed Kepler’s warning to “not consider the glory of our intellects, but the glory of God” in our academic and disciplinary pursuits?</a:t>
            </a:r>
          </a:p>
          <a:p>
            <a:pPr marL="0" indent="0">
              <a:buNone/>
            </a:pPr>
            <a:endParaRPr lang="en-US" sz="3600" dirty="0"/>
          </a:p>
          <a:p>
            <a:pPr marL="0" indent="0">
              <a:buNone/>
            </a:pPr>
            <a:endParaRPr lang="en-US" sz="2800" dirty="0"/>
          </a:p>
        </p:txBody>
      </p:sp>
      <p:sp>
        <p:nvSpPr>
          <p:cNvPr id="4" name="Rectangle 3"/>
          <p:cNvSpPr/>
          <p:nvPr/>
        </p:nvSpPr>
        <p:spPr>
          <a:xfrm>
            <a:off x="1099457" y="968089"/>
            <a:ext cx="4876800" cy="5816977"/>
          </a:xfrm>
          <a:prstGeom prst="rect">
            <a:avLst/>
          </a:prstGeom>
          <a:solidFill>
            <a:srgbClr val="CBD6ED"/>
          </a:solidFill>
          <a:ln>
            <a:solidFill>
              <a:schemeClr val="tx1"/>
            </a:solidFill>
          </a:ln>
          <a:effectLst>
            <a:outerShdw blurRad="114300" dist="203200" dir="13500000" algn="br" rotWithShape="0">
              <a:prstClr val="black">
                <a:alpha val="24000"/>
              </a:prstClr>
            </a:outerShdw>
          </a:effectLst>
          <a:scene3d>
            <a:camera prst="orthographicFront"/>
            <a:lightRig rig="threePt" dir="t"/>
          </a:scene3d>
          <a:sp3d>
            <a:bevelT w="165100" prst="coolSlant"/>
          </a:sp3d>
        </p:spPr>
        <p:txBody>
          <a:bodyPr wrap="square">
            <a:spAutoFit/>
          </a:bodyPr>
          <a:lstStyle/>
          <a:p>
            <a:r>
              <a:rPr lang="en-US" sz="2800" dirty="0"/>
              <a:t>“Then I think, since in relation to the book of nature, we astronomers are priests of Almighty God, we should not consider the glory of our intellects, but the glory of God . . . I am content with the </a:t>
            </a:r>
            <a:r>
              <a:rPr lang="en-US" sz="2800" dirty="0" err="1"/>
              <a:t>honour</a:t>
            </a:r>
            <a:r>
              <a:rPr lang="en-US" sz="2800" dirty="0"/>
              <a:t> of standing guard with my discovery at the door of the shrine at whose high altar Copernicus performs divine service.”</a:t>
            </a:r>
          </a:p>
          <a:p>
            <a:endParaRPr lang="en-US" dirty="0"/>
          </a:p>
          <a:p>
            <a:r>
              <a:rPr lang="en-US" dirty="0"/>
              <a:t>Johannes Kepler, 1598</a:t>
            </a:r>
          </a:p>
        </p:txBody>
      </p:sp>
      <p:pic>
        <p:nvPicPr>
          <p:cNvPr id="6" name="Picture 5">
            <a:extLst>
              <a:ext uri="{FF2B5EF4-FFF2-40B4-BE49-F238E27FC236}">
                <a16:creationId xmlns:a16="http://schemas.microsoft.com/office/drawing/2014/main" id="{FDD81BE7-EFEA-47DE-9437-054F44F56BD0}"/>
              </a:ext>
            </a:extLst>
          </p:cNvPr>
          <p:cNvPicPr>
            <a:picLocks noChangeAspect="1"/>
          </p:cNvPicPr>
          <p:nvPr/>
        </p:nvPicPr>
        <p:blipFill>
          <a:blip r:embed="rId2"/>
          <a:stretch>
            <a:fillRect/>
          </a:stretch>
        </p:blipFill>
        <p:spPr>
          <a:xfrm>
            <a:off x="6629400" y="51163"/>
            <a:ext cx="1220047" cy="1676400"/>
          </a:xfrm>
          <a:prstGeom prst="rect">
            <a:avLst/>
          </a:prstGeom>
        </p:spPr>
      </p:pic>
      <p:sp>
        <p:nvSpPr>
          <p:cNvPr id="8" name="Rectangle 7">
            <a:extLst>
              <a:ext uri="{FF2B5EF4-FFF2-40B4-BE49-F238E27FC236}">
                <a16:creationId xmlns:a16="http://schemas.microsoft.com/office/drawing/2014/main" id="{F5E1EE37-1D00-4D2F-BD61-BE73B4FE1813}"/>
              </a:ext>
            </a:extLst>
          </p:cNvPr>
          <p:cNvSpPr/>
          <p:nvPr/>
        </p:nvSpPr>
        <p:spPr>
          <a:xfrm>
            <a:off x="7849447" y="432163"/>
            <a:ext cx="1219200" cy="861774"/>
          </a:xfrm>
          <a:prstGeom prst="rect">
            <a:avLst/>
          </a:prstGeom>
        </p:spPr>
        <p:txBody>
          <a:bodyPr wrap="square">
            <a:spAutoFit/>
          </a:bodyPr>
          <a:lstStyle/>
          <a:p>
            <a:pPr algn="ctr"/>
            <a:r>
              <a:rPr lang="en-US" sz="1000" dirty="0">
                <a:latin typeface="+mj-lt"/>
              </a:rPr>
              <a:t>Image adapted from </a:t>
            </a:r>
            <a:r>
              <a:rPr lang="en-US" sz="1000" dirty="0">
                <a:solidFill>
                  <a:srgbClr val="0C0D0D"/>
                </a:solidFill>
                <a:latin typeface="+mj-lt"/>
              </a:rPr>
              <a:t>1971 stamp </a:t>
            </a:r>
            <a:r>
              <a:rPr lang="en-US" sz="1000" b="0" i="0" dirty="0">
                <a:solidFill>
                  <a:srgbClr val="0C0D0D"/>
                </a:solidFill>
                <a:effectLst/>
                <a:latin typeface="+mj-lt"/>
              </a:rPr>
              <a:t>printed in Germany</a:t>
            </a:r>
            <a:r>
              <a:rPr lang="en-US" sz="1000" b="0" i="0">
                <a:solidFill>
                  <a:srgbClr val="0C0D0D"/>
                </a:solidFill>
                <a:effectLst/>
                <a:latin typeface="+mj-lt"/>
              </a:rPr>
              <a:t>. </a:t>
            </a:r>
          </a:p>
          <a:p>
            <a:pPr algn="ctr"/>
            <a:r>
              <a:rPr lang="en-US" sz="1000">
                <a:latin typeface="+mj-lt"/>
              </a:rPr>
              <a:t>Public </a:t>
            </a:r>
            <a:r>
              <a:rPr lang="en-US" sz="1000" dirty="0">
                <a:latin typeface="+mj-lt"/>
              </a:rPr>
              <a:t>domain.</a:t>
            </a:r>
          </a:p>
        </p:txBody>
      </p:sp>
    </p:spTree>
    <p:extLst>
      <p:ext uri="{BB962C8B-B14F-4D97-AF65-F5344CB8AC3E}">
        <p14:creationId xmlns:p14="http://schemas.microsoft.com/office/powerpoint/2010/main" val="39295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rgbClr val="C00000"/>
                </a:solidFill>
              </a:rPr>
              <a:t>Reflection Point</a:t>
            </a:r>
          </a:p>
        </p:txBody>
      </p:sp>
      <p:sp>
        <p:nvSpPr>
          <p:cNvPr id="3" name="Content Placeholder 2"/>
          <p:cNvSpPr>
            <a:spLocks noGrp="1"/>
          </p:cNvSpPr>
          <p:nvPr>
            <p:ph sz="quarter" idx="4294967295"/>
          </p:nvPr>
        </p:nvSpPr>
        <p:spPr>
          <a:xfrm>
            <a:off x="1219200" y="1447800"/>
            <a:ext cx="7315200" cy="5334000"/>
          </a:xfrm>
          <a:prstGeom prst="rect">
            <a:avLst/>
          </a:prstGeom>
        </p:spPr>
        <p:txBody>
          <a:bodyPr>
            <a:normAutofit/>
          </a:bodyPr>
          <a:lstStyle/>
          <a:p>
            <a:r>
              <a:rPr lang="en-US" sz="3600" dirty="0"/>
              <a:t>What are some of the advantages and disadvantages of the Allies perspective?</a:t>
            </a:r>
          </a:p>
          <a:p>
            <a:r>
              <a:rPr lang="en-US" sz="3600" dirty="0"/>
              <a:t>What are some of the implications of the recognition that integration takes place at different levels (worldview, foundational, disciplinary and scholarly, applied, personal and public)?</a:t>
            </a:r>
          </a:p>
        </p:txBody>
      </p:sp>
    </p:spTree>
    <p:extLst>
      <p:ext uri="{BB962C8B-B14F-4D97-AF65-F5344CB8AC3E}">
        <p14:creationId xmlns:p14="http://schemas.microsoft.com/office/powerpoint/2010/main" val="3819812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27" y="-9296"/>
            <a:ext cx="7467600" cy="1143000"/>
          </a:xfrm>
        </p:spPr>
        <p:txBody>
          <a:bodyPr/>
          <a:lstStyle/>
          <a:p>
            <a:r>
              <a:rPr lang="en-US" sz="4800" dirty="0"/>
              <a:t>Practical differences</a:t>
            </a:r>
          </a:p>
        </p:txBody>
      </p:sp>
      <p:sp>
        <p:nvSpPr>
          <p:cNvPr id="3" name="Content Placeholder 2"/>
          <p:cNvSpPr>
            <a:spLocks noGrp="1"/>
          </p:cNvSpPr>
          <p:nvPr>
            <p:ph sz="quarter" idx="4294967295"/>
          </p:nvPr>
        </p:nvSpPr>
        <p:spPr>
          <a:xfrm>
            <a:off x="838200" y="1072187"/>
            <a:ext cx="7924800" cy="3999425"/>
          </a:xfrm>
          <a:prstGeom prst="rect">
            <a:avLst/>
          </a:prstGeom>
        </p:spPr>
        <p:txBody>
          <a:bodyPr>
            <a:normAutofit/>
          </a:bodyPr>
          <a:lstStyle/>
          <a:p>
            <a:r>
              <a:rPr lang="en-US" sz="2800" dirty="0"/>
              <a:t>Christian Counseling Today</a:t>
            </a:r>
          </a:p>
          <a:p>
            <a:r>
              <a:rPr lang="en-US" sz="2800" dirty="0"/>
              <a:t>J. of Biblical Counseling</a:t>
            </a:r>
          </a:p>
          <a:p>
            <a:r>
              <a:rPr lang="en-US" sz="2800" dirty="0"/>
              <a:t>J. of Pastoral Counseling</a:t>
            </a:r>
          </a:p>
          <a:p>
            <a:r>
              <a:rPr lang="en-US" sz="2800" dirty="0"/>
              <a:t>J. of the Psychology of Religion</a:t>
            </a:r>
          </a:p>
          <a:p>
            <a:r>
              <a:rPr lang="en-US" sz="2800" dirty="0"/>
              <a:t>J. of Psychology and Theology</a:t>
            </a:r>
          </a:p>
          <a:p>
            <a:r>
              <a:rPr lang="en-US" sz="2800" dirty="0"/>
              <a:t>J. of Psychology and Christianity</a:t>
            </a:r>
          </a:p>
        </p:txBody>
      </p:sp>
      <p:pic>
        <p:nvPicPr>
          <p:cNvPr id="1028" name="Picture 4" descr="http://www.wts.edu/uploads/images/becoming/JBC.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9912" y="4572001"/>
            <a:ext cx="1285875" cy="18123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i.ebayimg.com/t/Christian-Counseling-Today-2007-Vol-16-No-2-God-And-Healing-/00/s/MTYwMFgxMjM2/$(KGrHqF,!i0E8(TBOqmkBPW3pr7i5Q~~60_3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2454" y="76200"/>
            <a:ext cx="1701546" cy="22098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pload.wikimedia.org/wikipedia/en/6/63/Journal_of_Psychology_and_Christianit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3169" y="4180692"/>
            <a:ext cx="1771849" cy="25929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psychologyandchristianity.files.wordpress.com/2009/08/jpt1.jpg?w=6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16786" y="1900352"/>
            <a:ext cx="1553927" cy="23145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tandfonline.com/na101/home/literatum/publisher/tandf/journals/content/wspi20/2013/wspi20.v015.i01/wspi20.v015.i01/20130118-01/wspi20.v015.i01.cover.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05750" y="2478315"/>
            <a:ext cx="1047750" cy="149542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tandfonline.com/na101/home/literatum/publisher/tandf/journals/content/wzaj20/2001/wzaj20.v004.i01/wzaj20.v004.i01/production/wzaj20.v004.i01.cover.jp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47055" y="4981533"/>
            <a:ext cx="130628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images.scholarsportal.info/journals/covers/15426432.jpg">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94884" y="4305060"/>
            <a:ext cx="1422484" cy="190511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www.apa.org/pubs/journals/images/rel-150.gif">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01449" y="4688747"/>
            <a:ext cx="1285875" cy="1843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4067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5427</TotalTime>
  <Words>2240</Words>
  <Application>Microsoft Office PowerPoint</Application>
  <PresentationFormat>On-screen Show (4:3)</PresentationFormat>
  <Paragraphs>172</Paragraphs>
  <Slides>37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Arial</vt:lpstr>
      <vt:lpstr>Calibri</vt:lpstr>
      <vt:lpstr>Sylfaen</vt:lpstr>
      <vt:lpstr>Trajan Pro</vt:lpstr>
      <vt:lpstr>Office Theme</vt:lpstr>
      <vt:lpstr>1_Office Theme</vt:lpstr>
      <vt:lpstr>Integrative Approaches to Psychology and Christianity – 4th ed.</vt:lpstr>
      <vt:lpstr>PowerPoint Slides  to Accompany    Integrative Approaches to Psychology and Christianity, 4th  Edition   Chapter 11 Allies as Subjects  of One Sovereign </vt:lpstr>
      <vt:lpstr>The Allies as Subjects of One Sovereign model recognizes that: </vt:lpstr>
      <vt:lpstr>PowerPoint Presentation</vt:lpstr>
      <vt:lpstr>Give us eyes to see…</vt:lpstr>
      <vt:lpstr>Starting points</vt:lpstr>
      <vt:lpstr>Starting points</vt:lpstr>
      <vt:lpstr>Starting points  </vt:lpstr>
      <vt:lpstr>All of life is sacred</vt:lpstr>
      <vt:lpstr>Core Convictions</vt:lpstr>
      <vt:lpstr>Core Convictions</vt:lpstr>
      <vt:lpstr>Core Convictions</vt:lpstr>
      <vt:lpstr>Core Convictions</vt:lpstr>
      <vt:lpstr>A Christian Framework for Psychology</vt:lpstr>
      <vt:lpstr>PowerPoint Presentation</vt:lpstr>
      <vt:lpstr>The Allies Model affirms that – acknowledged or not – all forms of knowledge rest on God’s Sovereignty</vt:lpstr>
      <vt:lpstr>A Christian Framework for Psychology</vt:lpstr>
      <vt:lpstr>Basic Assumptions of the Allies Model</vt:lpstr>
      <vt:lpstr>Historical context</vt:lpstr>
      <vt:lpstr>Starting points </vt:lpstr>
      <vt:lpstr>Basic Assumptions of the Allies Model</vt:lpstr>
      <vt:lpstr>PowerPoint Presentation</vt:lpstr>
      <vt:lpstr>PowerPoint Presentation</vt:lpstr>
      <vt:lpstr>Procedures </vt:lpstr>
      <vt:lpstr>Procedures and Parallels</vt:lpstr>
      <vt:lpstr>Procedures and Parallels</vt:lpstr>
      <vt:lpstr>Integration of what?</vt:lpstr>
      <vt:lpstr>Integration: </vt:lpstr>
      <vt:lpstr>So what is integration?</vt:lpstr>
      <vt:lpstr>Levels of Integration</vt:lpstr>
      <vt:lpstr>Levels of Integration</vt:lpstr>
      <vt:lpstr>Levels of Integration</vt:lpstr>
      <vt:lpstr>Levels of Integration</vt:lpstr>
      <vt:lpstr>Levels of Integration</vt:lpstr>
      <vt:lpstr>Reflection Point</vt:lpstr>
      <vt:lpstr>Reflection Point</vt:lpstr>
      <vt:lpstr>Practical differences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150</cp:revision>
  <dcterms:created xsi:type="dcterms:W3CDTF">2015-05-18T19:09:05Z</dcterms:created>
  <dcterms:modified xsi:type="dcterms:W3CDTF">2021-11-18T23:19:19Z</dcterms:modified>
</cp:coreProperties>
</file>