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sldIdLst>
    <p:sldId id="259" r:id="rId3"/>
    <p:sldId id="256" r:id="rId4"/>
    <p:sldId id="262" r:id="rId5"/>
    <p:sldId id="263" r:id="rId6"/>
    <p:sldId id="264" r:id="rId7"/>
    <p:sldId id="266" r:id="rId8"/>
    <p:sldId id="265" r:id="rId9"/>
    <p:sldId id="267" r:id="rId10"/>
    <p:sldId id="269" r:id="rId11"/>
    <p:sldId id="288" r:id="rId12"/>
    <p:sldId id="270" r:id="rId13"/>
    <p:sldId id="272" r:id="rId14"/>
    <p:sldId id="301" r:id="rId15"/>
    <p:sldId id="273" r:id="rId16"/>
    <p:sldId id="296" r:id="rId17"/>
    <p:sldId id="287" r:id="rId18"/>
    <p:sldId id="275" r:id="rId19"/>
    <p:sldId id="276" r:id="rId20"/>
    <p:sldId id="290" r:id="rId21"/>
    <p:sldId id="291" r:id="rId22"/>
    <p:sldId id="300" r:id="rId23"/>
    <p:sldId id="302" r:id="rId24"/>
    <p:sldId id="297" r:id="rId25"/>
    <p:sldId id="303" r:id="rId26"/>
    <p:sldId id="298" r:id="rId27"/>
    <p:sldId id="299" r:id="rId28"/>
    <p:sldId id="295" r:id="rId29"/>
    <p:sldId id="279" r:id="rId30"/>
    <p:sldId id="280" r:id="rId31"/>
    <p:sldId id="304" r:id="rId32"/>
    <p:sldId id="305" r:id="rId33"/>
    <p:sldId id="283" r:id="rId34"/>
    <p:sldId id="284" r:id="rId35"/>
    <p:sldId id="285" r:id="rId36"/>
    <p:sldId id="294" r:id="rId37"/>
    <p:sldId id="292" r:id="rId38"/>
    <p:sldId id="286" r:id="rId39"/>
    <p:sldId id="278" r:id="rId40"/>
    <p:sldId id="306" r:id="rId41"/>
    <p:sldId id="293" r:id="rId4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3E9D6"/>
    <a:srgbClr val="000000"/>
    <a:srgbClr val="614537"/>
    <a:srgbClr val="7C5A4A"/>
    <a:srgbClr val="573D32"/>
    <a:srgbClr val="0A0605"/>
    <a:srgbClr val="F5EAD7"/>
    <a:srgbClr val="624537"/>
    <a:srgbClr val="A68B79"/>
    <a:srgbClr val="EADFC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57" d="100"/>
          <a:sy n="57" d="100"/>
        </p:scale>
        <p:origin x="1468" y="36"/>
      </p:cViewPr>
      <p:guideLst>
        <p:guide orient="horz" pos="2160"/>
        <p:guide pos="2880"/>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presProps" Target="presProps.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tableStyles" Target="tableStyles.xml"/><Relationship Id="rId20" Type="http://schemas.openxmlformats.org/officeDocument/2006/relationships/slide" Target="slides/slide18.xml"/><Relationship Id="rId41" Type="http://schemas.openxmlformats.org/officeDocument/2006/relationships/slide" Target="slides/slide3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E3EE8BDB-6292-4AB0-A62E-E5BD730CA27B}" type="datetimeFigureOut">
              <a:rPr lang="en-US" smtClean="0"/>
              <a:pPr/>
              <a:t>11/22/2021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CB07BDD-472B-41CD-B68A-A5AA34049DED}" type="slidenum">
              <a:rPr lang="en-US" smtClean="0"/>
              <a:pPr/>
              <a:t>‹#›</a:t>
            </a:fld>
            <a:endParaRPr lang="en-US"/>
          </a:p>
        </p:txBody>
      </p:sp>
    </p:spTree>
    <p:extLst>
      <p:ext uri="{BB962C8B-B14F-4D97-AF65-F5344CB8AC3E}">
        <p14:creationId xmlns:p14="http://schemas.microsoft.com/office/powerpoint/2010/main" val="24044216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219200" y="276225"/>
            <a:ext cx="7467600" cy="1143000"/>
          </a:xfrm>
        </p:spPr>
        <p:txBody>
          <a:bodyPr/>
          <a:lstStyle/>
          <a:p>
            <a:r>
              <a:rPr lang="en-US"/>
              <a:t>Click to edit Master title style</a:t>
            </a:r>
          </a:p>
        </p:txBody>
      </p:sp>
      <p:sp>
        <p:nvSpPr>
          <p:cNvPr id="3" name="Content Placeholder 2"/>
          <p:cNvSpPr>
            <a:spLocks noGrp="1"/>
          </p:cNvSpPr>
          <p:nvPr>
            <p:ph idx="1"/>
          </p:nvPr>
        </p:nvSpPr>
        <p:spPr>
          <a:xfrm>
            <a:off x="1219200" y="1600200"/>
            <a:ext cx="7467600" cy="452596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E3EE8BDB-6292-4AB0-A62E-E5BD730CA27B}" type="datetimeFigureOut">
              <a:rPr lang="en-US" smtClean="0"/>
              <a:pPr/>
              <a:t>11/22/2021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CB07BDD-472B-41CD-B68A-A5AA34049DED}" type="slidenum">
              <a:rPr lang="en-US" smtClean="0"/>
              <a:pPr/>
              <a:t>‹#›</a:t>
            </a:fld>
            <a:endParaRPr lang="en-US"/>
          </a:p>
        </p:txBody>
      </p:sp>
      <p:pic>
        <p:nvPicPr>
          <p:cNvPr id="10" name="Picture 9">
            <a:extLst>
              <a:ext uri="{FF2B5EF4-FFF2-40B4-BE49-F238E27FC236}">
                <a16:creationId xmlns:a16="http://schemas.microsoft.com/office/drawing/2014/main" id="{92ECFD96-FAB7-49B9-817C-EC2B36DCCB5D}"/>
              </a:ext>
            </a:extLst>
          </p:cNvPr>
          <p:cNvPicPr>
            <a:picLocks noChangeAspect="1"/>
          </p:cNvPicPr>
          <p:nvPr userDrawn="1"/>
        </p:nvPicPr>
        <p:blipFill>
          <a:blip r:embed="rId2"/>
          <a:stretch>
            <a:fillRect/>
          </a:stretch>
        </p:blipFill>
        <p:spPr>
          <a:xfrm rot="16200000">
            <a:off x="-3050850" y="3029742"/>
            <a:ext cx="6872937" cy="813453"/>
          </a:xfrm>
          <a:prstGeom prst="rect">
            <a:avLst/>
          </a:prstGeom>
        </p:spPr>
      </p:pic>
      <p:sp>
        <p:nvSpPr>
          <p:cNvPr id="12" name="TextBox 11">
            <a:extLst>
              <a:ext uri="{FF2B5EF4-FFF2-40B4-BE49-F238E27FC236}">
                <a16:creationId xmlns:a16="http://schemas.microsoft.com/office/drawing/2014/main" id="{0AA39075-273F-439B-8BC9-8B787C963641}"/>
              </a:ext>
            </a:extLst>
          </p:cNvPr>
          <p:cNvSpPr txBox="1"/>
          <p:nvPr userDrawn="1"/>
        </p:nvSpPr>
        <p:spPr>
          <a:xfrm rot="16200000">
            <a:off x="-2898447" y="3144080"/>
            <a:ext cx="6568135"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3E9D6"/>
                </a:solidFill>
                <a:effectLst>
                  <a:outerShdw blurRad="38100" dist="38100" dir="2700000" algn="tl">
                    <a:srgbClr val="000000">
                      <a:alpha val="43137"/>
                    </a:srgbClr>
                  </a:outerShdw>
                </a:effectLst>
                <a:uLnTx/>
                <a:uFillTx/>
                <a:latin typeface="Calibri"/>
                <a:ea typeface="+mn-ea"/>
                <a:cs typeface="+mn-cs"/>
              </a:rPr>
              <a:t>Chapter 10: Intermediate Models</a:t>
            </a:r>
          </a:p>
        </p:txBody>
      </p:sp>
    </p:spTree>
    <p:extLst>
      <p:ext uri="{BB962C8B-B14F-4D97-AF65-F5344CB8AC3E}">
        <p14:creationId xmlns:p14="http://schemas.microsoft.com/office/powerpoint/2010/main" val="6598328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3EE8BDB-6292-4AB0-A62E-E5BD730CA27B}" type="datetimeFigureOut">
              <a:rPr lang="en-US" smtClean="0"/>
              <a:pPr/>
              <a:t>11/22/2021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CB07BDD-472B-41CD-B68A-A5AA34049DED}" type="slidenum">
              <a:rPr lang="en-US" smtClean="0"/>
              <a:pPr/>
              <a:t>‹#›</a:t>
            </a:fld>
            <a:endParaRPr lang="en-US"/>
          </a:p>
        </p:txBody>
      </p:sp>
    </p:spTree>
    <p:extLst>
      <p:ext uri="{BB962C8B-B14F-4D97-AF65-F5344CB8AC3E}">
        <p14:creationId xmlns:p14="http://schemas.microsoft.com/office/powerpoint/2010/main" val="16872629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E3EE8BDB-6292-4AB0-A62E-E5BD730CA27B}" type="datetimeFigureOut">
              <a:rPr lang="en-US" smtClean="0"/>
              <a:pPr/>
              <a:t>11/22/2021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CB07BDD-472B-41CD-B68A-A5AA34049DED}" type="slidenum">
              <a:rPr lang="en-US" smtClean="0"/>
              <a:pPr/>
              <a:t>‹#›</a:t>
            </a:fld>
            <a:endParaRPr lang="en-US"/>
          </a:p>
        </p:txBody>
      </p:sp>
    </p:spTree>
    <p:extLst>
      <p:ext uri="{BB962C8B-B14F-4D97-AF65-F5344CB8AC3E}">
        <p14:creationId xmlns:p14="http://schemas.microsoft.com/office/powerpoint/2010/main" val="8864449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E3EE8BDB-6292-4AB0-A62E-E5BD730CA27B}" type="datetimeFigureOut">
              <a:rPr lang="en-US" smtClean="0"/>
              <a:pPr/>
              <a:t>11/22/2021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CB07BDD-472B-41CD-B68A-A5AA34049DED}" type="slidenum">
              <a:rPr lang="en-US" smtClean="0"/>
              <a:pPr/>
              <a:t>‹#›</a:t>
            </a:fld>
            <a:endParaRPr lang="en-US"/>
          </a:p>
        </p:txBody>
      </p:sp>
    </p:spTree>
    <p:extLst>
      <p:ext uri="{BB962C8B-B14F-4D97-AF65-F5344CB8AC3E}">
        <p14:creationId xmlns:p14="http://schemas.microsoft.com/office/powerpoint/2010/main" val="1032983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E3EE8BDB-6292-4AB0-A62E-E5BD730CA27B}" type="datetimeFigureOut">
              <a:rPr lang="en-US" smtClean="0"/>
              <a:pPr/>
              <a:t>11/22/2021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CB07BDD-472B-41CD-B68A-A5AA34049DED}" type="slidenum">
              <a:rPr lang="en-US" smtClean="0"/>
              <a:pPr/>
              <a:t>‹#›</a:t>
            </a:fld>
            <a:endParaRPr lang="en-US"/>
          </a:p>
        </p:txBody>
      </p:sp>
    </p:spTree>
    <p:extLst>
      <p:ext uri="{BB962C8B-B14F-4D97-AF65-F5344CB8AC3E}">
        <p14:creationId xmlns:p14="http://schemas.microsoft.com/office/powerpoint/2010/main" val="14717222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3EE8BDB-6292-4AB0-A62E-E5BD730CA27B}" type="datetimeFigureOut">
              <a:rPr lang="en-US" smtClean="0"/>
              <a:pPr/>
              <a:t>11/22/2021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CB07BDD-472B-41CD-B68A-A5AA34049DED}" type="slidenum">
              <a:rPr lang="en-US" smtClean="0"/>
              <a:pPr/>
              <a:t>‹#›</a:t>
            </a:fld>
            <a:endParaRPr lang="en-US"/>
          </a:p>
        </p:txBody>
      </p:sp>
    </p:spTree>
    <p:extLst>
      <p:ext uri="{BB962C8B-B14F-4D97-AF65-F5344CB8AC3E}">
        <p14:creationId xmlns:p14="http://schemas.microsoft.com/office/powerpoint/2010/main" val="30701384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3EE8BDB-6292-4AB0-A62E-E5BD730CA27B}" type="datetimeFigureOut">
              <a:rPr lang="en-US" smtClean="0"/>
              <a:pPr/>
              <a:t>11/22/2021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CB07BDD-472B-41CD-B68A-A5AA34049DED}" type="slidenum">
              <a:rPr lang="en-US" smtClean="0"/>
              <a:pPr/>
              <a:t>‹#›</a:t>
            </a:fld>
            <a:endParaRPr lang="en-US"/>
          </a:p>
        </p:txBody>
      </p:sp>
    </p:spTree>
    <p:extLst>
      <p:ext uri="{BB962C8B-B14F-4D97-AF65-F5344CB8AC3E}">
        <p14:creationId xmlns:p14="http://schemas.microsoft.com/office/powerpoint/2010/main" val="10292847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3EE8BDB-6292-4AB0-A62E-E5BD730CA27B}" type="datetimeFigureOut">
              <a:rPr lang="en-US" smtClean="0"/>
              <a:pPr/>
              <a:t>11/22/2021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CB07BDD-472B-41CD-B68A-A5AA34049DED}" type="slidenum">
              <a:rPr lang="en-US" smtClean="0"/>
              <a:pPr/>
              <a:t>‹#›</a:t>
            </a:fld>
            <a:endParaRPr lang="en-US"/>
          </a:p>
        </p:txBody>
      </p:sp>
    </p:spTree>
    <p:extLst>
      <p:ext uri="{BB962C8B-B14F-4D97-AF65-F5344CB8AC3E}">
        <p14:creationId xmlns:p14="http://schemas.microsoft.com/office/powerpoint/2010/main" val="15499397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3EE8BDB-6292-4AB0-A62E-E5BD730CA27B}" type="datetimeFigureOut">
              <a:rPr lang="en-US" smtClean="0"/>
              <a:pPr/>
              <a:t>11/22/2021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CB07BDD-472B-41CD-B68A-A5AA34049DED}" type="slidenum">
              <a:rPr lang="en-US" smtClean="0"/>
              <a:pPr/>
              <a:t>‹#›</a:t>
            </a:fld>
            <a:endParaRPr lang="en-US"/>
          </a:p>
        </p:txBody>
      </p:sp>
    </p:spTree>
    <p:extLst>
      <p:ext uri="{BB962C8B-B14F-4D97-AF65-F5344CB8AC3E}">
        <p14:creationId xmlns:p14="http://schemas.microsoft.com/office/powerpoint/2010/main" val="2766988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3EE8BDB-6292-4AB0-A62E-E5BD730CA27B}" type="datetimeFigureOut">
              <a:rPr lang="en-US" smtClean="0"/>
              <a:pPr/>
              <a:t>11/22/2021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CB07BDD-472B-41CD-B68A-A5AA34049DED}" type="slidenum">
              <a:rPr lang="en-US" smtClean="0"/>
              <a:pPr/>
              <a:t>‹#›</a:t>
            </a:fld>
            <a:endParaRPr lang="en-US"/>
          </a:p>
        </p:txBody>
      </p:sp>
    </p:spTree>
    <p:extLst>
      <p:ext uri="{BB962C8B-B14F-4D97-AF65-F5344CB8AC3E}">
        <p14:creationId xmlns:p14="http://schemas.microsoft.com/office/powerpoint/2010/main" val="90773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1"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3E9D6"/>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3EE8BDB-6292-4AB0-A62E-E5BD730CA27B}" type="datetimeFigureOut">
              <a:rPr lang="en-US" smtClean="0"/>
              <a:pPr/>
              <a:t>11/22/2021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CB07BDD-472B-41CD-B68A-A5AA34049DED}" type="slidenum">
              <a:rPr lang="en-US" smtClean="0"/>
              <a:pPr/>
              <a:t>‹#›</a:t>
            </a:fld>
            <a:endParaRPr lang="en-US"/>
          </a:p>
        </p:txBody>
      </p:sp>
    </p:spTree>
    <p:extLst>
      <p:ext uri="{BB962C8B-B14F-4D97-AF65-F5344CB8AC3E}">
        <p14:creationId xmlns:p14="http://schemas.microsoft.com/office/powerpoint/2010/main" val="311809728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F3E9D6"/>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E3EE8BDB-6292-4AB0-A62E-E5BD730CA27B}" type="datetimeFigureOut">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11/22/2021</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9CB07BDD-472B-41CD-B68A-A5AA34049DED}"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1611628634"/>
      </p:ext>
    </p:extLst>
  </p:cSld>
  <p:clrMap bg1="lt1" tx1="dk1" bg2="lt2" tx2="dk2" accent1="accent1" accent2="accent2" accent3="accent3" accent4="accent4" accent5="accent5" accent6="accent6" hlink="hlink" folHlink="folHlink"/>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gif"/><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hyperlink" Target="https://www.youtube.com/watch?v=VONmMBVQaE8" TargetMode="External"/><Relationship Id="rId2" Type="http://schemas.openxmlformats.org/officeDocument/2006/relationships/image" Target="../media/image13.jpeg"/><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hyperlink" Target="https://www.youtube.com/watch?v=rz6mNsm9VX0" TargetMode="External"/><Relationship Id="rId2" Type="http://schemas.openxmlformats.org/officeDocument/2006/relationships/image" Target="../media/image15.jpeg"/><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3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25D296C6-097A-4946-9988-E04BB10B19F2}"/>
              </a:ext>
            </a:extLst>
          </p:cNvPr>
          <p:cNvPicPr>
            <a:picLocks noChangeAspect="1"/>
          </p:cNvPicPr>
          <p:nvPr/>
        </p:nvPicPr>
        <p:blipFill>
          <a:blip r:embed="rId2"/>
          <a:stretch>
            <a:fillRect/>
          </a:stretch>
        </p:blipFill>
        <p:spPr>
          <a:xfrm>
            <a:off x="0" y="0"/>
            <a:ext cx="678007" cy="6858000"/>
          </a:xfrm>
          <a:prstGeom prst="rect">
            <a:avLst/>
          </a:prstGeom>
          <a:blipFill>
            <a:blip r:embed="rId3"/>
            <a:tile tx="0" ty="0" sx="100000" sy="100000" flip="none" algn="tl"/>
          </a:blipFill>
        </p:spPr>
      </p:pic>
      <p:sp>
        <p:nvSpPr>
          <p:cNvPr id="209" name="Subtitle 2">
            <a:extLst>
              <a:ext uri="{FF2B5EF4-FFF2-40B4-BE49-F238E27FC236}">
                <a16:creationId xmlns:a16="http://schemas.microsoft.com/office/drawing/2014/main" id="{DFE59A78-7B76-4B86-912A-BF115BDEC777}"/>
              </a:ext>
            </a:extLst>
          </p:cNvPr>
          <p:cNvSpPr>
            <a:spLocks noGrp="1"/>
          </p:cNvSpPr>
          <p:nvPr>
            <p:ph type="subTitle" idx="1"/>
          </p:nvPr>
        </p:nvSpPr>
        <p:spPr>
          <a:xfrm>
            <a:off x="990600" y="1828800"/>
            <a:ext cx="7848600" cy="1752600"/>
          </a:xfrm>
        </p:spPr>
        <p:txBody>
          <a:bodyPr>
            <a:normAutofit fontScale="25000" lnSpcReduction="20000"/>
          </a:bodyPr>
          <a:lstStyle/>
          <a:p>
            <a:r>
              <a:rPr lang="en-US" sz="24000" dirty="0">
                <a:solidFill>
                  <a:srgbClr val="614537"/>
                </a:solidFill>
                <a:latin typeface="Sylfaen" panose="010A0502050306030303" pitchFamily="18" charset="0"/>
              </a:rPr>
              <a:t>Chapter 10:</a:t>
            </a:r>
          </a:p>
          <a:p>
            <a:r>
              <a:rPr lang="en-US" sz="24000" dirty="0">
                <a:solidFill>
                  <a:srgbClr val="614537"/>
                </a:solidFill>
                <a:latin typeface="Sylfaen" panose="010A0502050306030303" pitchFamily="18" charset="0"/>
              </a:rPr>
              <a:t>Intermediate Models</a:t>
            </a:r>
          </a:p>
          <a:p>
            <a:r>
              <a:rPr lang="en-US" sz="11200" dirty="0">
                <a:solidFill>
                  <a:srgbClr val="614537"/>
                </a:solidFill>
                <a:latin typeface="Sylfaen" panose="010A0502050306030303" pitchFamily="18" charset="0"/>
              </a:rPr>
              <a:t>Spies, Colonialists, Rebuilders, and Neutral Parties</a:t>
            </a:r>
          </a:p>
          <a:p>
            <a:endParaRPr lang="en-US" sz="24000" dirty="0">
              <a:solidFill>
                <a:schemeClr val="tx1"/>
              </a:solidFill>
              <a:latin typeface="Sylfaen" panose="010A0502050306030303" pitchFamily="18" charset="0"/>
            </a:endParaRPr>
          </a:p>
          <a:p>
            <a:r>
              <a:rPr lang="en-US" sz="17600" dirty="0">
                <a:solidFill>
                  <a:srgbClr val="614537"/>
                </a:solidFill>
                <a:latin typeface="Sylfaen" panose="010A0502050306030303" pitchFamily="18" charset="0"/>
              </a:rPr>
              <a:t>David N. Entwistle, PsyD</a:t>
            </a:r>
          </a:p>
          <a:p>
            <a:endParaRPr lang="en-US" dirty="0">
              <a:solidFill>
                <a:srgbClr val="614537"/>
              </a:solidFill>
              <a:latin typeface="Sylfaen" panose="010A0502050306030303" pitchFamily="18" charset="0"/>
            </a:endParaRPr>
          </a:p>
          <a:p>
            <a:endParaRPr lang="en-US" sz="6000" dirty="0">
              <a:solidFill>
                <a:srgbClr val="614537"/>
              </a:solidFill>
              <a:latin typeface="Sylfaen" panose="010A0502050306030303" pitchFamily="18" charset="0"/>
            </a:endParaRPr>
          </a:p>
          <a:p>
            <a:r>
              <a:rPr lang="en-US" sz="5600" dirty="0">
                <a:solidFill>
                  <a:srgbClr val="614537"/>
                </a:solidFill>
                <a:latin typeface="Sylfaen" panose="010A0502050306030303" pitchFamily="18" charset="0"/>
              </a:rPr>
              <a:t>These slides are designed to accompany </a:t>
            </a:r>
            <a:r>
              <a:rPr lang="en-US" sz="5600" i="1" dirty="0">
                <a:solidFill>
                  <a:srgbClr val="614537"/>
                </a:solidFill>
                <a:latin typeface="Sylfaen" panose="010A0502050306030303" pitchFamily="18" charset="0"/>
              </a:rPr>
              <a:t>Integrative Approaches to Psychology and Christianity, 4</a:t>
            </a:r>
            <a:r>
              <a:rPr lang="en-US" sz="5600" i="1" baseline="30000" dirty="0">
                <a:solidFill>
                  <a:srgbClr val="614537"/>
                </a:solidFill>
                <a:latin typeface="Sylfaen" panose="010A0502050306030303" pitchFamily="18" charset="0"/>
              </a:rPr>
              <a:t>th</a:t>
            </a:r>
            <a:r>
              <a:rPr lang="en-US" sz="5600" i="1" dirty="0">
                <a:solidFill>
                  <a:srgbClr val="614537"/>
                </a:solidFill>
                <a:latin typeface="Sylfaen" panose="010A0502050306030303" pitchFamily="18" charset="0"/>
              </a:rPr>
              <a:t> ed</a:t>
            </a:r>
            <a:r>
              <a:rPr lang="en-US" sz="5600" dirty="0">
                <a:solidFill>
                  <a:srgbClr val="614537"/>
                </a:solidFill>
                <a:latin typeface="Sylfaen" panose="010A0502050306030303" pitchFamily="18" charset="0"/>
              </a:rPr>
              <a:t>.  </a:t>
            </a:r>
          </a:p>
          <a:p>
            <a:endParaRPr lang="en-US" sz="5600" dirty="0">
              <a:solidFill>
                <a:srgbClr val="614537"/>
              </a:solidFill>
              <a:latin typeface="Sylfaen" panose="010A0502050306030303" pitchFamily="18" charset="0"/>
            </a:endParaRPr>
          </a:p>
          <a:p>
            <a:r>
              <a:rPr lang="en-US" sz="4400" dirty="0">
                <a:solidFill>
                  <a:srgbClr val="614537"/>
                </a:solidFill>
                <a:latin typeface="Sylfaen" panose="010A0502050306030303" pitchFamily="18" charset="0"/>
              </a:rPr>
              <a:t>Material protected by copy write.  Users are welcome to make changes to the presentations and to use them for educational purposes, provided that the original acknowledgement is maintained and any changes to the presentation clearly identified</a:t>
            </a:r>
            <a:r>
              <a:rPr lang="en-US" sz="6000" dirty="0">
                <a:solidFill>
                  <a:srgbClr val="614537"/>
                </a:solidFill>
                <a:latin typeface="Sylfaen" panose="010A0502050306030303" pitchFamily="18" charset="0"/>
              </a:rPr>
              <a:t>. </a:t>
            </a:r>
          </a:p>
          <a:p>
            <a:endParaRPr lang="en-US" dirty="0">
              <a:solidFill>
                <a:schemeClr val="tx1"/>
              </a:solidFill>
              <a:latin typeface="Sylfaen" panose="010A0502050306030303" pitchFamily="18" charset="0"/>
            </a:endParaRPr>
          </a:p>
          <a:p>
            <a:endParaRPr lang="en-US" dirty="0">
              <a:solidFill>
                <a:schemeClr val="tx1"/>
              </a:solidFill>
              <a:latin typeface="Sylfaen" panose="010A0502050306030303" pitchFamily="18" charset="0"/>
            </a:endParaRPr>
          </a:p>
        </p:txBody>
      </p:sp>
      <p:sp>
        <p:nvSpPr>
          <p:cNvPr id="210" name="Title 1">
            <a:extLst>
              <a:ext uri="{FF2B5EF4-FFF2-40B4-BE49-F238E27FC236}">
                <a16:creationId xmlns:a16="http://schemas.microsoft.com/office/drawing/2014/main" id="{65017CC9-55B5-4ED5-A6AC-A0E159D3F299}"/>
              </a:ext>
            </a:extLst>
          </p:cNvPr>
          <p:cNvSpPr>
            <a:spLocks noGrp="1"/>
          </p:cNvSpPr>
          <p:nvPr>
            <p:ph type="ctrTitle"/>
          </p:nvPr>
        </p:nvSpPr>
        <p:spPr>
          <a:xfrm>
            <a:off x="990600" y="-14264"/>
            <a:ext cx="7772400" cy="1470025"/>
          </a:xfrm>
        </p:spPr>
        <p:txBody>
          <a:bodyPr>
            <a:normAutofit/>
          </a:bodyPr>
          <a:lstStyle/>
          <a:p>
            <a:r>
              <a:rPr lang="en-US" dirty="0">
                <a:solidFill>
                  <a:srgbClr val="614537"/>
                </a:solidFill>
                <a:latin typeface="Trajan Pro" pitchFamily="18" charset="0"/>
              </a:rPr>
              <a:t>Integrative Approaches</a:t>
            </a:r>
            <a:br>
              <a:rPr lang="en-US" dirty="0">
                <a:solidFill>
                  <a:srgbClr val="614537"/>
                </a:solidFill>
                <a:latin typeface="Trajan Pro" pitchFamily="18" charset="0"/>
              </a:rPr>
            </a:br>
            <a:r>
              <a:rPr lang="en-US" sz="2700" dirty="0">
                <a:solidFill>
                  <a:srgbClr val="614537"/>
                </a:solidFill>
                <a:latin typeface="Trajan Pro" pitchFamily="18" charset="0"/>
              </a:rPr>
              <a:t>to Psychology and Christianity – 4</a:t>
            </a:r>
            <a:r>
              <a:rPr lang="en-US" sz="2700" baseline="30000" dirty="0">
                <a:solidFill>
                  <a:srgbClr val="614537"/>
                </a:solidFill>
                <a:latin typeface="Trajan Pro" pitchFamily="18" charset="0"/>
              </a:rPr>
              <a:t>th</a:t>
            </a:r>
            <a:r>
              <a:rPr lang="en-US" sz="2700" dirty="0">
                <a:solidFill>
                  <a:srgbClr val="614537"/>
                </a:solidFill>
                <a:latin typeface="Trajan Pro" pitchFamily="18" charset="0"/>
              </a:rPr>
              <a:t> ed.</a:t>
            </a:r>
          </a:p>
        </p:txBody>
      </p:sp>
    </p:spTree>
    <p:extLst>
      <p:ext uri="{BB962C8B-B14F-4D97-AF65-F5344CB8AC3E}">
        <p14:creationId xmlns:p14="http://schemas.microsoft.com/office/powerpoint/2010/main" val="19087094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214257" y="2895600"/>
            <a:ext cx="3505200" cy="1470025"/>
          </a:xfrm>
        </p:spPr>
        <p:txBody>
          <a:bodyPr>
            <a:normAutofit fontScale="90000"/>
          </a:bodyPr>
          <a:lstStyle/>
          <a:p>
            <a:r>
              <a:rPr lang="en-US" sz="3100" dirty="0">
                <a:latin typeface="Sylfaen" panose="010A0502050306030303" pitchFamily="18" charset="0"/>
              </a:rPr>
              <a:t>PowerPoint Slides </a:t>
            </a:r>
            <a:br>
              <a:rPr lang="en-US" sz="3100" dirty="0">
                <a:latin typeface="Sylfaen" panose="010A0502050306030303" pitchFamily="18" charset="0"/>
              </a:rPr>
            </a:br>
            <a:r>
              <a:rPr lang="en-US" sz="3100" dirty="0">
                <a:latin typeface="Sylfaen" panose="010A0502050306030303" pitchFamily="18" charset="0"/>
              </a:rPr>
              <a:t>to Accompany</a:t>
            </a:r>
            <a:br>
              <a:rPr lang="en-US" sz="3100" dirty="0">
                <a:latin typeface="Sylfaen" panose="010A0502050306030303" pitchFamily="18" charset="0"/>
              </a:rPr>
            </a:br>
            <a:br>
              <a:rPr lang="en-US" sz="3100" dirty="0">
                <a:latin typeface="Sylfaen" panose="010A0502050306030303" pitchFamily="18" charset="0"/>
              </a:rPr>
            </a:br>
            <a:r>
              <a:rPr lang="en-US" sz="3100" dirty="0">
                <a:latin typeface="Sylfaen" panose="010A0502050306030303" pitchFamily="18" charset="0"/>
              </a:rPr>
              <a:t> </a:t>
            </a:r>
            <a:r>
              <a:rPr lang="en-US" sz="3100" i="1" dirty="0">
                <a:latin typeface="Sylfaen" panose="010A0502050306030303" pitchFamily="18" charset="0"/>
              </a:rPr>
              <a:t>Integrative Approaches to Psychology and Christianity, 4</a:t>
            </a:r>
            <a:r>
              <a:rPr lang="en-US" sz="3100" i="1" baseline="30000" dirty="0">
                <a:latin typeface="Sylfaen" panose="010A0502050306030303" pitchFamily="18" charset="0"/>
              </a:rPr>
              <a:t>th</a:t>
            </a:r>
            <a:r>
              <a:rPr lang="en-US" sz="3100" i="1" dirty="0">
                <a:latin typeface="Sylfaen" panose="010A0502050306030303" pitchFamily="18" charset="0"/>
              </a:rPr>
              <a:t>  Edition</a:t>
            </a:r>
            <a:br>
              <a:rPr lang="en-US" sz="3100" dirty="0">
                <a:latin typeface="Sylfaen" panose="010A0502050306030303" pitchFamily="18" charset="0"/>
              </a:rPr>
            </a:br>
            <a:br>
              <a:rPr lang="en-US" sz="3100" dirty="0">
                <a:latin typeface="Sylfaen" panose="010A0502050306030303" pitchFamily="18" charset="0"/>
              </a:rPr>
            </a:br>
            <a:r>
              <a:rPr lang="en-US" sz="3100" dirty="0">
                <a:latin typeface="Sylfaen" panose="010A0502050306030303" pitchFamily="18" charset="0"/>
              </a:rPr>
              <a:t>Chapter 10:</a:t>
            </a:r>
            <a:br>
              <a:rPr lang="en-US" sz="3100" dirty="0">
                <a:latin typeface="Sylfaen" panose="010A0502050306030303" pitchFamily="18" charset="0"/>
              </a:rPr>
            </a:br>
            <a:r>
              <a:rPr lang="en-US" sz="3100" dirty="0">
                <a:latin typeface="Sylfaen" panose="010A0502050306030303" pitchFamily="18" charset="0"/>
              </a:rPr>
              <a:t>Intermediate Models</a:t>
            </a:r>
            <a:br>
              <a:rPr lang="en-US" sz="3100" dirty="0">
                <a:latin typeface="Sylfaen" panose="010A0502050306030303" pitchFamily="18" charset="0"/>
              </a:rPr>
            </a:br>
            <a:r>
              <a:rPr lang="en-US" sz="3100" dirty="0">
                <a:latin typeface="Sylfaen" panose="010A0502050306030303" pitchFamily="18" charset="0"/>
              </a:rPr>
              <a:t>Spies, Colonialists, Rebuilders, and Neutral Parties</a:t>
            </a:r>
            <a:br>
              <a:rPr lang="en-US" sz="3100" dirty="0">
                <a:latin typeface="Sylfaen" panose="010A0502050306030303" pitchFamily="18" charset="0"/>
              </a:rPr>
            </a:br>
            <a:endParaRPr lang="en-US" sz="3100" dirty="0">
              <a:latin typeface="Sylfaen" panose="010A0502050306030303" pitchFamily="18" charset="0"/>
            </a:endParaRPr>
          </a:p>
        </p:txBody>
      </p:sp>
      <p:pic>
        <p:nvPicPr>
          <p:cNvPr id="5" name="Picture 4">
            <a:extLst>
              <a:ext uri="{FF2B5EF4-FFF2-40B4-BE49-F238E27FC236}">
                <a16:creationId xmlns:a16="http://schemas.microsoft.com/office/drawing/2014/main" id="{A0049BC6-283C-4818-AAAC-AFAEF8A90BA3}"/>
              </a:ext>
            </a:extLst>
          </p:cNvPr>
          <p:cNvPicPr>
            <a:picLocks noChangeAspect="1"/>
          </p:cNvPicPr>
          <p:nvPr/>
        </p:nvPicPr>
        <p:blipFill>
          <a:blip r:embed="rId2"/>
          <a:stretch>
            <a:fillRect/>
          </a:stretch>
        </p:blipFill>
        <p:spPr>
          <a:xfrm>
            <a:off x="457200" y="685800"/>
            <a:ext cx="4336584" cy="5670422"/>
          </a:xfrm>
          <a:prstGeom prst="rect">
            <a:avLst/>
          </a:prstGeom>
        </p:spPr>
      </p:pic>
    </p:spTree>
    <p:extLst>
      <p:ext uri="{BB962C8B-B14F-4D97-AF65-F5344CB8AC3E}">
        <p14:creationId xmlns:p14="http://schemas.microsoft.com/office/powerpoint/2010/main" val="6674520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4" descr="https://upload.wikimedia.org/wikipedia/commons/c/c8/Karte_berliner_mauer_en.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 y="11464"/>
            <a:ext cx="8478430" cy="6817451"/>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6096000" y="457201"/>
            <a:ext cx="2760058" cy="830997"/>
          </a:xfrm>
          <a:prstGeom prst="rect">
            <a:avLst/>
          </a:prstGeom>
        </p:spPr>
        <p:txBody>
          <a:bodyPr wrap="square">
            <a:spAutoFit/>
          </a:bodyPr>
          <a:lstStyle/>
          <a:p>
            <a:r>
              <a:rPr lang="en-US" sz="1200" dirty="0"/>
              <a:t>Photo credit: Berlin wall and checkpoints.  </a:t>
            </a:r>
            <a:r>
              <a:rPr lang="en-US" sz="1200" dirty="0" err="1"/>
              <a:t>de:Benutzer:Sansculotte</a:t>
            </a:r>
            <a:r>
              <a:rPr lang="en-US" sz="1200" dirty="0"/>
              <a:t> (2004). Usage granted under the conditions of the GNU FDL and the CCBYSA 2.0</a:t>
            </a:r>
          </a:p>
        </p:txBody>
      </p:sp>
    </p:spTree>
    <p:extLst>
      <p:ext uri="{BB962C8B-B14F-4D97-AF65-F5344CB8AC3E}">
        <p14:creationId xmlns:p14="http://schemas.microsoft.com/office/powerpoint/2010/main" val="30863193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81000" y="159322"/>
            <a:ext cx="8229600" cy="6740307"/>
          </a:xfrm>
          <a:prstGeom prst="rect">
            <a:avLst/>
          </a:prstGeom>
        </p:spPr>
        <p:txBody>
          <a:bodyPr wrap="square">
            <a:spAutoFit/>
          </a:bodyPr>
          <a:lstStyle/>
          <a:p>
            <a:pPr lvl="0"/>
            <a:r>
              <a:rPr lang="en-US" sz="3600" dirty="0"/>
              <a:t>At the time that the author visited Checkpoint Charlie, East and West Germany were enemies, with walls and barbed wire between them, and different military alliances behind them (the Warsaw Pact and NATO).  </a:t>
            </a:r>
          </a:p>
          <a:p>
            <a:pPr lvl="0"/>
            <a:endParaRPr lang="en-US" sz="3600" dirty="0"/>
          </a:p>
          <a:p>
            <a:pPr lvl="0"/>
            <a:r>
              <a:rPr lang="en-US" sz="3600" dirty="0"/>
              <a:t>How is that situation similar to the Enemies model of psychology and religion?  (Think about the history, barriers, and forces that create and maintain a hostile state of affairs.)</a:t>
            </a:r>
          </a:p>
        </p:txBody>
      </p:sp>
    </p:spTree>
    <p:extLst>
      <p:ext uri="{BB962C8B-B14F-4D97-AF65-F5344CB8AC3E}">
        <p14:creationId xmlns:p14="http://schemas.microsoft.com/office/powerpoint/2010/main" val="17041721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3264" y="533400"/>
            <a:ext cx="1195935" cy="6063198"/>
          </a:xfrm>
          <a:prstGeom prst="rect">
            <a:avLst/>
          </a:prstGeom>
        </p:spPr>
        <p:txBody>
          <a:bodyPr wrap="square">
            <a:spAutoFit/>
          </a:bodyPr>
          <a:lstStyle/>
          <a:p>
            <a:r>
              <a:rPr lang="en-US" sz="1600" dirty="0"/>
              <a:t>October 27-28, 1961</a:t>
            </a:r>
          </a:p>
          <a:p>
            <a:endParaRPr lang="en-US" sz="1600" dirty="0"/>
          </a:p>
          <a:p>
            <a:r>
              <a:rPr lang="en-US" sz="1600" dirty="0"/>
              <a:t>US and USSR forces faced off with armed tanks at Checkpoint Charlie when the Soviet Union refused to allow US military personnel to have access to East Germany.  </a:t>
            </a:r>
          </a:p>
          <a:p>
            <a:endParaRPr lang="en-US" sz="1600" dirty="0"/>
          </a:p>
          <a:p>
            <a:r>
              <a:rPr lang="en-US" sz="1200" dirty="0"/>
              <a:t>Photo Credit: USAMHI, public domain</a:t>
            </a:r>
          </a:p>
        </p:txBody>
      </p:sp>
      <p:pic>
        <p:nvPicPr>
          <p:cNvPr id="2050" name="Picture 2" descr="http://www.army.mil/-images/2010/10/24/89543/size0-army.mil-89543-2010-10-22-101015.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47188" y="457200"/>
            <a:ext cx="7788046" cy="6400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51488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archive.defense.gov/DODCMSShare/NewsStoryPhoto/2009-11/scr_DF-ST-91-0138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43" y="0"/>
            <a:ext cx="10287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1524000" y="457200"/>
            <a:ext cx="4572000" cy="1200329"/>
          </a:xfrm>
          <a:prstGeom prst="rect">
            <a:avLst/>
          </a:prstGeom>
        </p:spPr>
        <p:txBody>
          <a:bodyPr>
            <a:spAutoFit/>
          </a:bodyPr>
          <a:lstStyle/>
          <a:p>
            <a:r>
              <a:rPr lang="en-US" i="1" dirty="0"/>
              <a:t>West German citizens gather at a newly created opening in the Berlin Wall at </a:t>
            </a:r>
            <a:r>
              <a:rPr lang="en-US" i="1" dirty="0" err="1"/>
              <a:t>Potsdamer</a:t>
            </a:r>
            <a:r>
              <a:rPr lang="en-US" i="1" dirty="0"/>
              <a:t> </a:t>
            </a:r>
            <a:r>
              <a:rPr lang="en-US" i="1" dirty="0" err="1"/>
              <a:t>Platz</a:t>
            </a:r>
            <a:r>
              <a:rPr lang="en-US" i="1" dirty="0"/>
              <a:t> in November 1989. Photo credit: US </a:t>
            </a:r>
            <a:r>
              <a:rPr lang="en-US" i="1" dirty="0" err="1"/>
              <a:t>DoD</a:t>
            </a:r>
            <a:r>
              <a:rPr lang="en-US" i="1" dirty="0"/>
              <a:t> photo, public domain.</a:t>
            </a:r>
            <a:r>
              <a:rPr lang="en-US" dirty="0"/>
              <a:t>  </a:t>
            </a:r>
          </a:p>
        </p:txBody>
      </p:sp>
    </p:spTree>
    <p:extLst>
      <p:ext uri="{BB962C8B-B14F-4D97-AF65-F5344CB8AC3E}">
        <p14:creationId xmlns:p14="http://schemas.microsoft.com/office/powerpoint/2010/main" val="36874594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3752" y="503634"/>
            <a:ext cx="9943262" cy="635436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Rectangle 1"/>
          <p:cNvSpPr/>
          <p:nvPr/>
        </p:nvSpPr>
        <p:spPr>
          <a:xfrm>
            <a:off x="4622074" y="5562600"/>
            <a:ext cx="4495800" cy="1200329"/>
          </a:xfrm>
          <a:prstGeom prst="rect">
            <a:avLst/>
          </a:prstGeom>
        </p:spPr>
        <p:txBody>
          <a:bodyPr wrap="square">
            <a:spAutoFit/>
          </a:bodyPr>
          <a:lstStyle/>
          <a:p>
            <a:pPr algn="ctr"/>
            <a:r>
              <a:rPr lang="en-US" dirty="0">
                <a:solidFill>
                  <a:schemeClr val="bg1"/>
                </a:solidFill>
              </a:rPr>
              <a:t>East Germans drive their vehicles through Checkpoint Charlie, 14 November 1989.</a:t>
            </a:r>
          </a:p>
          <a:p>
            <a:pPr algn="ctr"/>
            <a:r>
              <a:rPr lang="en-US" dirty="0">
                <a:solidFill>
                  <a:schemeClr val="bg1"/>
                </a:solidFill>
              </a:rPr>
              <a:t>US Department of Defense photo: DFST9101398. Public Domain</a:t>
            </a:r>
          </a:p>
        </p:txBody>
      </p:sp>
    </p:spTree>
    <p:extLst>
      <p:ext uri="{BB962C8B-B14F-4D97-AF65-F5344CB8AC3E}">
        <p14:creationId xmlns:p14="http://schemas.microsoft.com/office/powerpoint/2010/main" val="37679741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heckpoint Charlie, Barrack, Berlin Wall Museu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28800" y="382185"/>
            <a:ext cx="7321269" cy="6475816"/>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a:xfrm>
            <a:off x="76200" y="422645"/>
            <a:ext cx="1676400" cy="6370975"/>
          </a:xfrm>
          <a:prstGeom prst="rect">
            <a:avLst/>
          </a:prstGeom>
        </p:spPr>
        <p:txBody>
          <a:bodyPr wrap="square">
            <a:spAutoFit/>
          </a:bodyPr>
          <a:lstStyle/>
          <a:p>
            <a:r>
              <a:rPr lang="en-US" sz="2400" dirty="0"/>
              <a:t>Checkpoint Charlie Memorial, now with unfettered access between parts of a unified Berlin and a unified Germany</a:t>
            </a:r>
          </a:p>
          <a:p>
            <a:endParaRPr lang="en-US" dirty="0"/>
          </a:p>
          <a:p>
            <a:r>
              <a:rPr lang="en-US" sz="1200" dirty="0" err="1"/>
              <a:t>Photocredit</a:t>
            </a:r>
            <a:r>
              <a:rPr lang="en-US" sz="1200" dirty="0"/>
              <a:t>: </a:t>
            </a:r>
            <a:r>
              <a:rPr lang="en-US" sz="1200" dirty="0" err="1"/>
              <a:t>Pixabay</a:t>
            </a:r>
            <a:endParaRPr lang="en-US" sz="1200" dirty="0"/>
          </a:p>
          <a:p>
            <a:r>
              <a:rPr lang="en-US" sz="1200" dirty="0"/>
              <a:t>https://pixabay.com/en/checkpoint-charlie-barrack-250594</a:t>
            </a:r>
          </a:p>
          <a:p>
            <a:endParaRPr lang="en-US" dirty="0"/>
          </a:p>
          <a:p>
            <a:r>
              <a:rPr lang="en-US" dirty="0"/>
              <a:t>Public domain</a:t>
            </a:r>
          </a:p>
          <a:p>
            <a:endParaRPr lang="en-US" dirty="0"/>
          </a:p>
        </p:txBody>
      </p:sp>
    </p:spTree>
    <p:extLst>
      <p:ext uri="{BB962C8B-B14F-4D97-AF65-F5344CB8AC3E}">
        <p14:creationId xmlns:p14="http://schemas.microsoft.com/office/powerpoint/2010/main" val="291987822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descr="http://www.popfi.com/wp-content/uploads/berlin_wall_at_potsdamer_platz_march_2009.jpg"/>
          <p:cNvPicPr>
            <a:picLocks noChangeAspect="1" noChangeArrowheads="1"/>
          </p:cNvPicPr>
          <p:nvPr/>
        </p:nvPicPr>
        <p:blipFill>
          <a:blip r:embed="rId2" cstate="print"/>
          <a:srcRect/>
          <a:stretch>
            <a:fillRect/>
          </a:stretch>
        </p:blipFill>
        <p:spPr bwMode="auto">
          <a:xfrm>
            <a:off x="0" y="0"/>
            <a:ext cx="10327105" cy="6858000"/>
          </a:xfrm>
          <a:prstGeom prst="rect">
            <a:avLst/>
          </a:prstGeom>
          <a:noFill/>
        </p:spPr>
      </p:pic>
      <p:sp>
        <p:nvSpPr>
          <p:cNvPr id="2" name="Rectangle 1"/>
          <p:cNvSpPr/>
          <p:nvPr/>
        </p:nvSpPr>
        <p:spPr>
          <a:xfrm>
            <a:off x="2438400" y="5486400"/>
            <a:ext cx="6705600" cy="1200329"/>
          </a:xfrm>
          <a:prstGeom prst="rect">
            <a:avLst/>
          </a:prstGeom>
        </p:spPr>
        <p:txBody>
          <a:bodyPr wrap="square">
            <a:spAutoFit/>
          </a:bodyPr>
          <a:lstStyle/>
          <a:p>
            <a:pPr algn="ctr"/>
            <a:r>
              <a:rPr lang="en-US" dirty="0">
                <a:solidFill>
                  <a:schemeClr val="bg1"/>
                </a:solidFill>
              </a:rPr>
              <a:t>Short section of the Berlin Wall at </a:t>
            </a:r>
            <a:r>
              <a:rPr lang="en-US" dirty="0" err="1">
                <a:solidFill>
                  <a:schemeClr val="bg1"/>
                </a:solidFill>
              </a:rPr>
              <a:t>Potsdamer</a:t>
            </a:r>
            <a:r>
              <a:rPr lang="en-US" dirty="0">
                <a:solidFill>
                  <a:schemeClr val="bg1"/>
                </a:solidFill>
              </a:rPr>
              <a:t> </a:t>
            </a:r>
            <a:r>
              <a:rPr lang="en-US" dirty="0" err="1">
                <a:solidFill>
                  <a:schemeClr val="bg1"/>
                </a:solidFill>
              </a:rPr>
              <a:t>Platz</a:t>
            </a:r>
            <a:r>
              <a:rPr lang="en-US" dirty="0">
                <a:solidFill>
                  <a:schemeClr val="bg1"/>
                </a:solidFill>
              </a:rPr>
              <a:t> (Berlin, Germany). The white painted text in the upper third of the section reads:          “At this place, the first crevice/hole in the Berlin Wall was created".  Photo Credit: Jorge Lascar (2009), Public Domain.</a:t>
            </a:r>
          </a:p>
        </p:txBody>
      </p:sp>
    </p:spTree>
    <p:extLst>
      <p:ext uri="{BB962C8B-B14F-4D97-AF65-F5344CB8AC3E}">
        <p14:creationId xmlns:p14="http://schemas.microsoft.com/office/powerpoint/2010/main" val="303447130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C00000"/>
                </a:solidFill>
              </a:rPr>
              <a:t>Reflection Point</a:t>
            </a:r>
          </a:p>
        </p:txBody>
      </p:sp>
      <p:sp>
        <p:nvSpPr>
          <p:cNvPr id="3" name="Content Placeholder 2"/>
          <p:cNvSpPr>
            <a:spLocks noGrp="1"/>
          </p:cNvSpPr>
          <p:nvPr>
            <p:ph idx="1"/>
          </p:nvPr>
        </p:nvSpPr>
        <p:spPr>
          <a:xfrm>
            <a:off x="914400" y="1295400"/>
            <a:ext cx="8077200" cy="5562600"/>
          </a:xfrm>
        </p:spPr>
        <p:txBody>
          <a:bodyPr>
            <a:noAutofit/>
          </a:bodyPr>
          <a:lstStyle/>
          <a:p>
            <a:pPr marL="0" indent="0">
              <a:buNone/>
            </a:pPr>
            <a:r>
              <a:rPr lang="en-US" dirty="0"/>
              <a:t>The Berlin Wall was erected by governmental decree in 1961 and torn down by common people in 1989.  Over time, enemies can change their relationship.  </a:t>
            </a:r>
          </a:p>
          <a:p>
            <a:r>
              <a:rPr lang="en-US" dirty="0"/>
              <a:t>What factors bring about a change in relationships between nations?  Between people?  </a:t>
            </a:r>
          </a:p>
          <a:p>
            <a:r>
              <a:rPr lang="en-US" dirty="0"/>
              <a:t>Are there any parallels to how this has taken place between psychology and religion (and Christianity in particular)?</a:t>
            </a:r>
          </a:p>
        </p:txBody>
      </p:sp>
    </p:spTree>
    <p:extLst>
      <p:ext uri="{BB962C8B-B14F-4D97-AF65-F5344CB8AC3E}">
        <p14:creationId xmlns:p14="http://schemas.microsoft.com/office/powerpoint/2010/main" val="22965315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90600" y="304800"/>
            <a:ext cx="7696200" cy="6553200"/>
          </a:xfrm>
        </p:spPr>
        <p:txBody>
          <a:bodyPr>
            <a:normAutofit/>
          </a:bodyPr>
          <a:lstStyle/>
          <a:p>
            <a:pPr marL="58738" lvl="0" indent="-58738">
              <a:buNone/>
            </a:pPr>
            <a:r>
              <a:rPr lang="en-US" dirty="0"/>
              <a:t>People rarely go straight from being enemies to being allies (unless a common enemy emerges!)  Many nations adopt patterns that are somewhere between outright enemies and close allies.  Describe the fundamental characteristics, advantages, and disadvantages of each of these forms of international relations:</a:t>
            </a:r>
          </a:p>
          <a:p>
            <a:pPr marL="906463" lvl="0"/>
            <a:r>
              <a:rPr lang="en-US" dirty="0"/>
              <a:t>Spies</a:t>
            </a:r>
          </a:p>
          <a:p>
            <a:pPr marL="906463" lvl="0"/>
            <a:r>
              <a:rPr lang="en-US" dirty="0"/>
              <a:t>Colonialists</a:t>
            </a:r>
          </a:p>
          <a:p>
            <a:pPr marL="906463" lvl="0"/>
            <a:r>
              <a:rPr lang="en-US" dirty="0"/>
              <a:t>Rebuilders</a:t>
            </a:r>
          </a:p>
          <a:p>
            <a:pPr marL="906463" lvl="0"/>
            <a:r>
              <a:rPr lang="en-US" dirty="0"/>
              <a:t>Neutral Parties</a:t>
            </a:r>
          </a:p>
          <a:p>
            <a:endParaRPr lang="en-US" dirty="0"/>
          </a:p>
        </p:txBody>
      </p:sp>
    </p:spTree>
    <p:extLst>
      <p:ext uri="{BB962C8B-B14F-4D97-AF65-F5344CB8AC3E}">
        <p14:creationId xmlns:p14="http://schemas.microsoft.com/office/powerpoint/2010/main" val="14196576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57300" y="0"/>
            <a:ext cx="7467600" cy="1143000"/>
          </a:xfrm>
        </p:spPr>
        <p:txBody>
          <a:bodyPr/>
          <a:lstStyle/>
          <a:p>
            <a:r>
              <a:rPr lang="en-US" dirty="0"/>
              <a:t>Espionage</a:t>
            </a:r>
          </a:p>
        </p:txBody>
      </p:sp>
      <p:sp>
        <p:nvSpPr>
          <p:cNvPr id="3" name="Content Placeholder 2"/>
          <p:cNvSpPr>
            <a:spLocks noGrp="1"/>
          </p:cNvSpPr>
          <p:nvPr>
            <p:ph idx="1"/>
          </p:nvPr>
        </p:nvSpPr>
        <p:spPr>
          <a:xfrm>
            <a:off x="990600" y="1371600"/>
            <a:ext cx="8001000" cy="5486400"/>
          </a:xfrm>
        </p:spPr>
        <p:txBody>
          <a:bodyPr>
            <a:normAutofit/>
          </a:bodyPr>
          <a:lstStyle/>
          <a:p>
            <a:pPr marL="0" lvl="1" indent="0">
              <a:buNone/>
            </a:pPr>
            <a:r>
              <a:rPr lang="en-US" sz="3600" b="1" dirty="0"/>
              <a:t>Foreign Spies </a:t>
            </a:r>
            <a:r>
              <a:rPr lang="en-US" sz="3600" dirty="0"/>
              <a:t>are analogous to psychologists who want to study the psychological effects of religious belief or non-belief.  This is essentially the same as the psychology of religion, a venerable and useful part of psychology.</a:t>
            </a:r>
          </a:p>
        </p:txBody>
      </p:sp>
    </p:spTree>
    <p:extLst>
      <p:ext uri="{BB962C8B-B14F-4D97-AF65-F5344CB8AC3E}">
        <p14:creationId xmlns:p14="http://schemas.microsoft.com/office/powerpoint/2010/main" val="17756123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C00000"/>
                </a:solidFill>
              </a:rPr>
              <a:t>Reflection Point</a:t>
            </a:r>
          </a:p>
        </p:txBody>
      </p:sp>
      <p:sp>
        <p:nvSpPr>
          <p:cNvPr id="3" name="Content Placeholder 2"/>
          <p:cNvSpPr>
            <a:spLocks noGrp="1"/>
          </p:cNvSpPr>
          <p:nvPr>
            <p:ph idx="1"/>
          </p:nvPr>
        </p:nvSpPr>
        <p:spPr>
          <a:xfrm>
            <a:off x="1219200" y="1419224"/>
            <a:ext cx="7467600" cy="5438775"/>
          </a:xfrm>
        </p:spPr>
        <p:txBody>
          <a:bodyPr>
            <a:normAutofit/>
          </a:bodyPr>
          <a:lstStyle/>
          <a:p>
            <a:pPr marL="0" lvl="1" indent="0">
              <a:buNone/>
            </a:pPr>
            <a:r>
              <a:rPr lang="en-US" sz="3600" b="1" dirty="0"/>
              <a:t>Foreign spies (psychology of religion)</a:t>
            </a:r>
          </a:p>
          <a:p>
            <a:pPr marL="0" lvl="1" indent="0">
              <a:buNone/>
            </a:pPr>
            <a:endParaRPr lang="en-US" sz="3600" dirty="0"/>
          </a:p>
          <a:p>
            <a:pPr marL="0" lvl="1" indent="0">
              <a:buNone/>
            </a:pPr>
            <a:r>
              <a:rPr lang="en-US" sz="3600" dirty="0"/>
              <a:t>Develop a list of three solid empirical questions about religious and spiritual belief (or non-belief) and practices that could be interesting from a research standpoint, or potentially useful from a clinical viewpoint.</a:t>
            </a:r>
          </a:p>
          <a:p>
            <a:pPr>
              <a:buNone/>
            </a:pPr>
            <a:endParaRPr lang="en-US" dirty="0"/>
          </a:p>
          <a:p>
            <a:endParaRPr lang="en-US" dirty="0"/>
          </a:p>
        </p:txBody>
      </p:sp>
    </p:spTree>
    <p:extLst>
      <p:ext uri="{BB962C8B-B14F-4D97-AF65-F5344CB8AC3E}">
        <p14:creationId xmlns:p14="http://schemas.microsoft.com/office/powerpoint/2010/main" val="18332722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9200" y="0"/>
            <a:ext cx="7467600" cy="1143000"/>
          </a:xfrm>
        </p:spPr>
        <p:txBody>
          <a:bodyPr/>
          <a:lstStyle/>
          <a:p>
            <a:r>
              <a:rPr lang="en-US" dirty="0"/>
              <a:t>Espionage</a:t>
            </a:r>
          </a:p>
        </p:txBody>
      </p:sp>
      <p:sp>
        <p:nvSpPr>
          <p:cNvPr id="3" name="Content Placeholder 2"/>
          <p:cNvSpPr>
            <a:spLocks noGrp="1"/>
          </p:cNvSpPr>
          <p:nvPr>
            <p:ph idx="1"/>
          </p:nvPr>
        </p:nvSpPr>
        <p:spPr>
          <a:xfrm>
            <a:off x="990600" y="1371600"/>
            <a:ext cx="7696200" cy="5486400"/>
          </a:xfrm>
        </p:spPr>
        <p:txBody>
          <a:bodyPr>
            <a:normAutofit/>
          </a:bodyPr>
          <a:lstStyle/>
          <a:p>
            <a:pPr marL="0" lvl="1" indent="0">
              <a:buNone/>
            </a:pPr>
            <a:r>
              <a:rPr lang="en-US" sz="3600" b="1" dirty="0"/>
              <a:t>Domestic Spies </a:t>
            </a:r>
            <a:r>
              <a:rPr lang="en-US" sz="3600" dirty="0"/>
              <a:t>are individuals who do not believe in the literal story of the religion that they profess. They see the stories, rituals, and relationships of religion as useful. As such, </a:t>
            </a:r>
            <a:r>
              <a:rPr lang="en-US" sz="3600" i="1" dirty="0"/>
              <a:t>these people (whether pastors or laypersons) are interested in how religious beliefs or practices can help people cope with the problems of life and thrive as persons</a:t>
            </a:r>
            <a:r>
              <a:rPr lang="en-US" sz="3600" dirty="0"/>
              <a:t>.  </a:t>
            </a:r>
          </a:p>
        </p:txBody>
      </p:sp>
    </p:spTree>
    <p:extLst>
      <p:ext uri="{BB962C8B-B14F-4D97-AF65-F5344CB8AC3E}">
        <p14:creationId xmlns:p14="http://schemas.microsoft.com/office/powerpoint/2010/main" val="18040829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C00000"/>
                </a:solidFill>
              </a:rPr>
              <a:t>Reflection Point</a:t>
            </a:r>
          </a:p>
        </p:txBody>
      </p:sp>
      <p:sp>
        <p:nvSpPr>
          <p:cNvPr id="3" name="Content Placeholder 2"/>
          <p:cNvSpPr>
            <a:spLocks noGrp="1"/>
          </p:cNvSpPr>
          <p:nvPr>
            <p:ph idx="1"/>
          </p:nvPr>
        </p:nvSpPr>
        <p:spPr>
          <a:xfrm>
            <a:off x="1219200" y="1419224"/>
            <a:ext cx="7467600" cy="5438775"/>
          </a:xfrm>
        </p:spPr>
        <p:txBody>
          <a:bodyPr>
            <a:normAutofit/>
          </a:bodyPr>
          <a:lstStyle/>
          <a:p>
            <a:pPr marL="0" lvl="1" indent="0">
              <a:buNone/>
            </a:pPr>
            <a:r>
              <a:rPr lang="en-US" sz="3600" dirty="0"/>
              <a:t>Imagine that you are a domestic spy (that is, a pastor who is interested in helping others but who does not hold orthodox theological positions and who does not take much of your religion literally).  </a:t>
            </a:r>
            <a:r>
              <a:rPr lang="en-US" sz="3600" i="1" dirty="0"/>
              <a:t>Describe how you can use your ministry to meet the tangible and psychological needs of your flock.</a:t>
            </a:r>
          </a:p>
          <a:p>
            <a:pPr>
              <a:buNone/>
            </a:pPr>
            <a:endParaRPr lang="en-US" dirty="0"/>
          </a:p>
          <a:p>
            <a:endParaRPr lang="en-US" dirty="0"/>
          </a:p>
        </p:txBody>
      </p:sp>
    </p:spTree>
    <p:extLst>
      <p:ext uri="{BB962C8B-B14F-4D97-AF65-F5344CB8AC3E}">
        <p14:creationId xmlns:p14="http://schemas.microsoft.com/office/powerpoint/2010/main" val="9836978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C00000"/>
                </a:solidFill>
              </a:rPr>
              <a:t>Reflection Point</a:t>
            </a:r>
          </a:p>
        </p:txBody>
      </p:sp>
      <p:sp>
        <p:nvSpPr>
          <p:cNvPr id="3" name="Content Placeholder 2"/>
          <p:cNvSpPr>
            <a:spLocks noGrp="1"/>
          </p:cNvSpPr>
          <p:nvPr>
            <p:ph idx="1"/>
          </p:nvPr>
        </p:nvSpPr>
        <p:spPr>
          <a:xfrm>
            <a:off x="914400" y="1295400"/>
            <a:ext cx="8077200" cy="5562600"/>
          </a:xfrm>
        </p:spPr>
        <p:txBody>
          <a:bodyPr>
            <a:noAutofit/>
          </a:bodyPr>
          <a:lstStyle/>
          <a:p>
            <a:pPr marL="0" indent="0">
              <a:buNone/>
            </a:pPr>
            <a:r>
              <a:rPr lang="en-US" sz="3600" i="1" dirty="0"/>
              <a:t>Espionage – Domestic and foreign spies</a:t>
            </a:r>
          </a:p>
          <a:p>
            <a:pPr marL="0" indent="0">
              <a:buNone/>
            </a:pPr>
            <a:endParaRPr lang="en-US" sz="1200" dirty="0"/>
          </a:p>
          <a:p>
            <a:r>
              <a:rPr lang="en-US" dirty="0"/>
              <a:t>What are the advantages of the Spies model</a:t>
            </a:r>
          </a:p>
          <a:p>
            <a:r>
              <a:rPr lang="en-US" dirty="0"/>
              <a:t>What are the disadvantages or dangers of this model?</a:t>
            </a:r>
          </a:p>
          <a:p>
            <a:r>
              <a:rPr lang="en-US" dirty="0"/>
              <a:t>In what ways are the initial assumptions of domestic spies and foreign spies similar and different?</a:t>
            </a:r>
          </a:p>
          <a:p>
            <a:r>
              <a:rPr lang="en-US" dirty="0"/>
              <a:t>How are the goals of the domestic spies and foreign spies similar and different?</a:t>
            </a:r>
          </a:p>
        </p:txBody>
      </p:sp>
    </p:spTree>
    <p:extLst>
      <p:ext uri="{BB962C8B-B14F-4D97-AF65-F5344CB8AC3E}">
        <p14:creationId xmlns:p14="http://schemas.microsoft.com/office/powerpoint/2010/main" val="19429319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Colonialism</a:t>
            </a:r>
          </a:p>
        </p:txBody>
      </p:sp>
      <p:sp>
        <p:nvSpPr>
          <p:cNvPr id="3" name="Content Placeholder 2"/>
          <p:cNvSpPr>
            <a:spLocks noGrp="1"/>
          </p:cNvSpPr>
          <p:nvPr>
            <p:ph idx="1"/>
          </p:nvPr>
        </p:nvSpPr>
        <p:spPr/>
        <p:txBody>
          <a:bodyPr>
            <a:normAutofit/>
          </a:bodyPr>
          <a:lstStyle/>
          <a:p>
            <a:r>
              <a:rPr lang="en-US" sz="3600" dirty="0"/>
              <a:t>Maintains a belief in the usefulness of one nation, under the domination of the other nation.</a:t>
            </a:r>
          </a:p>
          <a:p>
            <a:r>
              <a:rPr lang="en-US" sz="3600" dirty="0"/>
              <a:t>Augustine believed that secular learning was rightly the possession of the Church and compared it to plundering the Egyptians.</a:t>
            </a:r>
          </a:p>
        </p:txBody>
      </p:sp>
    </p:spTree>
    <p:extLst>
      <p:ext uri="{BB962C8B-B14F-4D97-AF65-F5344CB8AC3E}">
        <p14:creationId xmlns:p14="http://schemas.microsoft.com/office/powerpoint/2010/main" val="16951889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90600" y="381000"/>
            <a:ext cx="8001000" cy="5867400"/>
          </a:xfrm>
        </p:spPr>
        <p:txBody>
          <a:bodyPr>
            <a:noAutofit/>
          </a:bodyPr>
          <a:lstStyle/>
          <a:p>
            <a:pPr marL="0" indent="0">
              <a:buNone/>
            </a:pPr>
            <a:r>
              <a:rPr lang="en-US" sz="2200" dirty="0"/>
              <a:t>The following extended quotation from Augustine, </a:t>
            </a:r>
            <a:r>
              <a:rPr lang="en-US" sz="2200" i="1" dirty="0"/>
              <a:t>On Christian Doctrine</a:t>
            </a:r>
            <a:r>
              <a:rPr lang="en-US" sz="2200" dirty="0"/>
              <a:t> (Book 2, Chapter 40) is the source of the idea of Plundering the Egyptians, a view which is similar to that of the Colonialists.</a:t>
            </a:r>
          </a:p>
          <a:p>
            <a:pPr marL="0" indent="0">
              <a:buNone/>
            </a:pPr>
            <a:endParaRPr lang="en-US" sz="2200" dirty="0"/>
          </a:p>
          <a:p>
            <a:pPr marL="0" indent="0">
              <a:buNone/>
            </a:pPr>
            <a:r>
              <a:rPr lang="en-US" sz="3600" dirty="0"/>
              <a:t>“Moreover, if those who are called philosophers, and especially the Platonists, have said aught that is true and in harmony with our faith, we are not only not to shrink from it, but to claim it for our own use from those who have unlawful possession of it. </a:t>
            </a:r>
          </a:p>
        </p:txBody>
      </p:sp>
    </p:spTree>
    <p:extLst>
      <p:ext uri="{BB962C8B-B14F-4D97-AF65-F5344CB8AC3E}">
        <p14:creationId xmlns:p14="http://schemas.microsoft.com/office/powerpoint/2010/main" val="226635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304800"/>
            <a:ext cx="8153400" cy="5943600"/>
          </a:xfrm>
        </p:spPr>
        <p:txBody>
          <a:bodyPr>
            <a:noAutofit/>
          </a:bodyPr>
          <a:lstStyle/>
          <a:p>
            <a:pPr marL="0" indent="0">
              <a:buNone/>
            </a:pPr>
            <a:r>
              <a:rPr lang="en-US" dirty="0"/>
              <a:t>“For, as the Egyptians had not only the idols and heavy burdens which the people of Israel hated and fled from, but also vessels and ornaments of gold and silver…which the same people when going out of Egypt appropriated to themselves, …in the same way all branches of heathen learning have not only false and superstitious fancies and heavy burdens of unnecessary toil… but they contain also liberal instruction which is better adapted to the use of the truth, and some most excellent precepts of morality; and some truths in regard even to the worship of the One God are found among them.</a:t>
            </a:r>
          </a:p>
        </p:txBody>
      </p:sp>
    </p:spTree>
    <p:extLst>
      <p:ext uri="{BB962C8B-B14F-4D97-AF65-F5344CB8AC3E}">
        <p14:creationId xmlns:p14="http://schemas.microsoft.com/office/powerpoint/2010/main" val="24979137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66800" y="609600"/>
            <a:ext cx="7924800" cy="5867400"/>
          </a:xfrm>
        </p:spPr>
        <p:txBody>
          <a:bodyPr>
            <a:noAutofit/>
          </a:bodyPr>
          <a:lstStyle/>
          <a:p>
            <a:pPr marL="0" indent="0">
              <a:buNone/>
            </a:pPr>
            <a:r>
              <a:rPr lang="en-US" sz="3600" dirty="0"/>
              <a:t>“Now these are, so to speak, their gold and silver, which they did not create themselves, but dug out of the mines of God’s providence which are everywhere scattered abroad, and are perversely and unlawfully prostituting to the worship of devils. These, therefore, the Christian… ought to take away from them, and to devote to their proper use in preaching the gospel.”</a:t>
            </a:r>
          </a:p>
        </p:txBody>
      </p:sp>
    </p:spTree>
    <p:extLst>
      <p:ext uri="{BB962C8B-B14F-4D97-AF65-F5344CB8AC3E}">
        <p14:creationId xmlns:p14="http://schemas.microsoft.com/office/powerpoint/2010/main" val="5515801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D66BEF-5EB5-45CA-A48A-DD6B94E6E49C}"/>
              </a:ext>
            </a:extLst>
          </p:cNvPr>
          <p:cNvSpPr>
            <a:spLocks noGrp="1"/>
          </p:cNvSpPr>
          <p:nvPr>
            <p:ph type="title"/>
          </p:nvPr>
        </p:nvSpPr>
        <p:spPr/>
        <p:txBody>
          <a:bodyPr/>
          <a:lstStyle/>
          <a:p>
            <a:r>
              <a:rPr lang="en-US" b="1" dirty="0">
                <a:solidFill>
                  <a:srgbClr val="C00000"/>
                </a:solidFill>
              </a:rPr>
              <a:t>Reflection Point</a:t>
            </a:r>
            <a:endParaRPr lang="en-US" dirty="0"/>
          </a:p>
        </p:txBody>
      </p:sp>
      <p:sp>
        <p:nvSpPr>
          <p:cNvPr id="3" name="Content Placeholder 2">
            <a:extLst>
              <a:ext uri="{FF2B5EF4-FFF2-40B4-BE49-F238E27FC236}">
                <a16:creationId xmlns:a16="http://schemas.microsoft.com/office/drawing/2014/main" id="{562FE175-A9A7-4C22-8B0D-A421256E04DE}"/>
              </a:ext>
            </a:extLst>
          </p:cNvPr>
          <p:cNvSpPr>
            <a:spLocks noGrp="1"/>
          </p:cNvSpPr>
          <p:nvPr>
            <p:ph idx="1"/>
          </p:nvPr>
        </p:nvSpPr>
        <p:spPr>
          <a:xfrm>
            <a:off x="1219200" y="1600200"/>
            <a:ext cx="7696200" cy="4525963"/>
          </a:xfrm>
        </p:spPr>
        <p:txBody>
          <a:bodyPr>
            <a:noAutofit/>
          </a:bodyPr>
          <a:lstStyle/>
          <a:p>
            <a:r>
              <a:rPr lang="en-US" sz="3600" dirty="0"/>
              <a:t>What are the advantages and disadvantages of viewing “secular” knowledge as something that ought to be “taken back” for use by Christians?</a:t>
            </a:r>
          </a:p>
          <a:p>
            <a:r>
              <a:rPr lang="en-US" sz="3600" dirty="0"/>
              <a:t>Does the analogy of plundering the Egyptians lend itself to deep engagement with “secular” knowledge?  Why or why not?</a:t>
            </a:r>
          </a:p>
        </p:txBody>
      </p:sp>
    </p:spTree>
    <p:extLst>
      <p:ext uri="{BB962C8B-B14F-4D97-AF65-F5344CB8AC3E}">
        <p14:creationId xmlns:p14="http://schemas.microsoft.com/office/powerpoint/2010/main" val="22480932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66FA05-B930-468D-8628-0814D65011BA}"/>
              </a:ext>
            </a:extLst>
          </p:cNvPr>
          <p:cNvSpPr>
            <a:spLocks noGrp="1"/>
          </p:cNvSpPr>
          <p:nvPr>
            <p:ph type="title"/>
          </p:nvPr>
        </p:nvSpPr>
        <p:spPr>
          <a:xfrm>
            <a:off x="1219200" y="25854"/>
            <a:ext cx="7467600" cy="1143000"/>
          </a:xfrm>
        </p:spPr>
        <p:txBody>
          <a:bodyPr/>
          <a:lstStyle/>
          <a:p>
            <a:r>
              <a:rPr lang="en-US" dirty="0"/>
              <a:t>Rhetoric and Reality</a:t>
            </a:r>
          </a:p>
        </p:txBody>
      </p:sp>
      <p:sp>
        <p:nvSpPr>
          <p:cNvPr id="3" name="Content Placeholder 2">
            <a:extLst>
              <a:ext uri="{FF2B5EF4-FFF2-40B4-BE49-F238E27FC236}">
                <a16:creationId xmlns:a16="http://schemas.microsoft.com/office/drawing/2014/main" id="{1DD93890-4B4F-4FDE-B4D9-F72ABD6177E6}"/>
              </a:ext>
            </a:extLst>
          </p:cNvPr>
          <p:cNvSpPr>
            <a:spLocks noGrp="1"/>
          </p:cNvSpPr>
          <p:nvPr>
            <p:ph idx="1"/>
          </p:nvPr>
        </p:nvSpPr>
        <p:spPr>
          <a:xfrm>
            <a:off x="1066800" y="1066800"/>
            <a:ext cx="7772400" cy="4525963"/>
          </a:xfrm>
        </p:spPr>
        <p:txBody>
          <a:bodyPr>
            <a:noAutofit/>
          </a:bodyPr>
          <a:lstStyle/>
          <a:p>
            <a:pPr marL="0" indent="0" algn="just">
              <a:buNone/>
            </a:pPr>
            <a:r>
              <a:rPr lang="en-US" sz="2800" b="0" i="0" u="none" strike="noStrike" baseline="0" dirty="0"/>
              <a:t>In recent years, some people from the nouthetic counseling (or biblical counseling) tradition have claimed that they are not opposed to psychology.</a:t>
            </a:r>
          </a:p>
          <a:p>
            <a:pPr algn="l"/>
            <a:r>
              <a:rPr lang="en-US" sz="2400" dirty="0"/>
              <a:t>“Nouthetic Counseling is not opposed to the use of psychological data, especially when it is used to illustrate and describer </a:t>
            </a:r>
            <a:r>
              <a:rPr lang="en-US" sz="2400" dirty="0" err="1"/>
              <a:t>ather</a:t>
            </a:r>
            <a:r>
              <a:rPr lang="en-US" sz="2400" dirty="0"/>
              <a:t> than explain.” (</a:t>
            </a:r>
            <a:r>
              <a:rPr lang="en-US" sz="2400" b="0" i="0" u="none" strike="noStrike" baseline="0" dirty="0">
                <a:solidFill>
                  <a:srgbClr val="000000"/>
                </a:solidFill>
              </a:rPr>
              <a:t>Welch, and </a:t>
            </a:r>
            <a:r>
              <a:rPr lang="en-US" sz="2400" b="0" i="0" u="none" strike="noStrike" baseline="0" dirty="0" err="1">
                <a:solidFill>
                  <a:srgbClr val="000000"/>
                </a:solidFill>
              </a:rPr>
              <a:t>Powlison</a:t>
            </a:r>
            <a:r>
              <a:rPr lang="en-US" sz="2400" b="0" i="0" u="none" strike="noStrike" baseline="0" dirty="0">
                <a:solidFill>
                  <a:srgbClr val="000000"/>
                </a:solidFill>
              </a:rPr>
              <a:t>, Every common bush afire, 303. )</a:t>
            </a:r>
          </a:p>
          <a:p>
            <a:r>
              <a:rPr lang="en-US" sz="2400" b="0" i="0" u="none" strike="noStrike" baseline="0" dirty="0"/>
              <a:t>“A persistent misunderstanding of the biblical counseling view asserts, ‘You don’t believe Christians can learn anything from secular psychology.’ On the contrary, we can learn, should learn, and do learn from anyone and everyone. But we do seek to be aware of the blinkering and distorting effects of faulty assumptions and explanations. . . .”</a:t>
            </a:r>
            <a:r>
              <a:rPr lang="en-US" sz="2400" b="0" i="0" u="none" strike="noStrike" baseline="0" dirty="0">
                <a:solidFill>
                  <a:srgbClr val="000000"/>
                </a:solidFill>
              </a:rPr>
              <a:t> (</a:t>
            </a:r>
            <a:r>
              <a:rPr lang="en-US" sz="2400" b="0" i="0" u="none" strike="noStrike" baseline="0" dirty="0" err="1">
                <a:solidFill>
                  <a:srgbClr val="000000"/>
                </a:solidFill>
              </a:rPr>
              <a:t>Powlison</a:t>
            </a:r>
            <a:r>
              <a:rPr lang="en-US" sz="2400" b="0" i="0" u="none" strike="noStrike" baseline="0" dirty="0">
                <a:solidFill>
                  <a:srgbClr val="000000"/>
                </a:solidFill>
              </a:rPr>
              <a:t>, in Johnson, 2010, p. 255). </a:t>
            </a:r>
            <a:endParaRPr lang="en-US" sz="2400" b="0" i="0" u="none" strike="noStrike" baseline="0" dirty="0"/>
          </a:p>
          <a:p>
            <a:pPr algn="l"/>
            <a:endParaRPr lang="en-US" sz="1800" b="0" i="0" u="none" strike="noStrike" baseline="0" dirty="0">
              <a:latin typeface="Minion Pro"/>
            </a:endParaRPr>
          </a:p>
        </p:txBody>
      </p:sp>
    </p:spTree>
    <p:extLst>
      <p:ext uri="{BB962C8B-B14F-4D97-AF65-F5344CB8AC3E}">
        <p14:creationId xmlns:p14="http://schemas.microsoft.com/office/powerpoint/2010/main" val="15845706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66FA05-B930-468D-8628-0814D65011BA}"/>
              </a:ext>
            </a:extLst>
          </p:cNvPr>
          <p:cNvSpPr>
            <a:spLocks noGrp="1"/>
          </p:cNvSpPr>
          <p:nvPr>
            <p:ph type="title"/>
          </p:nvPr>
        </p:nvSpPr>
        <p:spPr>
          <a:xfrm>
            <a:off x="1219200" y="25854"/>
            <a:ext cx="7467600" cy="1143000"/>
          </a:xfrm>
        </p:spPr>
        <p:txBody>
          <a:bodyPr/>
          <a:lstStyle/>
          <a:p>
            <a:r>
              <a:rPr lang="en-US" dirty="0"/>
              <a:t>Rhetoric and Reality</a:t>
            </a:r>
          </a:p>
        </p:txBody>
      </p:sp>
      <p:sp>
        <p:nvSpPr>
          <p:cNvPr id="3" name="Content Placeholder 2">
            <a:extLst>
              <a:ext uri="{FF2B5EF4-FFF2-40B4-BE49-F238E27FC236}">
                <a16:creationId xmlns:a16="http://schemas.microsoft.com/office/drawing/2014/main" id="{1DD93890-4B4F-4FDE-B4D9-F72ABD6177E6}"/>
              </a:ext>
            </a:extLst>
          </p:cNvPr>
          <p:cNvSpPr>
            <a:spLocks noGrp="1"/>
          </p:cNvSpPr>
          <p:nvPr>
            <p:ph idx="1"/>
          </p:nvPr>
        </p:nvSpPr>
        <p:spPr>
          <a:xfrm>
            <a:off x="914400" y="1066800"/>
            <a:ext cx="8077200" cy="4525963"/>
          </a:xfrm>
        </p:spPr>
        <p:txBody>
          <a:bodyPr>
            <a:noAutofit/>
          </a:bodyPr>
          <a:lstStyle/>
          <a:p>
            <a:pPr marL="0" indent="0" algn="l">
              <a:buNone/>
            </a:pPr>
            <a:r>
              <a:rPr lang="en-US" b="0" i="0" u="none" strike="noStrike" baseline="0" dirty="0">
                <a:solidFill>
                  <a:srgbClr val="000000"/>
                </a:solidFill>
              </a:rPr>
              <a:t>Does this view lead to deep </a:t>
            </a:r>
            <a:r>
              <a:rPr lang="en-US" dirty="0">
                <a:solidFill>
                  <a:srgbClr val="000000"/>
                </a:solidFill>
              </a:rPr>
              <a:t>engagement? </a:t>
            </a:r>
          </a:p>
          <a:p>
            <a:r>
              <a:rPr lang="en-US" b="0" i="0" u="none" strike="noStrike" baseline="0" dirty="0"/>
              <a:t>David Myers critique of the biblical counseling approach is that it urges us to “spurn today’s psychological science for a faith that, with its own implicit psychology, has little need for science.”</a:t>
            </a:r>
            <a:r>
              <a:rPr lang="en-US" dirty="0">
                <a:solidFill>
                  <a:srgbClr val="000000"/>
                </a:solidFill>
              </a:rPr>
              <a:t> </a:t>
            </a:r>
          </a:p>
          <a:p>
            <a:pPr marL="0" indent="0" algn="r">
              <a:buNone/>
            </a:pPr>
            <a:r>
              <a:rPr lang="en-US" sz="2800" dirty="0">
                <a:solidFill>
                  <a:srgbClr val="000000"/>
                </a:solidFill>
              </a:rPr>
              <a:t>(</a:t>
            </a:r>
            <a:r>
              <a:rPr lang="en-US" sz="2800" b="0" i="0" u="none" strike="noStrike" baseline="0" dirty="0">
                <a:solidFill>
                  <a:srgbClr val="000000"/>
                </a:solidFill>
              </a:rPr>
              <a:t>Myers, A levels of explanation response, in Johnson, </a:t>
            </a:r>
            <a:r>
              <a:rPr lang="en-US" sz="2800" b="0" i="1" u="none" strike="noStrike" baseline="0" dirty="0">
                <a:solidFill>
                  <a:srgbClr val="000000"/>
                </a:solidFill>
              </a:rPr>
              <a:t>Psychology and Christianity</a:t>
            </a:r>
            <a:r>
              <a:rPr lang="en-US" sz="2800" b="0" i="0" u="none" strike="noStrike" baseline="0" dirty="0">
                <a:solidFill>
                  <a:srgbClr val="000000"/>
                </a:solidFill>
              </a:rPr>
              <a:t>, 274.)</a:t>
            </a:r>
          </a:p>
        </p:txBody>
      </p:sp>
    </p:spTree>
    <p:extLst>
      <p:ext uri="{BB962C8B-B14F-4D97-AF65-F5344CB8AC3E}">
        <p14:creationId xmlns:p14="http://schemas.microsoft.com/office/powerpoint/2010/main" val="17192714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66FA05-B930-468D-8628-0814D65011BA}"/>
              </a:ext>
            </a:extLst>
          </p:cNvPr>
          <p:cNvSpPr>
            <a:spLocks noGrp="1"/>
          </p:cNvSpPr>
          <p:nvPr>
            <p:ph type="title"/>
          </p:nvPr>
        </p:nvSpPr>
        <p:spPr>
          <a:xfrm>
            <a:off x="1219200" y="25854"/>
            <a:ext cx="7467600" cy="1143000"/>
          </a:xfrm>
        </p:spPr>
        <p:txBody>
          <a:bodyPr/>
          <a:lstStyle/>
          <a:p>
            <a:r>
              <a:rPr lang="en-US" dirty="0"/>
              <a:t>Rhetoric and Reality</a:t>
            </a:r>
          </a:p>
        </p:txBody>
      </p:sp>
      <p:sp>
        <p:nvSpPr>
          <p:cNvPr id="3" name="Content Placeholder 2">
            <a:extLst>
              <a:ext uri="{FF2B5EF4-FFF2-40B4-BE49-F238E27FC236}">
                <a16:creationId xmlns:a16="http://schemas.microsoft.com/office/drawing/2014/main" id="{1DD93890-4B4F-4FDE-B4D9-F72ABD6177E6}"/>
              </a:ext>
            </a:extLst>
          </p:cNvPr>
          <p:cNvSpPr>
            <a:spLocks noGrp="1"/>
          </p:cNvSpPr>
          <p:nvPr>
            <p:ph idx="1"/>
          </p:nvPr>
        </p:nvSpPr>
        <p:spPr>
          <a:xfrm>
            <a:off x="914400" y="1066800"/>
            <a:ext cx="8077200" cy="4525963"/>
          </a:xfrm>
        </p:spPr>
        <p:txBody>
          <a:bodyPr>
            <a:noAutofit/>
          </a:bodyPr>
          <a:lstStyle/>
          <a:p>
            <a:pPr marL="0" indent="0" algn="l">
              <a:buNone/>
            </a:pPr>
            <a:r>
              <a:rPr lang="en-US" b="0" i="0" u="none" strike="noStrike" baseline="0" dirty="0">
                <a:solidFill>
                  <a:srgbClr val="000000"/>
                </a:solidFill>
              </a:rPr>
              <a:t>Does this view lead to deep </a:t>
            </a:r>
            <a:r>
              <a:rPr lang="en-US" dirty="0">
                <a:solidFill>
                  <a:srgbClr val="000000"/>
                </a:solidFill>
              </a:rPr>
              <a:t>engagement? </a:t>
            </a:r>
          </a:p>
          <a:p>
            <a:pPr algn="l"/>
            <a:r>
              <a:rPr lang="en-US" dirty="0">
                <a:solidFill>
                  <a:srgbClr val="000000"/>
                </a:solidFill>
              </a:rPr>
              <a:t>Stan Jones responded to the biblical counseling movement by noting that despite the claim that it is open to engaging modern psychology, it seems to stop at criticizing it, </a:t>
            </a:r>
            <a:r>
              <a:rPr lang="en-US" dirty="0" err="1">
                <a:solidFill>
                  <a:srgbClr val="000000"/>
                </a:solidFill>
              </a:rPr>
              <a:t>deconstrucinting</a:t>
            </a:r>
            <a:r>
              <a:rPr lang="en-US" dirty="0">
                <a:solidFill>
                  <a:srgbClr val="000000"/>
                </a:solidFill>
              </a:rPr>
              <a:t> it, and generally taking “a stance that effectively undercuts any attempt at genuine learning from psychology.” </a:t>
            </a:r>
          </a:p>
          <a:p>
            <a:pPr marL="0" indent="0" algn="r">
              <a:buNone/>
            </a:pPr>
            <a:r>
              <a:rPr lang="en-US" sz="2800" dirty="0">
                <a:solidFill>
                  <a:srgbClr val="000000"/>
                </a:solidFill>
              </a:rPr>
              <a:t>(</a:t>
            </a:r>
            <a:r>
              <a:rPr lang="en-US" sz="2800" b="0" i="0" u="none" strike="noStrike" baseline="0" dirty="0">
                <a:solidFill>
                  <a:srgbClr val="000000"/>
                </a:solidFill>
              </a:rPr>
              <a:t>Jones, An integration response, in Johnson, 278. )</a:t>
            </a:r>
          </a:p>
        </p:txBody>
      </p:sp>
    </p:spTree>
    <p:extLst>
      <p:ext uri="{BB962C8B-B14F-4D97-AF65-F5344CB8AC3E}">
        <p14:creationId xmlns:p14="http://schemas.microsoft.com/office/powerpoint/2010/main" val="1618272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C27C94-F33E-42AC-957C-028BC15EC702}"/>
              </a:ext>
            </a:extLst>
          </p:cNvPr>
          <p:cNvSpPr>
            <a:spLocks noGrp="1"/>
          </p:cNvSpPr>
          <p:nvPr>
            <p:ph type="title"/>
          </p:nvPr>
        </p:nvSpPr>
        <p:spPr>
          <a:xfrm>
            <a:off x="1219200" y="0"/>
            <a:ext cx="7467600" cy="1143000"/>
          </a:xfrm>
        </p:spPr>
        <p:txBody>
          <a:bodyPr/>
          <a:lstStyle/>
          <a:p>
            <a:r>
              <a:rPr lang="en-US" dirty="0"/>
              <a:t>Rhetoric and Reality</a:t>
            </a:r>
          </a:p>
        </p:txBody>
      </p:sp>
      <p:sp>
        <p:nvSpPr>
          <p:cNvPr id="3" name="Content Placeholder 2">
            <a:extLst>
              <a:ext uri="{FF2B5EF4-FFF2-40B4-BE49-F238E27FC236}">
                <a16:creationId xmlns:a16="http://schemas.microsoft.com/office/drawing/2014/main" id="{DA4BC4EB-FE4A-43C0-95AA-11EC3BCCC409}"/>
              </a:ext>
            </a:extLst>
          </p:cNvPr>
          <p:cNvSpPr>
            <a:spLocks noGrp="1"/>
          </p:cNvSpPr>
          <p:nvPr>
            <p:ph idx="1"/>
          </p:nvPr>
        </p:nvSpPr>
        <p:spPr>
          <a:xfrm>
            <a:off x="1066800" y="1295400"/>
            <a:ext cx="7620000" cy="5562600"/>
          </a:xfrm>
        </p:spPr>
        <p:txBody>
          <a:bodyPr>
            <a:normAutofit fontScale="70000" lnSpcReduction="20000"/>
          </a:bodyPr>
          <a:lstStyle/>
          <a:p>
            <a:pPr marL="0" indent="0">
              <a:buNone/>
            </a:pPr>
            <a:r>
              <a:rPr lang="en-US" sz="4500" b="1" dirty="0"/>
              <a:t>Does this sound like openness to psychology?</a:t>
            </a:r>
          </a:p>
          <a:p>
            <a:pPr marL="0" indent="0">
              <a:buNone/>
            </a:pPr>
            <a:endParaRPr lang="en-US" sz="2600" dirty="0"/>
          </a:p>
          <a:p>
            <a:pPr marL="0" indent="0">
              <a:buNone/>
            </a:pPr>
            <a:r>
              <a:rPr lang="en-US" sz="5100" dirty="0"/>
              <a:t>“The problems of people are increasingly defined in secular categories and treated with atheistic therapies and superficial medical interventions.  We face a crucial need to recover a biblical vision of the power of Christ to restore troubled people weighed down with spiritual issues that require counseling.” </a:t>
            </a:r>
          </a:p>
          <a:p>
            <a:pPr marL="0" indent="0">
              <a:buNone/>
            </a:pPr>
            <a:endParaRPr lang="en-US" sz="1900" dirty="0"/>
          </a:p>
          <a:p>
            <a:pPr marL="0" indent="0">
              <a:buNone/>
            </a:pPr>
            <a:r>
              <a:rPr lang="en-US" sz="1900" dirty="0"/>
              <a:t>– Heath Lambert, Executive Director, Assoc. of Certified Biblical Counselors (formerly National Association of Nouthetic Counselors), https://biblicalcounseling.com/resource-library/articles/from-nanc-to-acbc</a:t>
            </a:r>
          </a:p>
        </p:txBody>
      </p:sp>
    </p:spTree>
    <p:extLst>
      <p:ext uri="{BB962C8B-B14F-4D97-AF65-F5344CB8AC3E}">
        <p14:creationId xmlns:p14="http://schemas.microsoft.com/office/powerpoint/2010/main" val="6676056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66FA05-B930-468D-8628-0814D65011BA}"/>
              </a:ext>
            </a:extLst>
          </p:cNvPr>
          <p:cNvSpPr>
            <a:spLocks noGrp="1"/>
          </p:cNvSpPr>
          <p:nvPr>
            <p:ph type="title"/>
          </p:nvPr>
        </p:nvSpPr>
        <p:spPr>
          <a:xfrm>
            <a:off x="1219200" y="0"/>
            <a:ext cx="7467600" cy="1143000"/>
          </a:xfrm>
        </p:spPr>
        <p:txBody>
          <a:bodyPr/>
          <a:lstStyle/>
          <a:p>
            <a:r>
              <a:rPr lang="en-US" dirty="0"/>
              <a:t>Rhetoric and Reality</a:t>
            </a:r>
          </a:p>
        </p:txBody>
      </p:sp>
      <p:sp>
        <p:nvSpPr>
          <p:cNvPr id="3" name="Content Placeholder 2">
            <a:extLst>
              <a:ext uri="{FF2B5EF4-FFF2-40B4-BE49-F238E27FC236}">
                <a16:creationId xmlns:a16="http://schemas.microsoft.com/office/drawing/2014/main" id="{1DD93890-4B4F-4FDE-B4D9-F72ABD6177E6}"/>
              </a:ext>
            </a:extLst>
          </p:cNvPr>
          <p:cNvSpPr>
            <a:spLocks noGrp="1"/>
          </p:cNvSpPr>
          <p:nvPr>
            <p:ph idx="1"/>
          </p:nvPr>
        </p:nvSpPr>
        <p:spPr>
          <a:xfrm>
            <a:off x="1066800" y="1371600"/>
            <a:ext cx="7776117" cy="4525963"/>
          </a:xfrm>
        </p:spPr>
        <p:txBody>
          <a:bodyPr>
            <a:noAutofit/>
          </a:bodyPr>
          <a:lstStyle/>
          <a:p>
            <a:pPr marL="0" indent="0" algn="just">
              <a:buNone/>
            </a:pPr>
            <a:r>
              <a:rPr lang="en-US" dirty="0">
                <a:latin typeface="Minion Pro"/>
              </a:rPr>
              <a:t>How does this work out in the practice of nouthetic or biblical counseling of things like depression, OCD, eating disorders?</a:t>
            </a:r>
          </a:p>
          <a:p>
            <a:pPr algn="just"/>
            <a:r>
              <a:rPr lang="en-US" sz="3000" dirty="0">
                <a:latin typeface="Minion Pro"/>
              </a:rPr>
              <a:t>The typical formula is to turn to scripture and identify patterns of sin.</a:t>
            </a:r>
          </a:p>
          <a:p>
            <a:pPr algn="just"/>
            <a:r>
              <a:rPr lang="en-US" sz="3000" dirty="0">
                <a:latin typeface="Minion Pro"/>
              </a:rPr>
              <a:t>Rarely does this model lead to drawing on psychological research or methods.</a:t>
            </a:r>
          </a:p>
          <a:p>
            <a:r>
              <a:rPr lang="en-US" sz="3000" dirty="0">
                <a:latin typeface="Minion Pro"/>
              </a:rPr>
              <a:t>Referral is uncommon, since biblical counseling and nouthetic counseling see Scripture as “sufficient” to meet all our needs.</a:t>
            </a:r>
          </a:p>
        </p:txBody>
      </p:sp>
    </p:spTree>
    <p:extLst>
      <p:ext uri="{BB962C8B-B14F-4D97-AF65-F5344CB8AC3E}">
        <p14:creationId xmlns:p14="http://schemas.microsoft.com/office/powerpoint/2010/main" val="36545476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C00000"/>
                </a:solidFill>
              </a:rPr>
              <a:t>Reflection Point</a:t>
            </a:r>
          </a:p>
        </p:txBody>
      </p:sp>
      <p:sp>
        <p:nvSpPr>
          <p:cNvPr id="3" name="Content Placeholder 2"/>
          <p:cNvSpPr>
            <a:spLocks noGrp="1"/>
          </p:cNvSpPr>
          <p:nvPr>
            <p:ph idx="1"/>
          </p:nvPr>
        </p:nvSpPr>
        <p:spPr>
          <a:xfrm>
            <a:off x="1219200" y="1828800"/>
            <a:ext cx="7010400" cy="5562600"/>
          </a:xfrm>
        </p:spPr>
        <p:txBody>
          <a:bodyPr>
            <a:noAutofit/>
          </a:bodyPr>
          <a:lstStyle/>
          <a:p>
            <a:r>
              <a:rPr lang="en-US" sz="3600" dirty="0"/>
              <a:t>How are colonialists similar to and different from domestic spies?</a:t>
            </a:r>
          </a:p>
          <a:p>
            <a:r>
              <a:rPr lang="en-US" sz="3600" dirty="0"/>
              <a:t>What do you appreciate in this model?</a:t>
            </a:r>
          </a:p>
          <a:p>
            <a:r>
              <a:rPr lang="en-US" sz="3600" dirty="0"/>
              <a:t>What do you see as disadvantages in this model?</a:t>
            </a:r>
          </a:p>
          <a:p>
            <a:pPr marL="0" indent="0">
              <a:buNone/>
            </a:pPr>
            <a:endParaRPr lang="en-US" dirty="0"/>
          </a:p>
        </p:txBody>
      </p:sp>
    </p:spTree>
    <p:extLst>
      <p:ext uri="{BB962C8B-B14F-4D97-AF65-F5344CB8AC3E}">
        <p14:creationId xmlns:p14="http://schemas.microsoft.com/office/powerpoint/2010/main" val="33680953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9200" y="0"/>
            <a:ext cx="7467600" cy="1143000"/>
          </a:xfrm>
        </p:spPr>
        <p:txBody>
          <a:bodyPr/>
          <a:lstStyle/>
          <a:p>
            <a:r>
              <a:rPr lang="en-US" dirty="0"/>
              <a:t>Rebuilders</a:t>
            </a:r>
          </a:p>
        </p:txBody>
      </p:sp>
      <p:sp>
        <p:nvSpPr>
          <p:cNvPr id="3" name="Content Placeholder 2"/>
          <p:cNvSpPr>
            <a:spLocks noGrp="1"/>
          </p:cNvSpPr>
          <p:nvPr>
            <p:ph idx="1"/>
          </p:nvPr>
        </p:nvSpPr>
        <p:spPr>
          <a:xfrm>
            <a:off x="1066800" y="1143000"/>
            <a:ext cx="7467600" cy="4754563"/>
          </a:xfrm>
        </p:spPr>
        <p:txBody>
          <a:bodyPr>
            <a:noAutofit/>
          </a:bodyPr>
          <a:lstStyle/>
          <a:p>
            <a:r>
              <a:rPr lang="en-US" sz="3600" dirty="0"/>
              <a:t>Like the Domestic Spies and the Colonialists, Rebuilders are Christians who see value in psychology.</a:t>
            </a:r>
          </a:p>
          <a:p>
            <a:r>
              <a:rPr lang="en-US" sz="3600" dirty="0"/>
              <a:t>Like the Colonialists and the Allies, they tend to have a high regard for Christian teaching.</a:t>
            </a:r>
          </a:p>
          <a:p>
            <a:r>
              <a:rPr lang="en-US" sz="3600" dirty="0"/>
              <a:t>Like the Neutral Parties and the Allies, they tend to be fairly conversant with both disciplines.</a:t>
            </a:r>
          </a:p>
        </p:txBody>
      </p:sp>
    </p:spTree>
    <p:extLst>
      <p:ext uri="{BB962C8B-B14F-4D97-AF65-F5344CB8AC3E}">
        <p14:creationId xmlns:p14="http://schemas.microsoft.com/office/powerpoint/2010/main" val="10534832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buNone/>
            </a:pPr>
            <a:endParaRPr lang="en-US"/>
          </a:p>
        </p:txBody>
      </p:sp>
      <p:pic>
        <p:nvPicPr>
          <p:cNvPr id="1026" name="Picture 2" descr="http://www.fasttrackteaching.com/burns/Unit_11_Cold_War/Berlin_Wall_wiki_db_s.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922"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25020" y="0"/>
            <a:ext cx="9103057" cy="990600"/>
          </a:xfrm>
        </p:spPr>
        <p:txBody>
          <a:bodyPr/>
          <a:lstStyle/>
          <a:p>
            <a:r>
              <a:rPr lang="en-US" dirty="0"/>
              <a:t>Rebuilders</a:t>
            </a:r>
          </a:p>
        </p:txBody>
      </p:sp>
      <p:sp>
        <p:nvSpPr>
          <p:cNvPr id="4" name="Rectangle 3"/>
          <p:cNvSpPr/>
          <p:nvPr/>
        </p:nvSpPr>
        <p:spPr>
          <a:xfrm>
            <a:off x="1295400" y="1143000"/>
            <a:ext cx="5486400" cy="646331"/>
          </a:xfrm>
          <a:prstGeom prst="rect">
            <a:avLst/>
          </a:prstGeom>
        </p:spPr>
        <p:txBody>
          <a:bodyPr wrap="square">
            <a:spAutoFit/>
          </a:bodyPr>
          <a:lstStyle/>
          <a:p>
            <a:pPr algn="ctr"/>
            <a:r>
              <a:rPr lang="en-US" dirty="0"/>
              <a:t>Photo credit: Thierry Noir, 1986.</a:t>
            </a:r>
          </a:p>
          <a:p>
            <a:pPr algn="ctr"/>
            <a:r>
              <a:rPr lang="en-US" dirty="0" err="1"/>
              <a:t>Bethaniendamm</a:t>
            </a:r>
            <a:r>
              <a:rPr lang="en-US" dirty="0"/>
              <a:t>, Berlin-</a:t>
            </a:r>
            <a:r>
              <a:rPr lang="en-US" dirty="0" err="1"/>
              <a:t>Kreuzberg</a:t>
            </a:r>
            <a:r>
              <a:rPr lang="en-US" dirty="0"/>
              <a:t>.  Public Domain.</a:t>
            </a:r>
          </a:p>
        </p:txBody>
      </p:sp>
      <p:pic>
        <p:nvPicPr>
          <p:cNvPr id="4098" name="Picture 2" descr="http://www.berlinstory.de/wp-content/uploads/2014/09/Bethaniendamm-Engeldamm-und-Thomaskirche-2014.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014" y="76200"/>
            <a:ext cx="9498904" cy="6934200"/>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15922" y="11464"/>
            <a:ext cx="9143999" cy="769441"/>
          </a:xfrm>
          <a:prstGeom prst="rect">
            <a:avLst/>
          </a:prstGeom>
          <a:solidFill>
            <a:schemeClr val="tx2">
              <a:lumMod val="20000"/>
              <a:lumOff val="80000"/>
              <a:alpha val="66000"/>
            </a:schemeClr>
          </a:solidFill>
        </p:spPr>
        <p:txBody>
          <a:bodyPr wrap="square">
            <a:spAutoFit/>
          </a:bodyPr>
          <a:lstStyle/>
          <a:p>
            <a:pPr algn="ctr"/>
            <a:r>
              <a:rPr lang="en-US" sz="4400" dirty="0">
                <a:solidFill>
                  <a:schemeClr val="bg1"/>
                </a:solidFill>
                <a:effectLst>
                  <a:outerShdw blurRad="38100" dist="38100" dir="2700000" algn="tl">
                    <a:srgbClr val="000000">
                      <a:alpha val="43137"/>
                    </a:srgbClr>
                  </a:outerShdw>
                </a:effectLst>
              </a:rPr>
              <a:t>Rebuilt and Unified, Without a Wall</a:t>
            </a:r>
          </a:p>
        </p:txBody>
      </p:sp>
    </p:spTree>
    <p:extLst>
      <p:ext uri="{BB962C8B-B14F-4D97-AF65-F5344CB8AC3E}">
        <p14:creationId xmlns:p14="http://schemas.microsoft.com/office/powerpoint/2010/main" val="27452952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098"/>
                                        </p:tgtEl>
                                        <p:attrNameLst>
                                          <p:attrName>style.visibility</p:attrName>
                                        </p:attrNameLst>
                                      </p:cBhvr>
                                      <p:to>
                                        <p:strVal val="visible"/>
                                      </p:to>
                                    </p:set>
                                    <p:animEffect transition="in" filter="fade">
                                      <p:cBhvr>
                                        <p:cTn id="7" dur="500"/>
                                        <p:tgtEl>
                                          <p:spTgt spid="4098"/>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9200" y="0"/>
            <a:ext cx="7467600" cy="1143000"/>
          </a:xfrm>
        </p:spPr>
        <p:txBody>
          <a:bodyPr/>
          <a:lstStyle/>
          <a:p>
            <a:r>
              <a:rPr lang="en-US" dirty="0"/>
              <a:t>Rebuilders</a:t>
            </a:r>
          </a:p>
        </p:txBody>
      </p:sp>
      <p:sp>
        <p:nvSpPr>
          <p:cNvPr id="3" name="Content Placeholder 2"/>
          <p:cNvSpPr>
            <a:spLocks noGrp="1"/>
          </p:cNvSpPr>
          <p:nvPr>
            <p:ph idx="1"/>
          </p:nvPr>
        </p:nvSpPr>
        <p:spPr>
          <a:xfrm>
            <a:off x="1219200" y="1219200"/>
            <a:ext cx="7924800" cy="4906963"/>
          </a:xfrm>
        </p:spPr>
        <p:txBody>
          <a:bodyPr>
            <a:noAutofit/>
          </a:bodyPr>
          <a:lstStyle/>
          <a:p>
            <a:pPr marL="0" indent="0">
              <a:buNone/>
            </a:pPr>
            <a:r>
              <a:rPr lang="en-US" dirty="0"/>
              <a:t>Rebuilders assume that the modern definition of psychology (“the science of behavior and mental processes”) and that we should recover the psychology (understanding of persons) embodied in the Christian tradition. Instead, we need to:</a:t>
            </a:r>
          </a:p>
          <a:p>
            <a:r>
              <a:rPr lang="en-US" dirty="0"/>
              <a:t>Recover the “psychology” of the Bible and of Christian history.</a:t>
            </a:r>
          </a:p>
          <a:p>
            <a:r>
              <a:rPr lang="en-US" dirty="0"/>
              <a:t>Create a new “Christian psychology” in dialog with modern psychology.</a:t>
            </a:r>
          </a:p>
        </p:txBody>
      </p:sp>
    </p:spTree>
    <p:extLst>
      <p:ext uri="{BB962C8B-B14F-4D97-AF65-F5344CB8AC3E}">
        <p14:creationId xmlns:p14="http://schemas.microsoft.com/office/powerpoint/2010/main" val="21703526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9200" y="0"/>
            <a:ext cx="7467600" cy="1143000"/>
          </a:xfrm>
        </p:spPr>
        <p:txBody>
          <a:bodyPr/>
          <a:lstStyle/>
          <a:p>
            <a:r>
              <a:rPr lang="en-US" dirty="0"/>
              <a:t>Rebuilders</a:t>
            </a:r>
          </a:p>
        </p:txBody>
      </p:sp>
      <p:sp>
        <p:nvSpPr>
          <p:cNvPr id="3" name="Content Placeholder 2"/>
          <p:cNvSpPr>
            <a:spLocks noGrp="1"/>
          </p:cNvSpPr>
          <p:nvPr>
            <p:ph idx="1"/>
          </p:nvPr>
        </p:nvSpPr>
        <p:spPr>
          <a:xfrm>
            <a:off x="1219200" y="1219200"/>
            <a:ext cx="7924800" cy="4906963"/>
          </a:xfrm>
        </p:spPr>
        <p:txBody>
          <a:bodyPr>
            <a:noAutofit/>
          </a:bodyPr>
          <a:lstStyle/>
          <a:p>
            <a:pPr marL="0" indent="0">
              <a:spcBef>
                <a:spcPts val="0"/>
              </a:spcBef>
              <a:buNone/>
            </a:pPr>
            <a:r>
              <a:rPr lang="en-US" dirty="0"/>
              <a:t>“Much of the foundational work in Christian psychology will therefore require a careful rereading of Scripture, in the light of some of</a:t>
            </a:r>
          </a:p>
          <a:p>
            <a:pPr marL="0" indent="0">
              <a:spcBef>
                <a:spcPts val="0"/>
              </a:spcBef>
              <a:buNone/>
            </a:pPr>
            <a:r>
              <a:rPr lang="en-US" dirty="0"/>
              <a:t>the great Christian psychologists of the subsequent past (Augustine, Aquinas, Pascal, Kierkegaard), by people who are familiar with</a:t>
            </a:r>
          </a:p>
          <a:p>
            <a:pPr marL="0" indent="0">
              <a:spcBef>
                <a:spcPts val="0"/>
              </a:spcBef>
              <a:buNone/>
            </a:pPr>
            <a:r>
              <a:rPr lang="en-US" dirty="0"/>
              <a:t>contemporary psychology and can therefore sniff out a biblical psychology that effectively speaks to current circumstances.”</a:t>
            </a:r>
          </a:p>
          <a:p>
            <a:pPr marL="0" indent="0">
              <a:spcBef>
                <a:spcPts val="0"/>
              </a:spcBef>
              <a:buNone/>
            </a:pPr>
            <a:endParaRPr lang="en-US" dirty="0"/>
          </a:p>
          <a:p>
            <a:pPr marL="0" indent="0">
              <a:spcBef>
                <a:spcPts val="0"/>
              </a:spcBef>
              <a:buNone/>
            </a:pPr>
            <a:r>
              <a:rPr lang="en-US" sz="2000" dirty="0"/>
              <a:t>(Roberts and Watson, A Christian psychology view, in Johnson, Psychology and Christianity: Five views, 155.)</a:t>
            </a:r>
          </a:p>
        </p:txBody>
      </p:sp>
    </p:spTree>
    <p:extLst>
      <p:ext uri="{BB962C8B-B14F-4D97-AF65-F5344CB8AC3E}">
        <p14:creationId xmlns:p14="http://schemas.microsoft.com/office/powerpoint/2010/main" val="39155832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9200" y="0"/>
            <a:ext cx="7467600" cy="1143000"/>
          </a:xfrm>
        </p:spPr>
        <p:txBody>
          <a:bodyPr/>
          <a:lstStyle/>
          <a:p>
            <a:r>
              <a:rPr lang="en-US" dirty="0"/>
              <a:t>Rebuilders</a:t>
            </a:r>
          </a:p>
        </p:txBody>
      </p:sp>
      <p:sp>
        <p:nvSpPr>
          <p:cNvPr id="3" name="Content Placeholder 2"/>
          <p:cNvSpPr>
            <a:spLocks noGrp="1"/>
          </p:cNvSpPr>
          <p:nvPr>
            <p:ph idx="1"/>
          </p:nvPr>
        </p:nvSpPr>
        <p:spPr>
          <a:xfrm>
            <a:off x="1219200" y="1219200"/>
            <a:ext cx="7924800" cy="4906963"/>
          </a:xfrm>
        </p:spPr>
        <p:txBody>
          <a:bodyPr>
            <a:noAutofit/>
          </a:bodyPr>
          <a:lstStyle/>
          <a:p>
            <a:r>
              <a:rPr lang="en-US" sz="3600" dirty="0"/>
              <a:t>Begin by developing a plan of what “psychology” SHOULD look like.</a:t>
            </a:r>
          </a:p>
          <a:p>
            <a:r>
              <a:rPr lang="en-US" sz="3600" dirty="0"/>
              <a:t>Develop a foundation based on Scripture and tradition.</a:t>
            </a:r>
          </a:p>
          <a:p>
            <a:r>
              <a:rPr lang="en-US" sz="3600" dirty="0"/>
              <a:t>Interact with contemporary psychology.</a:t>
            </a:r>
          </a:p>
          <a:p>
            <a:r>
              <a:rPr lang="en-US" sz="3600" dirty="0"/>
              <a:t>Build a specifically Christian psychology – a branch of psychology with that has a very carefully constructed view of the person based on Christian premises.</a:t>
            </a:r>
          </a:p>
        </p:txBody>
      </p:sp>
    </p:spTree>
    <p:extLst>
      <p:ext uri="{BB962C8B-B14F-4D97-AF65-F5344CB8AC3E}">
        <p14:creationId xmlns:p14="http://schemas.microsoft.com/office/powerpoint/2010/main" val="1501636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9200" y="0"/>
            <a:ext cx="7467600" cy="1143000"/>
          </a:xfrm>
        </p:spPr>
        <p:txBody>
          <a:bodyPr/>
          <a:lstStyle/>
          <a:p>
            <a:r>
              <a:rPr lang="en-US" dirty="0"/>
              <a:t>Rebuilders</a:t>
            </a:r>
          </a:p>
        </p:txBody>
      </p:sp>
      <p:sp>
        <p:nvSpPr>
          <p:cNvPr id="3" name="Content Placeholder 2"/>
          <p:cNvSpPr>
            <a:spLocks noGrp="1"/>
          </p:cNvSpPr>
          <p:nvPr>
            <p:ph idx="1"/>
          </p:nvPr>
        </p:nvSpPr>
        <p:spPr>
          <a:xfrm>
            <a:off x="1219200" y="1166018"/>
            <a:ext cx="7467600" cy="4525963"/>
          </a:xfrm>
        </p:spPr>
        <p:txBody>
          <a:bodyPr>
            <a:noAutofit/>
          </a:bodyPr>
          <a:lstStyle/>
          <a:p>
            <a:r>
              <a:rPr lang="en-US" dirty="0"/>
              <a:t>On the clinical side, counseling or psychotherapy is conceived of as </a:t>
            </a:r>
            <a:r>
              <a:rPr lang="en-US" i="1" dirty="0"/>
              <a:t>soul care</a:t>
            </a:r>
            <a:r>
              <a:rPr lang="en-US" dirty="0"/>
              <a:t> – we must treat the whole person, not just fragmented parts (biological, psychological, social), with a clear understanding of the fundamental spiritual nature of humankind.</a:t>
            </a:r>
          </a:p>
          <a:p>
            <a:r>
              <a:rPr lang="en-US" dirty="0"/>
              <a:t>Rebuilders are not content to simply relieve suffering; they want to aid people in becoming the kind of people that God desires us to be.</a:t>
            </a:r>
          </a:p>
        </p:txBody>
      </p:sp>
    </p:spTree>
    <p:extLst>
      <p:ext uri="{BB962C8B-B14F-4D97-AF65-F5344CB8AC3E}">
        <p14:creationId xmlns:p14="http://schemas.microsoft.com/office/powerpoint/2010/main" val="20229655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9200" y="0"/>
            <a:ext cx="7467600" cy="1143000"/>
          </a:xfrm>
        </p:spPr>
        <p:txBody>
          <a:bodyPr/>
          <a:lstStyle/>
          <a:p>
            <a:r>
              <a:rPr lang="en-US" dirty="0"/>
              <a:t>Rebuilders</a:t>
            </a:r>
          </a:p>
        </p:txBody>
      </p:sp>
      <p:sp>
        <p:nvSpPr>
          <p:cNvPr id="3" name="Content Placeholder 2"/>
          <p:cNvSpPr>
            <a:spLocks noGrp="1"/>
          </p:cNvSpPr>
          <p:nvPr>
            <p:ph idx="1"/>
          </p:nvPr>
        </p:nvSpPr>
        <p:spPr>
          <a:xfrm>
            <a:off x="1066800" y="1295400"/>
            <a:ext cx="7620000" cy="5562600"/>
          </a:xfrm>
        </p:spPr>
        <p:txBody>
          <a:bodyPr>
            <a:normAutofit fontScale="92500" lnSpcReduction="20000"/>
          </a:bodyPr>
          <a:lstStyle/>
          <a:p>
            <a:pPr marL="0" indent="0">
              <a:buNone/>
            </a:pPr>
            <a:r>
              <a:rPr lang="en-US" sz="3900" dirty="0"/>
              <a:t>“Scripture is the normative and formative foundation for what Christian psychologists think and do. God’s view of reality, as presented in the Bible, is the ultimate perspective. Every theory, method, or understanding that is considered important with regard to psychology and soul care is held under the microscope of God’s illuminating Word.”</a:t>
            </a:r>
          </a:p>
          <a:p>
            <a:pPr marL="0" indent="0">
              <a:buNone/>
            </a:pPr>
            <a:endParaRPr lang="en-US" dirty="0"/>
          </a:p>
          <a:p>
            <a:pPr marL="0" indent="0" algn="r">
              <a:buNone/>
            </a:pPr>
            <a:r>
              <a:rPr lang="en-US" dirty="0" err="1"/>
              <a:t>Vassiliades</a:t>
            </a:r>
            <a:r>
              <a:rPr lang="en-US" dirty="0"/>
              <a:t>, Kim, and Kwon, </a:t>
            </a:r>
            <a:r>
              <a:rPr lang="en-US" i="1" dirty="0"/>
              <a:t>Report</a:t>
            </a:r>
            <a:r>
              <a:rPr lang="en-US" dirty="0"/>
              <a:t>, 8</a:t>
            </a:r>
          </a:p>
        </p:txBody>
      </p:sp>
    </p:spTree>
    <p:extLst>
      <p:ext uri="{BB962C8B-B14F-4D97-AF65-F5344CB8AC3E}">
        <p14:creationId xmlns:p14="http://schemas.microsoft.com/office/powerpoint/2010/main" val="2661228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304800"/>
            <a:ext cx="8458200" cy="1143000"/>
          </a:xfrm>
        </p:spPr>
        <p:txBody>
          <a:bodyPr/>
          <a:lstStyle/>
          <a:p>
            <a:r>
              <a:rPr lang="en-US" dirty="0"/>
              <a:t>Eric Johnson and SCP</a:t>
            </a:r>
          </a:p>
        </p:txBody>
      </p:sp>
      <p:pic>
        <p:nvPicPr>
          <p:cNvPr id="1026" name="Picture 2" descr="http://images.slideplayer.com/19/5794575/slides/slide_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200" y="1529395"/>
            <a:ext cx="6419850" cy="4814888"/>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a:xfrm>
            <a:off x="5257800" y="4953000"/>
            <a:ext cx="4572000" cy="369332"/>
          </a:xfrm>
          <a:prstGeom prst="rect">
            <a:avLst/>
          </a:prstGeom>
        </p:spPr>
        <p:txBody>
          <a:bodyPr>
            <a:spAutoFit/>
          </a:bodyPr>
          <a:lstStyle/>
          <a:p>
            <a:endParaRPr lang="en-US" dirty="0">
              <a:hlinkClick r:id="rId3"/>
            </a:endParaRPr>
          </a:p>
        </p:txBody>
      </p:sp>
      <p:pic>
        <p:nvPicPr>
          <p:cNvPr id="6" name="Picture 1" descr="C:\Users\David\AppData\Local\Microsoft\Windows\INetCache\IE\KLA69IM5\abustany-Movie-reel[1].png">
            <a:hlinkClick r:id="rId3"/>
          </p:cNvPr>
          <p:cNvPicPr>
            <a:picLocks noChangeAspect="1" noChangeArrowheads="1"/>
          </p:cNvPicPr>
          <p:nvPr/>
        </p:nvPicPr>
        <p:blipFill>
          <a:blip r:embed="rId4" cstate="print"/>
          <a:srcRect/>
          <a:stretch>
            <a:fillRect/>
          </a:stretch>
        </p:blipFill>
        <p:spPr bwMode="auto">
          <a:xfrm>
            <a:off x="6477000" y="1066800"/>
            <a:ext cx="2514600" cy="2514600"/>
          </a:xfrm>
          <a:prstGeom prst="rect">
            <a:avLst/>
          </a:prstGeom>
          <a:noFill/>
        </p:spPr>
      </p:pic>
      <p:sp>
        <p:nvSpPr>
          <p:cNvPr id="5" name="Rectangle 4"/>
          <p:cNvSpPr/>
          <p:nvPr/>
        </p:nvSpPr>
        <p:spPr>
          <a:xfrm>
            <a:off x="7315200" y="3429000"/>
            <a:ext cx="1447800" cy="2585323"/>
          </a:xfrm>
          <a:prstGeom prst="rect">
            <a:avLst/>
          </a:prstGeom>
        </p:spPr>
        <p:txBody>
          <a:bodyPr wrap="square">
            <a:spAutoFit/>
          </a:bodyPr>
          <a:lstStyle/>
          <a:p>
            <a:pPr algn="ctr"/>
            <a:r>
              <a:rPr lang="en-US" dirty="0"/>
              <a:t>Click icon above for a link to a video of Eric Johnson talking about his vision for Christian Psychology.</a:t>
            </a:r>
          </a:p>
        </p:txBody>
      </p:sp>
    </p:spTree>
    <p:extLst>
      <p:ext uri="{BB962C8B-B14F-4D97-AF65-F5344CB8AC3E}">
        <p14:creationId xmlns:p14="http://schemas.microsoft.com/office/powerpoint/2010/main" val="33693019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C00000"/>
                </a:solidFill>
              </a:rPr>
              <a:t>Reflection Point</a:t>
            </a:r>
          </a:p>
        </p:txBody>
      </p:sp>
      <p:sp>
        <p:nvSpPr>
          <p:cNvPr id="3" name="Content Placeholder 2"/>
          <p:cNvSpPr>
            <a:spLocks noGrp="1"/>
          </p:cNvSpPr>
          <p:nvPr>
            <p:ph idx="1"/>
          </p:nvPr>
        </p:nvSpPr>
        <p:spPr>
          <a:xfrm>
            <a:off x="1219200" y="1295400"/>
            <a:ext cx="7772400" cy="5562600"/>
          </a:xfrm>
        </p:spPr>
        <p:txBody>
          <a:bodyPr>
            <a:noAutofit/>
          </a:bodyPr>
          <a:lstStyle/>
          <a:p>
            <a:pPr marL="0" indent="0">
              <a:buNone/>
            </a:pPr>
            <a:r>
              <a:rPr lang="en-US" sz="4400" dirty="0"/>
              <a:t>What are the advantages and disadvantages of trying to construct a distinctively Christian psychology, based on a thoroughly Christian view of the person and reality, conversant with modern psychology?</a:t>
            </a:r>
          </a:p>
        </p:txBody>
      </p:sp>
    </p:spTree>
    <p:extLst>
      <p:ext uri="{BB962C8B-B14F-4D97-AF65-F5344CB8AC3E}">
        <p14:creationId xmlns:p14="http://schemas.microsoft.com/office/powerpoint/2010/main" val="8862167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Neutral Parties</a:t>
            </a:r>
          </a:p>
        </p:txBody>
      </p:sp>
      <p:pic>
        <p:nvPicPr>
          <p:cNvPr id="2050" name="Picture 2" descr="http://socrates.berkeley.edu/~kihlstrm/MemoryWeb/neural/images/LevelsExplanation.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14876" y="1125128"/>
            <a:ext cx="7900524" cy="5732872"/>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1" descr="C:\Users\David\AppData\Local\Microsoft\Windows\INetCache\IE\KLA69IM5\abustany-Movie-reel[1].png">
            <a:hlinkClick r:id="rId3"/>
          </p:cNvPr>
          <p:cNvPicPr>
            <a:picLocks noChangeAspect="1" noChangeArrowheads="1"/>
          </p:cNvPicPr>
          <p:nvPr/>
        </p:nvPicPr>
        <p:blipFill>
          <a:blip r:embed="rId4" cstate="print"/>
          <a:srcRect/>
          <a:stretch>
            <a:fillRect/>
          </a:stretch>
        </p:blipFill>
        <p:spPr bwMode="auto">
          <a:xfrm>
            <a:off x="6594835" y="690140"/>
            <a:ext cx="2514600" cy="2514600"/>
          </a:xfrm>
          <a:prstGeom prst="rect">
            <a:avLst/>
          </a:prstGeom>
          <a:noFill/>
        </p:spPr>
      </p:pic>
      <p:sp>
        <p:nvSpPr>
          <p:cNvPr id="3" name="Rectangle 2"/>
          <p:cNvSpPr/>
          <p:nvPr/>
        </p:nvSpPr>
        <p:spPr>
          <a:xfrm>
            <a:off x="6532970" y="3371681"/>
            <a:ext cx="2109324" cy="2308324"/>
          </a:xfrm>
          <a:prstGeom prst="rect">
            <a:avLst/>
          </a:prstGeom>
        </p:spPr>
        <p:txBody>
          <a:bodyPr wrap="square">
            <a:spAutoFit/>
          </a:bodyPr>
          <a:lstStyle/>
          <a:p>
            <a:r>
              <a:rPr lang="en-US" dirty="0"/>
              <a:t>Click icon above for a link to a video of Professor Ian Hutchinson – a physicist at MIT – discussing the Levels of Explanation paradigm</a:t>
            </a:r>
          </a:p>
        </p:txBody>
      </p:sp>
    </p:spTree>
    <p:extLst>
      <p:ext uri="{BB962C8B-B14F-4D97-AF65-F5344CB8AC3E}">
        <p14:creationId xmlns:p14="http://schemas.microsoft.com/office/powerpoint/2010/main" val="29236356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Neutral Parties</a:t>
            </a:r>
          </a:p>
        </p:txBody>
      </p:sp>
      <p:pic>
        <p:nvPicPr>
          <p:cNvPr id="21506" name="Picture 2" descr="http://thedigitalstory.com/2012/07/27/Train%20Tracks%20P7242542%20Retina.jpg"/>
          <p:cNvPicPr>
            <a:picLocks noChangeAspect="1" noChangeArrowheads="1"/>
          </p:cNvPicPr>
          <p:nvPr/>
        </p:nvPicPr>
        <p:blipFill>
          <a:blip r:embed="rId2" cstate="print"/>
          <a:srcRect/>
          <a:stretch>
            <a:fillRect/>
          </a:stretch>
        </p:blipFill>
        <p:spPr bwMode="auto">
          <a:xfrm>
            <a:off x="1" y="-1"/>
            <a:ext cx="9144000" cy="6858001"/>
          </a:xfrm>
          <a:prstGeom prst="rect">
            <a:avLst/>
          </a:prstGeom>
          <a:noFill/>
        </p:spPr>
      </p:pic>
      <p:sp>
        <p:nvSpPr>
          <p:cNvPr id="3" name="Content Placeholder 2"/>
          <p:cNvSpPr>
            <a:spLocks noGrp="1"/>
          </p:cNvSpPr>
          <p:nvPr>
            <p:ph idx="1"/>
          </p:nvPr>
        </p:nvSpPr>
        <p:spPr>
          <a:xfrm>
            <a:off x="381000" y="685800"/>
            <a:ext cx="8305800" cy="5943600"/>
          </a:xfrm>
          <a:solidFill>
            <a:schemeClr val="tx1">
              <a:alpha val="47000"/>
            </a:schemeClr>
          </a:solidFill>
        </p:spPr>
        <p:txBody>
          <a:bodyPr>
            <a:noAutofit/>
          </a:bodyPr>
          <a:lstStyle/>
          <a:p>
            <a:r>
              <a:rPr lang="en-US" sz="3600" b="1" dirty="0">
                <a:solidFill>
                  <a:srgbClr val="FFFF99"/>
                </a:solidFill>
                <a:effectLst>
                  <a:outerShdw blurRad="38100" dist="38100" dir="2700000" algn="tl">
                    <a:srgbClr val="000000">
                      <a:alpha val="43137"/>
                    </a:srgbClr>
                  </a:outerShdw>
                </a:effectLst>
              </a:rPr>
              <a:t>People who follow this model tend to take faith and psychology seriously.</a:t>
            </a:r>
          </a:p>
          <a:p>
            <a:r>
              <a:rPr lang="en-US" sz="3600" b="1" dirty="0">
                <a:solidFill>
                  <a:srgbClr val="FFFF99"/>
                </a:solidFill>
                <a:effectLst>
                  <a:outerShdw blurRad="38100" dist="38100" dir="2700000" algn="tl">
                    <a:srgbClr val="000000">
                      <a:alpha val="43137"/>
                    </a:srgbClr>
                  </a:outerShdw>
                </a:effectLst>
              </a:rPr>
              <a:t>They want to avoid injecting religious beliefs into psychology, because of the modernist assumption that the scientific method requires “objectivity”.</a:t>
            </a:r>
          </a:p>
          <a:p>
            <a:r>
              <a:rPr lang="en-US" sz="3600" b="1" dirty="0">
                <a:solidFill>
                  <a:srgbClr val="FFFF99"/>
                </a:solidFill>
                <a:effectLst>
                  <a:outerShdw blurRad="38100" dist="38100" dir="2700000" algn="tl">
                    <a:srgbClr val="000000">
                      <a:alpha val="43137"/>
                    </a:srgbClr>
                  </a:outerShdw>
                </a:effectLst>
              </a:rPr>
              <a:t>Psychology and theology offer different levels of explanation.</a:t>
            </a:r>
          </a:p>
          <a:p>
            <a:r>
              <a:rPr lang="en-US" sz="3600" b="1" dirty="0">
                <a:solidFill>
                  <a:srgbClr val="FFFF99"/>
                </a:solidFill>
                <a:effectLst>
                  <a:outerShdw blurRad="38100" dist="38100" dir="2700000" algn="tl">
                    <a:srgbClr val="000000">
                      <a:alpha val="43137"/>
                    </a:srgbClr>
                  </a:outerShdw>
                </a:effectLst>
              </a:rPr>
              <a:t>Psychology and theology are like railroad tracks – parallel, but distinct.</a:t>
            </a:r>
          </a:p>
        </p:txBody>
      </p:sp>
    </p:spTree>
    <p:extLst>
      <p:ext uri="{BB962C8B-B14F-4D97-AF65-F5344CB8AC3E}">
        <p14:creationId xmlns:p14="http://schemas.microsoft.com/office/powerpoint/2010/main" val="37558686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C270AA-2C39-4334-BEAE-1E77A50D21FF}"/>
              </a:ext>
            </a:extLst>
          </p:cNvPr>
          <p:cNvSpPr>
            <a:spLocks noGrp="1"/>
          </p:cNvSpPr>
          <p:nvPr>
            <p:ph type="title"/>
          </p:nvPr>
        </p:nvSpPr>
        <p:spPr>
          <a:xfrm>
            <a:off x="762000" y="276225"/>
            <a:ext cx="8382000" cy="1143000"/>
          </a:xfrm>
        </p:spPr>
        <p:txBody>
          <a:bodyPr>
            <a:normAutofit/>
          </a:bodyPr>
          <a:lstStyle/>
          <a:p>
            <a:r>
              <a:rPr lang="en-US" dirty="0"/>
              <a:t>Limited Interaction</a:t>
            </a:r>
          </a:p>
        </p:txBody>
      </p:sp>
      <p:sp>
        <p:nvSpPr>
          <p:cNvPr id="3" name="Content Placeholder 2">
            <a:extLst>
              <a:ext uri="{FF2B5EF4-FFF2-40B4-BE49-F238E27FC236}">
                <a16:creationId xmlns:a16="http://schemas.microsoft.com/office/drawing/2014/main" id="{1FDCC92C-65F4-41C5-8FAA-414BCACAD3D5}"/>
              </a:ext>
            </a:extLst>
          </p:cNvPr>
          <p:cNvSpPr>
            <a:spLocks noGrp="1"/>
          </p:cNvSpPr>
          <p:nvPr>
            <p:ph idx="1"/>
          </p:nvPr>
        </p:nvSpPr>
        <p:spPr>
          <a:xfrm>
            <a:off x="914400" y="1600200"/>
            <a:ext cx="7772400" cy="5257800"/>
          </a:xfrm>
        </p:spPr>
        <p:txBody>
          <a:bodyPr>
            <a:normAutofit fontScale="92500"/>
          </a:bodyPr>
          <a:lstStyle/>
          <a:p>
            <a:r>
              <a:rPr lang="en-US" sz="2800" b="0" i="0" u="none" strike="noStrike" baseline="0" dirty="0"/>
              <a:t>“In relating psychological and theological aspects of a topic … the integrity of both disciplines should be respected. Neither discipline should be subordinated or assimilated into the other, nor be allowed to dictate what propositions are permissible in the other discipline. The coming-together of the two disciplines should be on the basis of the two disciplines respecting the autonomy and contribution of the other.”                                             </a:t>
            </a:r>
            <a:r>
              <a:rPr lang="en-US" sz="2800" dirty="0"/>
              <a:t>(Watts, F., 2004, p. 4).</a:t>
            </a:r>
          </a:p>
          <a:p>
            <a:r>
              <a:rPr lang="en-US" dirty="0"/>
              <a:t>BUT is any area of knowledge “autonomous” from any other area of knowledge?</a:t>
            </a:r>
          </a:p>
        </p:txBody>
      </p:sp>
    </p:spTree>
    <p:extLst>
      <p:ext uri="{BB962C8B-B14F-4D97-AF65-F5344CB8AC3E}">
        <p14:creationId xmlns:p14="http://schemas.microsoft.com/office/powerpoint/2010/main" val="5718000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C00000"/>
                </a:solidFill>
              </a:rPr>
              <a:t>Reflection Point</a:t>
            </a:r>
          </a:p>
        </p:txBody>
      </p:sp>
      <p:sp>
        <p:nvSpPr>
          <p:cNvPr id="3" name="Content Placeholder 2"/>
          <p:cNvSpPr>
            <a:spLocks noGrp="1"/>
          </p:cNvSpPr>
          <p:nvPr>
            <p:ph idx="1"/>
          </p:nvPr>
        </p:nvSpPr>
        <p:spPr>
          <a:xfrm>
            <a:off x="1524000" y="1676400"/>
            <a:ext cx="7467600" cy="5181600"/>
          </a:xfrm>
        </p:spPr>
        <p:txBody>
          <a:bodyPr>
            <a:noAutofit/>
          </a:bodyPr>
          <a:lstStyle/>
          <a:p>
            <a:pPr marL="0" indent="0">
              <a:buNone/>
            </a:pPr>
            <a:r>
              <a:rPr lang="en-US" sz="4400" dirty="0"/>
              <a:t>What are the advantages and disadvantages of trying to maintain a neutral stance between psychology and theology?</a:t>
            </a:r>
          </a:p>
        </p:txBody>
      </p:sp>
    </p:spTree>
    <p:extLst>
      <p:ext uri="{BB962C8B-B14F-4D97-AF65-F5344CB8AC3E}">
        <p14:creationId xmlns:p14="http://schemas.microsoft.com/office/powerpoint/2010/main" val="3686854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5398</TotalTime>
  <Words>2338</Words>
  <Application>Microsoft Office PowerPoint</Application>
  <PresentationFormat>On-screen Show (4:3)</PresentationFormat>
  <Paragraphs>141</Paragraphs>
  <Slides>40</Slides>
  <Notes>0</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40</vt:i4>
      </vt:variant>
    </vt:vector>
  </HeadingPairs>
  <TitlesOfParts>
    <vt:vector size="47" baseType="lpstr">
      <vt:lpstr>Arial</vt:lpstr>
      <vt:lpstr>Calibri</vt:lpstr>
      <vt:lpstr>Minion Pro</vt:lpstr>
      <vt:lpstr>Sylfaen</vt:lpstr>
      <vt:lpstr>Trajan Pro</vt:lpstr>
      <vt:lpstr>Office Theme</vt:lpstr>
      <vt:lpstr>1_Office Theme</vt:lpstr>
      <vt:lpstr>Integrative Approaches to Psychology and Christianity – 4th ed.</vt:lpstr>
      <vt:lpstr>PowerPoint Slides  to Accompany   Integrative Approaches to Psychology and Christianity, 4th  Edition  Chapter 10: Intermediate Models Spies, Colonialists, Rebuilders, and Neutral Parties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Reflection Point</vt:lpstr>
      <vt:lpstr>PowerPoint Presentation</vt:lpstr>
      <vt:lpstr>Espionage</vt:lpstr>
      <vt:lpstr>Reflection Point</vt:lpstr>
      <vt:lpstr>Espionage</vt:lpstr>
      <vt:lpstr>Reflection Point</vt:lpstr>
      <vt:lpstr>Reflection Point</vt:lpstr>
      <vt:lpstr>Colonialism</vt:lpstr>
      <vt:lpstr>PowerPoint Presentation</vt:lpstr>
      <vt:lpstr>PowerPoint Presentation</vt:lpstr>
      <vt:lpstr>PowerPoint Presentation</vt:lpstr>
      <vt:lpstr>Reflection Point</vt:lpstr>
      <vt:lpstr>Rhetoric and Reality</vt:lpstr>
      <vt:lpstr>Rhetoric and Reality</vt:lpstr>
      <vt:lpstr>Rhetoric and Reality</vt:lpstr>
      <vt:lpstr>Rhetoric and Reality</vt:lpstr>
      <vt:lpstr>Rhetoric and Reality</vt:lpstr>
      <vt:lpstr>Reflection Point</vt:lpstr>
      <vt:lpstr>Rebuilders</vt:lpstr>
      <vt:lpstr>Rebuilders</vt:lpstr>
      <vt:lpstr>Rebuilders</vt:lpstr>
      <vt:lpstr>Rebuilders</vt:lpstr>
      <vt:lpstr>Rebuilders</vt:lpstr>
      <vt:lpstr>Rebuilders</vt:lpstr>
      <vt:lpstr>Rebuilders</vt:lpstr>
      <vt:lpstr>Eric Johnson and SCP</vt:lpstr>
      <vt:lpstr>Reflection Point</vt:lpstr>
      <vt:lpstr>Neutral Parties</vt:lpstr>
      <vt:lpstr>Neutral Parties</vt:lpstr>
      <vt:lpstr>Limited Interaction</vt:lpstr>
      <vt:lpstr>Reflection 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Integrative Approaches  to Psychology and Christianity An Introduction to Worldview Issues, Philosophical Foundations, and Models of Integration</dc:title>
  <dc:creator>J Walter Malone</dc:creator>
  <cp:lastModifiedBy>David Entwistle</cp:lastModifiedBy>
  <cp:revision>148</cp:revision>
  <dcterms:created xsi:type="dcterms:W3CDTF">2015-05-18T19:09:05Z</dcterms:created>
  <dcterms:modified xsi:type="dcterms:W3CDTF">2021-11-22T21:53:14Z</dcterms:modified>
</cp:coreProperties>
</file>