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9" r:id="rId3"/>
    <p:sldId id="256" r:id="rId4"/>
    <p:sldId id="283" r:id="rId5"/>
    <p:sldId id="282" r:id="rId6"/>
    <p:sldId id="302" r:id="rId7"/>
    <p:sldId id="323" r:id="rId8"/>
    <p:sldId id="305" r:id="rId9"/>
    <p:sldId id="306" r:id="rId10"/>
    <p:sldId id="307" r:id="rId11"/>
    <p:sldId id="308" r:id="rId12"/>
    <p:sldId id="324" r:id="rId13"/>
    <p:sldId id="326" r:id="rId14"/>
    <p:sldId id="309" r:id="rId15"/>
    <p:sldId id="310" r:id="rId16"/>
    <p:sldId id="327" r:id="rId17"/>
    <p:sldId id="313" r:id="rId18"/>
    <p:sldId id="328" r:id="rId19"/>
    <p:sldId id="315" r:id="rId20"/>
    <p:sldId id="330" r:id="rId21"/>
    <p:sldId id="331" r:id="rId22"/>
    <p:sldId id="332" r:id="rId23"/>
    <p:sldId id="333" r:id="rId24"/>
    <p:sldId id="316" r:id="rId25"/>
    <p:sldId id="329" r:id="rId26"/>
    <p:sldId id="334" r:id="rId27"/>
    <p:sldId id="303" r:id="rId28"/>
    <p:sldId id="321" r:id="rId29"/>
    <p:sldId id="295" r:id="rId30"/>
    <p:sldId id="299" r:id="rId31"/>
    <p:sldId id="300" r:id="rId32"/>
    <p:sldId id="301"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1814"/>
    <a:srgbClr val="771909"/>
    <a:srgbClr val="F3E9D6"/>
    <a:srgbClr val="000000"/>
    <a:srgbClr val="614537"/>
    <a:srgbClr val="7C5A4A"/>
    <a:srgbClr val="573D32"/>
    <a:srgbClr val="0A0605"/>
    <a:srgbClr val="F5EAD7"/>
    <a:srgbClr val="6245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806" y="10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276225"/>
            <a:ext cx="7467600" cy="1143000"/>
          </a:xfrm>
        </p:spPr>
        <p:txBody>
          <a:bodyPr/>
          <a:lstStyle/>
          <a:p>
            <a:r>
              <a:rPr lang="en-US"/>
              <a:t>Click to edit Master title style</a:t>
            </a:r>
          </a:p>
        </p:txBody>
      </p:sp>
      <p:sp>
        <p:nvSpPr>
          <p:cNvPr id="3" name="Content Placeholder 2"/>
          <p:cNvSpPr>
            <a:spLocks noGrp="1"/>
          </p:cNvSpPr>
          <p:nvPr>
            <p:ph idx="1"/>
          </p:nvPr>
        </p:nvSpPr>
        <p:spPr>
          <a:xfrm>
            <a:off x="1219200" y="1600200"/>
            <a:ext cx="7467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10" name="Picture 9">
            <a:extLst>
              <a:ext uri="{FF2B5EF4-FFF2-40B4-BE49-F238E27FC236}">
                <a16:creationId xmlns:a16="http://schemas.microsoft.com/office/drawing/2014/main" id="{92ECFD96-FAB7-49B9-817C-EC2B36DCCB5D}"/>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2" name="TextBox 11">
            <a:extLst>
              <a:ext uri="{FF2B5EF4-FFF2-40B4-BE49-F238E27FC236}">
                <a16:creationId xmlns:a16="http://schemas.microsoft.com/office/drawing/2014/main" id="{0AA39075-273F-439B-8BC9-8B787C963641}"/>
              </a:ext>
            </a:extLst>
          </p:cNvPr>
          <p:cNvSpPr txBox="1"/>
          <p:nvPr userDrawn="1"/>
        </p:nvSpPr>
        <p:spPr>
          <a:xfrm rot="16200000">
            <a:off x="-2898447" y="3144080"/>
            <a:ext cx="656813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3E9D6"/>
                </a:solidFill>
                <a:effectLst>
                  <a:outerShdw blurRad="38100" dist="38100" dir="2700000" algn="tl">
                    <a:srgbClr val="000000">
                      <a:alpha val="43137"/>
                    </a:srgbClr>
                  </a:outerShdw>
                </a:effectLst>
                <a:uLnTx/>
                <a:uFillTx/>
                <a:latin typeface="Calibri"/>
                <a:ea typeface="+mn-ea"/>
                <a:cs typeface="+mn-cs"/>
              </a:rPr>
              <a:t>Chapter 9: Enemies</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8400"/>
            <a:ext cx="21336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pPr>
              <a:defRPr/>
            </a:pPr>
            <a:fld id="{6167BED4-6294-45CF-BA56-0B985C76BE35}" type="slidenum">
              <a:rPr lang="en-US"/>
              <a:pPr>
                <a:defRPr/>
              </a:pPr>
              <a:t>‹#›</a:t>
            </a:fld>
            <a:endParaRPr lang="en-US"/>
          </a:p>
        </p:txBody>
      </p:sp>
    </p:spTree>
    <p:extLst>
      <p:ext uri="{BB962C8B-B14F-4D97-AF65-F5344CB8AC3E}">
        <p14:creationId xmlns:p14="http://schemas.microsoft.com/office/powerpoint/2010/main" val="791326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EE8BDB-6292-4AB0-A62E-E5BD730CA27B}"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11/18/2021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B07BDD-472B-41CD-B68A-A5AA34049DED}"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1628634"/>
      </p:ext>
    </p:extLst>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youtube.com/watch?v=c3HYwaxk5Mc"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gracechurch.org/news/posts/225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iabc.net/counseling-gods-way"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17600" dirty="0">
                <a:solidFill>
                  <a:srgbClr val="614537"/>
                </a:solidFill>
                <a:latin typeface="Sylfaen" panose="010A0502050306030303" pitchFamily="18" charset="0"/>
              </a:rPr>
              <a:t>Chapter 9</a:t>
            </a:r>
          </a:p>
          <a:p>
            <a:r>
              <a:rPr lang="en-US" sz="17600" dirty="0">
                <a:solidFill>
                  <a:srgbClr val="614537"/>
                </a:solidFill>
                <a:latin typeface="Sylfaen" panose="010A0502050306030303" pitchFamily="18" charset="0"/>
              </a:rPr>
              <a:t>Antagonistic Models:</a:t>
            </a:r>
          </a:p>
          <a:p>
            <a:r>
              <a:rPr lang="en-US" sz="17600" dirty="0">
                <a:solidFill>
                  <a:srgbClr val="614537"/>
                </a:solidFill>
                <a:latin typeface="Sylfaen" panose="010A0502050306030303" pitchFamily="18" charset="0"/>
              </a:rPr>
              <a:t>Enemies</a:t>
            </a:r>
          </a:p>
          <a:p>
            <a:endParaRPr lang="en-US" sz="176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29200" y="31242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9</a:t>
            </a:r>
            <a:br>
              <a:rPr lang="en-US" sz="3100" dirty="0">
                <a:latin typeface="Sylfaen" panose="010A0502050306030303" pitchFamily="18" charset="0"/>
              </a:rPr>
            </a:br>
            <a:r>
              <a:rPr lang="en-US" sz="3100" dirty="0">
                <a:latin typeface="Sylfaen" panose="010A0502050306030303" pitchFamily="18" charset="0"/>
              </a:rPr>
              <a:t>Antagonistic Models:</a:t>
            </a:r>
            <a:br>
              <a:rPr lang="en-US" sz="3100" dirty="0">
                <a:latin typeface="Sylfaen" panose="010A0502050306030303" pitchFamily="18" charset="0"/>
              </a:rPr>
            </a:br>
            <a:r>
              <a:rPr lang="en-US" sz="3100" dirty="0">
                <a:latin typeface="Sylfaen" panose="010A0502050306030303" pitchFamily="18" charset="0"/>
              </a:rPr>
              <a:t>Enemies</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685800"/>
            <a:ext cx="4336584" cy="5670422"/>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09600"/>
            <a:ext cx="3581400" cy="6096000"/>
          </a:xfrm>
        </p:spPr>
        <p:txBody>
          <a:bodyPr>
            <a:normAutofit/>
          </a:bodyPr>
          <a:lstStyle/>
          <a:p>
            <a:pPr marL="177800" indent="-177800">
              <a:buNone/>
            </a:pPr>
            <a:r>
              <a:rPr lang="en-US" dirty="0"/>
              <a:t>“Indeed, it is a strange-disposed time: But men may construe things after their fashion, </a:t>
            </a:r>
          </a:p>
          <a:p>
            <a:pPr marL="177800" indent="-177800">
              <a:buNone/>
            </a:pPr>
            <a:r>
              <a:rPr lang="en-US" dirty="0"/>
              <a:t>Clean from the purpose of the things themselves.”</a:t>
            </a:r>
          </a:p>
          <a:p>
            <a:pPr marL="0" indent="0">
              <a:buNone/>
            </a:pPr>
            <a:endParaRPr lang="en-US" sz="2400" dirty="0"/>
          </a:p>
          <a:p>
            <a:pPr marL="0" indent="0">
              <a:buNone/>
            </a:pPr>
            <a:r>
              <a:rPr lang="en-US" sz="2400" dirty="0"/>
              <a:t>— William Shakespeare</a:t>
            </a:r>
          </a:p>
        </p:txBody>
      </p:sp>
      <p:pic>
        <p:nvPicPr>
          <p:cNvPr id="2050" name="Picture 2" descr="https://shakespearemedia.files.wordpress.com/2012/03/juliuscaesar-resized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0003" y="381000"/>
            <a:ext cx="4170264" cy="617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91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67200" y="152400"/>
            <a:ext cx="4800600" cy="7171194"/>
          </a:xfrm>
          <a:prstGeom prst="rect">
            <a:avLst/>
          </a:prstGeom>
          <a:noFill/>
        </p:spPr>
        <p:txBody>
          <a:bodyPr wrap="square" rtlCol="0">
            <a:spAutoFit/>
          </a:bodyPr>
          <a:lstStyle/>
          <a:p>
            <a:r>
              <a:rPr lang="en-US" sz="3200" dirty="0"/>
              <a:t>In </a:t>
            </a:r>
            <a:r>
              <a:rPr lang="en-US" sz="3200" i="1" dirty="0"/>
              <a:t>Julius Caesar, </a:t>
            </a:r>
            <a:r>
              <a:rPr lang="en-US" sz="3200" dirty="0"/>
              <a:t>Shakespeare explores the dynamics that lead to the murder of the character, Julius Caesar.  One of the themes is that we don’t see things – including our own dynamics – as accurately as we think we do.</a:t>
            </a:r>
          </a:p>
          <a:p>
            <a:endParaRPr lang="en-US" sz="1200" dirty="0"/>
          </a:p>
          <a:p>
            <a:r>
              <a:rPr lang="en-US" sz="3200" dirty="0"/>
              <a:t>In the line quoted here, Cicero notes that uncommon events are difficult to interpret.</a:t>
            </a:r>
          </a:p>
          <a:p>
            <a:endParaRPr lang="en-US" sz="3200" dirty="0"/>
          </a:p>
        </p:txBody>
      </p:sp>
      <p:sp>
        <p:nvSpPr>
          <p:cNvPr id="6" name="Content Placeholder 2"/>
          <p:cNvSpPr>
            <a:spLocks noGrp="1"/>
          </p:cNvSpPr>
          <p:nvPr>
            <p:ph idx="1"/>
          </p:nvPr>
        </p:nvSpPr>
        <p:spPr>
          <a:xfrm>
            <a:off x="762000" y="609600"/>
            <a:ext cx="3352800" cy="6477000"/>
          </a:xfrm>
        </p:spPr>
        <p:txBody>
          <a:bodyPr>
            <a:normAutofit/>
          </a:bodyPr>
          <a:lstStyle/>
          <a:p>
            <a:pPr marL="177800" indent="-177800">
              <a:buNone/>
            </a:pPr>
            <a:r>
              <a:rPr lang="en-US" dirty="0"/>
              <a:t>“Indeed, it is a strange-disposed time: But men may construe things after their fashion, </a:t>
            </a:r>
          </a:p>
          <a:p>
            <a:pPr marL="177800" indent="-177800">
              <a:buNone/>
            </a:pPr>
            <a:r>
              <a:rPr lang="en-US" dirty="0"/>
              <a:t>Clean from the purpose of the things themselves.”</a:t>
            </a:r>
          </a:p>
          <a:p>
            <a:pPr marL="0" indent="0">
              <a:buNone/>
            </a:pPr>
            <a:endParaRPr lang="en-US" sz="2400" dirty="0"/>
          </a:p>
          <a:p>
            <a:pPr marL="0" indent="0">
              <a:buNone/>
            </a:pPr>
            <a:r>
              <a:rPr lang="en-US" sz="2400" dirty="0"/>
              <a:t>— William Shakespeare</a:t>
            </a:r>
          </a:p>
        </p:txBody>
      </p:sp>
    </p:spTree>
    <p:extLst>
      <p:ext uri="{BB962C8B-B14F-4D97-AF65-F5344CB8AC3E}">
        <p14:creationId xmlns:p14="http://schemas.microsoft.com/office/powerpoint/2010/main" val="2568370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95800" y="609600"/>
            <a:ext cx="4114800" cy="5078313"/>
          </a:xfrm>
          <a:prstGeom prst="rect">
            <a:avLst/>
          </a:prstGeom>
          <a:noFill/>
        </p:spPr>
        <p:txBody>
          <a:bodyPr wrap="square" rtlCol="0">
            <a:spAutoFit/>
          </a:bodyPr>
          <a:lstStyle/>
          <a:p>
            <a:r>
              <a:rPr lang="en-US" sz="3600" dirty="0"/>
              <a:t>We often find a similar dynamic in the Enemies model: the combatants sometimes fight against something that they construe quite differently than others do.</a:t>
            </a:r>
          </a:p>
        </p:txBody>
      </p:sp>
      <p:sp>
        <p:nvSpPr>
          <p:cNvPr id="6" name="Content Placeholder 2"/>
          <p:cNvSpPr>
            <a:spLocks noGrp="1"/>
          </p:cNvSpPr>
          <p:nvPr>
            <p:ph idx="1"/>
          </p:nvPr>
        </p:nvSpPr>
        <p:spPr>
          <a:xfrm>
            <a:off x="762000" y="609600"/>
            <a:ext cx="3352800" cy="6477000"/>
          </a:xfrm>
        </p:spPr>
        <p:txBody>
          <a:bodyPr>
            <a:normAutofit/>
          </a:bodyPr>
          <a:lstStyle/>
          <a:p>
            <a:pPr marL="177800" indent="-177800">
              <a:buNone/>
            </a:pPr>
            <a:r>
              <a:rPr lang="en-US" dirty="0"/>
              <a:t>“Indeed, it is a strange-disposed time: But men may construe things after their fashion, </a:t>
            </a:r>
          </a:p>
          <a:p>
            <a:pPr marL="177800" indent="-177800">
              <a:buNone/>
            </a:pPr>
            <a:r>
              <a:rPr lang="en-US" dirty="0"/>
              <a:t>Clean from the purpose of the things themselves.”</a:t>
            </a:r>
          </a:p>
          <a:p>
            <a:pPr marL="0" indent="0">
              <a:buNone/>
            </a:pPr>
            <a:endParaRPr lang="en-US" sz="2400" dirty="0"/>
          </a:p>
          <a:p>
            <a:pPr marL="0" indent="0">
              <a:buNone/>
            </a:pPr>
            <a:r>
              <a:rPr lang="en-US" sz="2400" dirty="0"/>
              <a:t>— William Shakespeare</a:t>
            </a:r>
          </a:p>
        </p:txBody>
      </p:sp>
    </p:spTree>
    <p:extLst>
      <p:ext uri="{BB962C8B-B14F-4D97-AF65-F5344CB8AC3E}">
        <p14:creationId xmlns:p14="http://schemas.microsoft.com/office/powerpoint/2010/main" val="256964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35146"/>
            <a:ext cx="7620000" cy="1143000"/>
          </a:xfrm>
        </p:spPr>
        <p:txBody>
          <a:bodyPr/>
          <a:lstStyle/>
          <a:p>
            <a:r>
              <a:rPr lang="en-US" dirty="0"/>
              <a:t>Why enemies?</a:t>
            </a:r>
          </a:p>
        </p:txBody>
      </p:sp>
      <p:sp>
        <p:nvSpPr>
          <p:cNvPr id="3" name="Content Placeholder 2"/>
          <p:cNvSpPr>
            <a:spLocks noGrp="1"/>
          </p:cNvSpPr>
          <p:nvPr>
            <p:ph idx="1"/>
          </p:nvPr>
        </p:nvSpPr>
        <p:spPr>
          <a:xfrm>
            <a:off x="942723" y="1447800"/>
            <a:ext cx="7924800" cy="4953000"/>
          </a:xfrm>
        </p:spPr>
        <p:txBody>
          <a:bodyPr>
            <a:normAutofit/>
          </a:bodyPr>
          <a:lstStyle/>
          <a:p>
            <a:r>
              <a:rPr lang="en-US" dirty="0"/>
              <a:t>In order to understand why some people see psychology and Christianity as incompatible, we need to understand the history and worldview that led to this conclusion.</a:t>
            </a:r>
          </a:p>
          <a:p>
            <a:r>
              <a:rPr lang="en-US" dirty="0"/>
              <a:t>Some Christians see psychology (which they often equate only with Freud and secular humanism) as a rival philosophy which holds a perverse view of what humans should be.</a:t>
            </a:r>
          </a:p>
        </p:txBody>
      </p:sp>
      <p:sp>
        <p:nvSpPr>
          <p:cNvPr id="4" name="Content Placeholder 2"/>
          <p:cNvSpPr txBox="1">
            <a:spLocks/>
          </p:cNvSpPr>
          <p:nvPr/>
        </p:nvSpPr>
        <p:spPr>
          <a:xfrm>
            <a:off x="933281" y="1447126"/>
            <a:ext cx="7924800" cy="4953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dirty="0"/>
              <a:t>In order to understand why some people see psychology and Christianity as incompatible, we need to understand the history and worldview that led to this conclusion.</a:t>
            </a:r>
          </a:p>
          <a:p>
            <a:r>
              <a:rPr lang="en-US" dirty="0"/>
              <a:t>Some secularists see religion (in general) or Christianity (in particular) as embodying narrow-minded, judgmental, unhealthy values, and as an </a:t>
            </a:r>
            <a:r>
              <a:rPr lang="en-US" dirty="0" err="1"/>
              <a:t>obsticle</a:t>
            </a:r>
            <a:r>
              <a:rPr lang="en-US" dirty="0"/>
              <a:t> to scientific thinking. </a:t>
            </a:r>
          </a:p>
        </p:txBody>
      </p:sp>
      <p:pic>
        <p:nvPicPr>
          <p:cNvPr id="2052" name="Picture 4" descr="http://www.rogerwendell.com/images/bumperstickers/theres_probably_no_god_bumper_sticke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4988" y="5638800"/>
            <a:ext cx="3752850" cy="113347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culturewars.com/CultureWars/CWImages/nulogo4b.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7159" y="5638800"/>
            <a:ext cx="4070679" cy="108177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reasonablefaith.org/images/podcasts/rf_detail/rf_detail_342_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5623217"/>
            <a:ext cx="2083024" cy="1134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6318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052"/>
                                        </p:tgtEl>
                                      </p:cBhvr>
                                    </p:animEffect>
                                    <p:set>
                                      <p:cBhvr>
                                        <p:cTn id="10" dur="1" fill="hold">
                                          <p:stCondLst>
                                            <p:cond delay="499"/>
                                          </p:stCondLst>
                                        </p:cTn>
                                        <p:tgtEl>
                                          <p:spTgt spid="2052"/>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animEffect transition="in" filter="fade">
                                      <p:cBhvr>
                                        <p:cTn id="19"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676400" y="304800"/>
            <a:ext cx="6248400" cy="1143000"/>
          </a:xfrm>
        </p:spPr>
        <p:txBody>
          <a:bodyPr>
            <a:noAutofit/>
          </a:bodyPr>
          <a:lstStyle/>
          <a:p>
            <a:r>
              <a:rPr lang="en-US" altLang="en-US" sz="4800" dirty="0"/>
              <a:t>Reasons for scientific bias against religion</a:t>
            </a:r>
          </a:p>
        </p:txBody>
      </p:sp>
      <p:sp>
        <p:nvSpPr>
          <p:cNvPr id="114691" name="Rectangle 3"/>
          <p:cNvSpPr>
            <a:spLocks noGrp="1" noChangeArrowheads="1"/>
          </p:cNvSpPr>
          <p:nvPr>
            <p:ph type="body" idx="1"/>
          </p:nvPr>
        </p:nvSpPr>
        <p:spPr>
          <a:xfrm>
            <a:off x="685800" y="1676400"/>
            <a:ext cx="8153400" cy="4454525"/>
          </a:xfrm>
        </p:spPr>
        <p:txBody>
          <a:bodyPr>
            <a:noAutofit/>
          </a:bodyPr>
          <a:lstStyle/>
          <a:p>
            <a:pPr>
              <a:lnSpc>
                <a:spcPct val="90000"/>
              </a:lnSpc>
              <a:buClr>
                <a:schemeClr val="tx1"/>
              </a:buClr>
            </a:pPr>
            <a:r>
              <a:rPr lang="en-US" altLang="en-US" sz="3100" dirty="0"/>
              <a:t>Claiming that unusual phenomena are the result of supernatural forces </a:t>
            </a:r>
            <a:r>
              <a:rPr lang="en-US" altLang="en-US" sz="3100" i="1" dirty="0"/>
              <a:t>can</a:t>
            </a:r>
            <a:r>
              <a:rPr lang="en-US" altLang="en-US" sz="3100" dirty="0"/>
              <a:t> be an impediment to looking for natural explanations.  </a:t>
            </a:r>
          </a:p>
          <a:p>
            <a:pPr>
              <a:lnSpc>
                <a:spcPct val="90000"/>
              </a:lnSpc>
              <a:buClr>
                <a:schemeClr val="tx1"/>
              </a:buClr>
            </a:pPr>
            <a:r>
              <a:rPr lang="en-US" altLang="en-US" sz="3100" dirty="0"/>
              <a:t>Religious belief systems </a:t>
            </a:r>
            <a:r>
              <a:rPr lang="en-US" altLang="en-US" sz="3100" i="1" dirty="0"/>
              <a:t>can</a:t>
            </a:r>
            <a:r>
              <a:rPr lang="en-US" altLang="en-US" sz="3100" dirty="0"/>
              <a:t> lead to harmful large-scale outcomes, such as tortuous exorcisms, punishment of people accused of being witches, religious crusades, suicide bombings, mistrust of scientific evidence, and the oppression of women and minorities.   </a:t>
            </a:r>
          </a:p>
          <a:p>
            <a:pPr>
              <a:lnSpc>
                <a:spcPct val="90000"/>
              </a:lnSpc>
              <a:buClr>
                <a:schemeClr val="tx1"/>
              </a:buClr>
            </a:pPr>
            <a:r>
              <a:rPr lang="en-US" altLang="en-US" sz="3100" dirty="0"/>
              <a:t>Religious systems </a:t>
            </a:r>
            <a:r>
              <a:rPr lang="en-US" altLang="en-US" sz="3100" i="1" dirty="0"/>
              <a:t>can</a:t>
            </a:r>
            <a:r>
              <a:rPr lang="en-US" altLang="en-US" sz="3100" dirty="0"/>
              <a:t> be associated with physical and emotional harm.</a:t>
            </a:r>
          </a:p>
        </p:txBody>
      </p:sp>
    </p:spTree>
    <p:extLst>
      <p:ext uri="{BB962C8B-B14F-4D97-AF65-F5344CB8AC3E}">
        <p14:creationId xmlns:p14="http://schemas.microsoft.com/office/powerpoint/2010/main" val="3958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dissolve">
                                      <p:cBhvr>
                                        <p:cTn id="7" dur="2000"/>
                                        <p:tgtEl>
                                          <p:spTgt spid="114691">
                                            <p:txEl>
                                              <p:pRg st="0" end="0"/>
                                            </p:txEl>
                                          </p:spTgt>
                                        </p:tgtEl>
                                      </p:cBhvr>
                                    </p:animEffect>
                                  </p:childTnLst>
                                </p:cTn>
                              </p:par>
                            </p:childTnLst>
                          </p:cTn>
                        </p:par>
                        <p:par>
                          <p:cTn id="8" fill="hold" nodeType="afterGroup">
                            <p:stCondLst>
                              <p:cond delay="2000"/>
                            </p:stCondLst>
                            <p:childTnLst>
                              <p:par>
                                <p:cTn id="9" presetID="9" presetClass="entr" presetSubtype="0" fill="hold" nodeType="afterEffect">
                                  <p:stCondLst>
                                    <p:cond delay="0"/>
                                  </p:stCondLst>
                                  <p:childTnLst>
                                    <p:set>
                                      <p:cBhvr>
                                        <p:cTn id="10" dur="1" fill="hold">
                                          <p:stCondLst>
                                            <p:cond delay="0"/>
                                          </p:stCondLst>
                                        </p:cTn>
                                        <p:tgtEl>
                                          <p:spTgt spid="114691">
                                            <p:txEl>
                                              <p:pRg st="1" end="1"/>
                                            </p:txEl>
                                          </p:spTgt>
                                        </p:tgtEl>
                                        <p:attrNameLst>
                                          <p:attrName>style.visibility</p:attrName>
                                        </p:attrNameLst>
                                      </p:cBhvr>
                                      <p:to>
                                        <p:strVal val="visible"/>
                                      </p:to>
                                    </p:set>
                                    <p:animEffect transition="in" filter="dissolve">
                                      <p:cBhvr>
                                        <p:cTn id="11" dur="2000"/>
                                        <p:tgtEl>
                                          <p:spTgt spid="114691">
                                            <p:txEl>
                                              <p:pRg st="1" end="1"/>
                                            </p:txEl>
                                          </p:spTgt>
                                        </p:tgtEl>
                                      </p:cBhvr>
                                    </p:animEffect>
                                  </p:childTnLst>
                                </p:cTn>
                              </p:par>
                            </p:childTnLst>
                          </p:cTn>
                        </p:par>
                        <p:par>
                          <p:cTn id="12" fill="hold" nodeType="afterGroup">
                            <p:stCondLst>
                              <p:cond delay="4000"/>
                            </p:stCondLst>
                            <p:childTnLst>
                              <p:par>
                                <p:cTn id="13" presetID="9" presetClass="entr" presetSubtype="0" fill="hold" nodeType="afterEffect">
                                  <p:stCondLst>
                                    <p:cond delay="0"/>
                                  </p:stCondLst>
                                  <p:childTnLst>
                                    <p:set>
                                      <p:cBhvr>
                                        <p:cTn id="14" dur="1" fill="hold">
                                          <p:stCondLst>
                                            <p:cond delay="0"/>
                                          </p:stCondLst>
                                        </p:cTn>
                                        <p:tgtEl>
                                          <p:spTgt spid="114691">
                                            <p:txEl>
                                              <p:pRg st="2" end="2"/>
                                            </p:txEl>
                                          </p:spTgt>
                                        </p:tgtEl>
                                        <p:attrNameLst>
                                          <p:attrName>style.visibility</p:attrName>
                                        </p:attrNameLst>
                                      </p:cBhvr>
                                      <p:to>
                                        <p:strVal val="visible"/>
                                      </p:to>
                                    </p:set>
                                    <p:animEffect transition="in" filter="dissolve">
                                      <p:cBhvr>
                                        <p:cTn id="15" dur="2000"/>
                                        <p:tgtEl>
                                          <p:spTgt spid="1146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1139825"/>
          </a:xfrm>
        </p:spPr>
        <p:txBody>
          <a:bodyPr/>
          <a:lstStyle/>
          <a:p>
            <a:r>
              <a:rPr lang="en-US" altLang="en-US" dirty="0"/>
              <a:t>Reasons for caution</a:t>
            </a:r>
          </a:p>
        </p:txBody>
      </p:sp>
      <p:sp>
        <p:nvSpPr>
          <p:cNvPr id="115715" name="Rectangle 3"/>
          <p:cNvSpPr>
            <a:spLocks noGrp="1" noChangeArrowheads="1"/>
          </p:cNvSpPr>
          <p:nvPr>
            <p:ph type="body" idx="1"/>
          </p:nvPr>
        </p:nvSpPr>
        <p:spPr>
          <a:xfrm>
            <a:off x="990600" y="1066800"/>
            <a:ext cx="7772400" cy="5410200"/>
          </a:xfrm>
          <a:noFill/>
        </p:spPr>
        <p:txBody>
          <a:bodyPr>
            <a:noAutofit/>
          </a:bodyPr>
          <a:lstStyle/>
          <a:p>
            <a:pPr>
              <a:lnSpc>
                <a:spcPct val="90000"/>
              </a:lnSpc>
              <a:buClr>
                <a:schemeClr val="tx1"/>
              </a:buClr>
            </a:pPr>
            <a:r>
              <a:rPr lang="en-US" altLang="en-US" sz="2850" dirty="0"/>
              <a:t>Judging religious beliefs solely by these failings would overlook many of the large-scale benefits of religious systems such as:</a:t>
            </a:r>
          </a:p>
          <a:p>
            <a:pPr lvl="1">
              <a:lnSpc>
                <a:spcPct val="90000"/>
              </a:lnSpc>
              <a:buClr>
                <a:schemeClr val="tx1"/>
              </a:buClr>
            </a:pPr>
            <a:r>
              <a:rPr lang="en-US" altLang="en-US" sz="2850" dirty="0"/>
              <a:t>humanitarian reforms in the care of the physically and mentally ill, </a:t>
            </a:r>
          </a:p>
          <a:p>
            <a:pPr lvl="1">
              <a:lnSpc>
                <a:spcPct val="90000"/>
              </a:lnSpc>
              <a:buClr>
                <a:schemeClr val="tx1"/>
              </a:buClr>
            </a:pPr>
            <a:r>
              <a:rPr lang="en-US" altLang="en-US" sz="2850" dirty="0"/>
              <a:t>the establishment of hospitals, </a:t>
            </a:r>
          </a:p>
          <a:p>
            <a:pPr lvl="1">
              <a:lnSpc>
                <a:spcPct val="90000"/>
              </a:lnSpc>
              <a:buClr>
                <a:schemeClr val="tx1"/>
              </a:buClr>
            </a:pPr>
            <a:r>
              <a:rPr lang="en-US" altLang="en-US" sz="2850" dirty="0"/>
              <a:t>and the provision of aid to refuges and victims of natural disasters. </a:t>
            </a:r>
          </a:p>
          <a:p>
            <a:pPr>
              <a:lnSpc>
                <a:spcPct val="90000"/>
              </a:lnSpc>
              <a:buClr>
                <a:schemeClr val="tx1"/>
              </a:buClr>
            </a:pPr>
            <a:r>
              <a:rPr lang="en-US" altLang="en-US" sz="2850" dirty="0"/>
              <a:t>Additionally, some philosophers argue that some religious beliefs, rather than being antithetical to science, may have aided the rise of science.</a:t>
            </a:r>
          </a:p>
          <a:p>
            <a:pPr>
              <a:lnSpc>
                <a:spcPct val="90000"/>
              </a:lnSpc>
              <a:buClr>
                <a:schemeClr val="tx1"/>
              </a:buClr>
            </a:pPr>
            <a:r>
              <a:rPr lang="en-US" altLang="en-US" i="1" dirty="0"/>
              <a:t>So, religion can be associated with </a:t>
            </a:r>
            <a:r>
              <a:rPr lang="en-US" altLang="en-US" b="1" i="1" u="sng" dirty="0"/>
              <a:t>both</a:t>
            </a:r>
            <a:r>
              <a:rPr lang="en-US" altLang="en-US" i="1" dirty="0"/>
              <a:t> negative and positive effects. </a:t>
            </a:r>
          </a:p>
        </p:txBody>
      </p:sp>
    </p:spTree>
    <p:extLst>
      <p:ext uri="{BB962C8B-B14F-4D97-AF65-F5344CB8AC3E}">
        <p14:creationId xmlns:p14="http://schemas.microsoft.com/office/powerpoint/2010/main" val="211552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animEffect transition="in" filter="dissolve">
                                      <p:cBhvr>
                                        <p:cTn id="7" dur="1000"/>
                                        <p:tgtEl>
                                          <p:spTgt spid="115715">
                                            <p:txEl>
                                              <p:pRg st="0" end="0"/>
                                            </p:txEl>
                                          </p:spTgt>
                                        </p:tgtEl>
                                      </p:cBhvr>
                                    </p:animEffect>
                                  </p:childTnLst>
                                </p:cTn>
                              </p:par>
                            </p:childTnLst>
                          </p:cTn>
                        </p:par>
                        <p:par>
                          <p:cTn id="8" fill="hold" nodeType="afterGroup">
                            <p:stCondLst>
                              <p:cond delay="1000"/>
                            </p:stCondLst>
                            <p:childTnLst>
                              <p:par>
                                <p:cTn id="9" presetID="9" presetClass="entr" presetSubtype="0" fill="hold" nodeType="after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animEffect transition="in" filter="dissolve">
                                      <p:cBhvr>
                                        <p:cTn id="11" dur="1000"/>
                                        <p:tgtEl>
                                          <p:spTgt spid="115715">
                                            <p:txEl>
                                              <p:pRg st="1" end="1"/>
                                            </p:txEl>
                                          </p:spTgt>
                                        </p:tgtEl>
                                      </p:cBhvr>
                                    </p:animEffect>
                                  </p:childTnLst>
                                </p:cTn>
                              </p:par>
                            </p:childTnLst>
                          </p:cTn>
                        </p:par>
                        <p:par>
                          <p:cTn id="12" fill="hold" nodeType="afterGroup">
                            <p:stCondLst>
                              <p:cond delay="2000"/>
                            </p:stCondLst>
                            <p:childTnLst>
                              <p:par>
                                <p:cTn id="13" presetID="9" presetClass="entr" presetSubtype="0" fill="hold" nodeType="after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animEffect transition="in" filter="dissolve">
                                      <p:cBhvr>
                                        <p:cTn id="15" dur="1000"/>
                                        <p:tgtEl>
                                          <p:spTgt spid="115715">
                                            <p:txEl>
                                              <p:pRg st="2" end="2"/>
                                            </p:txEl>
                                          </p:spTgt>
                                        </p:tgtEl>
                                      </p:cBhvr>
                                    </p:animEffect>
                                  </p:childTnLst>
                                </p:cTn>
                              </p:par>
                            </p:childTnLst>
                          </p:cTn>
                        </p:par>
                        <p:par>
                          <p:cTn id="16" fill="hold" nodeType="afterGroup">
                            <p:stCondLst>
                              <p:cond delay="3000"/>
                            </p:stCondLst>
                            <p:childTnLst>
                              <p:par>
                                <p:cTn id="17" presetID="9" presetClass="entr" presetSubtype="0" fill="hold" nodeType="after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animEffect transition="in" filter="dissolve">
                                      <p:cBhvr>
                                        <p:cTn id="19" dur="1000"/>
                                        <p:tgtEl>
                                          <p:spTgt spid="115715">
                                            <p:txEl>
                                              <p:pRg st="3" end="3"/>
                                            </p:txEl>
                                          </p:spTgt>
                                        </p:tgtEl>
                                      </p:cBhvr>
                                    </p:animEffect>
                                  </p:childTnLst>
                                </p:cTn>
                              </p:par>
                            </p:childTnLst>
                          </p:cTn>
                        </p:par>
                        <p:par>
                          <p:cTn id="20" fill="hold" nodeType="afterGroup">
                            <p:stCondLst>
                              <p:cond delay="4000"/>
                            </p:stCondLst>
                            <p:childTnLst>
                              <p:par>
                                <p:cTn id="21" presetID="9" presetClass="entr" presetSubtype="0" fill="hold" nodeType="after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animEffect transition="in" filter="dissolve">
                                      <p:cBhvr>
                                        <p:cTn id="23" dur="1000"/>
                                        <p:tgtEl>
                                          <p:spTgt spid="115715">
                                            <p:txEl>
                                              <p:pRg st="4" end="4"/>
                                            </p:txEl>
                                          </p:spTgt>
                                        </p:tgtEl>
                                      </p:cBhvr>
                                    </p:animEffect>
                                  </p:childTnLst>
                                </p:cTn>
                              </p:par>
                            </p:childTnLst>
                          </p:cTn>
                        </p:par>
                        <p:par>
                          <p:cTn id="24" fill="hold">
                            <p:stCondLst>
                              <p:cond delay="5000"/>
                            </p:stCondLst>
                            <p:childTnLst>
                              <p:par>
                                <p:cTn id="25" presetID="9" presetClass="entr" presetSubtype="0" fill="hold" nodeType="after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animEffect transition="in" filter="dissolve">
                                      <p:cBhvr>
                                        <p:cTn id="27" dur="1000"/>
                                        <p:tgtEl>
                                          <p:spTgt spid="115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38200" y="277813"/>
            <a:ext cx="8001000" cy="1139825"/>
          </a:xfrm>
        </p:spPr>
        <p:txBody>
          <a:bodyPr>
            <a:normAutofit/>
          </a:bodyPr>
          <a:lstStyle/>
          <a:p>
            <a:r>
              <a:rPr lang="en-US" altLang="en-US" sz="3200" dirty="0"/>
              <a:t>The overlap between psychology and religion</a:t>
            </a:r>
          </a:p>
        </p:txBody>
      </p:sp>
      <p:sp>
        <p:nvSpPr>
          <p:cNvPr id="9219" name="Rectangle 3"/>
          <p:cNvSpPr>
            <a:spLocks noGrp="1" noChangeArrowheads="1"/>
          </p:cNvSpPr>
          <p:nvPr>
            <p:ph type="body" idx="1"/>
          </p:nvPr>
        </p:nvSpPr>
        <p:spPr>
          <a:xfrm>
            <a:off x="914400" y="1752600"/>
            <a:ext cx="7772400" cy="5105400"/>
          </a:xfrm>
        </p:spPr>
        <p:txBody>
          <a:bodyPr/>
          <a:lstStyle/>
          <a:p>
            <a:pPr>
              <a:lnSpc>
                <a:spcPct val="90000"/>
              </a:lnSpc>
              <a:buFont typeface="Wingdings" pitchFamily="2" charset="2"/>
              <a:buNone/>
            </a:pPr>
            <a:r>
              <a:rPr lang="en-US" altLang="en-US" dirty="0"/>
              <a:t>	“…from the moment modern psychiatry emerged as a distinct profession, psychiatry and religion have overlapped and at times overtly competed.  The reason for this is clear: both seek to heal forms of brokenness that stand on the ambiguous borderline between body and what is variously referred to as ‘psyche’ or ‘spirit.’”   </a:t>
            </a:r>
          </a:p>
          <a:p>
            <a:pPr>
              <a:lnSpc>
                <a:spcPct val="90000"/>
              </a:lnSpc>
              <a:buFont typeface="Wingdings" pitchFamily="2" charset="2"/>
              <a:buNone/>
            </a:pPr>
            <a:endParaRPr lang="en-US" altLang="en-US" sz="2400" dirty="0"/>
          </a:p>
          <a:p>
            <a:pPr algn="r">
              <a:lnSpc>
                <a:spcPct val="90000"/>
              </a:lnSpc>
              <a:buFont typeface="Wingdings" pitchFamily="2" charset="2"/>
              <a:buNone/>
            </a:pPr>
            <a:r>
              <a:rPr lang="en-US" altLang="en-US" sz="2400" dirty="0"/>
              <a:t>Browning and </a:t>
            </a:r>
            <a:r>
              <a:rPr lang="en-US" altLang="en-US" sz="2400" dirty="0" err="1"/>
              <a:t>Evison</a:t>
            </a:r>
            <a:r>
              <a:rPr lang="en-US" altLang="en-US" sz="2400" dirty="0"/>
              <a:t> (1990, p. 3-4).</a:t>
            </a:r>
          </a:p>
        </p:txBody>
      </p:sp>
    </p:spTree>
    <p:extLst>
      <p:ext uri="{BB962C8B-B14F-4D97-AF65-F5344CB8AC3E}">
        <p14:creationId xmlns:p14="http://schemas.microsoft.com/office/powerpoint/2010/main" val="3792098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sz="half" idx="1"/>
          </p:nvPr>
        </p:nvSpPr>
        <p:spPr>
          <a:xfrm>
            <a:off x="0" y="1066800"/>
            <a:ext cx="4252912" cy="4800600"/>
          </a:xfrm>
        </p:spPr>
        <p:txBody>
          <a:bodyPr/>
          <a:lstStyle/>
          <a:p>
            <a:pPr>
              <a:lnSpc>
                <a:spcPct val="80000"/>
              </a:lnSpc>
              <a:buFont typeface="Wingdings" pitchFamily="2" charset="2"/>
              <a:buNone/>
            </a:pPr>
            <a:r>
              <a:rPr lang="en-US" altLang="en-US" sz="3200" dirty="0"/>
              <a:t>   “… one might venture to regard </a:t>
            </a:r>
            <a:r>
              <a:rPr lang="en-US" altLang="en-US" sz="3200" dirty="0" err="1"/>
              <a:t>obsessional</a:t>
            </a:r>
            <a:r>
              <a:rPr lang="en-US" altLang="en-US" sz="3200" dirty="0"/>
              <a:t> neurosis as a pathological counterpart of the formation of a religion, and to describe that neurosis as an individual religiosity and religion as a universal </a:t>
            </a:r>
            <a:r>
              <a:rPr lang="en-US" altLang="en-US" sz="3200" dirty="0" err="1"/>
              <a:t>obsessional</a:t>
            </a:r>
            <a:r>
              <a:rPr lang="en-US" altLang="en-US" sz="3200" dirty="0"/>
              <a:t> neurosis.” </a:t>
            </a:r>
          </a:p>
        </p:txBody>
      </p:sp>
      <p:pic>
        <p:nvPicPr>
          <p:cNvPr id="7170" name="Picture 2" descr="https://upload.wikimedia.org/wikipedia/commons/1/12/Sigmund_Freud_LIFE.jpg"/>
          <p:cNvPicPr>
            <a:picLocks noChangeAspect="1" noChangeArrowheads="1"/>
          </p:cNvPicPr>
          <p:nvPr/>
        </p:nvPicPr>
        <p:blipFill>
          <a:blip r:embed="rId2" cstate="print"/>
          <a:srcRect/>
          <a:stretch>
            <a:fillRect/>
          </a:stretch>
        </p:blipFill>
        <p:spPr bwMode="auto">
          <a:xfrm>
            <a:off x="4267201" y="-4289"/>
            <a:ext cx="4876800" cy="6862289"/>
          </a:xfrm>
          <a:prstGeom prst="rect">
            <a:avLst/>
          </a:prstGeom>
          <a:noFill/>
        </p:spPr>
      </p:pic>
      <p:sp>
        <p:nvSpPr>
          <p:cNvPr id="6" name="Title 1"/>
          <p:cNvSpPr>
            <a:spLocks noGrp="1"/>
          </p:cNvSpPr>
          <p:nvPr>
            <p:ph type="title"/>
          </p:nvPr>
        </p:nvSpPr>
        <p:spPr>
          <a:xfrm>
            <a:off x="457200" y="304800"/>
            <a:ext cx="3581400" cy="898525"/>
          </a:xfrm>
        </p:spPr>
        <p:txBody>
          <a:bodyPr>
            <a:normAutofit fontScale="90000"/>
          </a:bodyPr>
          <a:lstStyle/>
          <a:p>
            <a:r>
              <a:rPr lang="en-US" altLang="en-US" dirty="0"/>
              <a:t>Sigmund Freud</a:t>
            </a:r>
          </a:p>
        </p:txBody>
      </p:sp>
      <p:sp>
        <p:nvSpPr>
          <p:cNvPr id="7" name="TextBox 6"/>
          <p:cNvSpPr txBox="1"/>
          <p:nvPr/>
        </p:nvSpPr>
        <p:spPr>
          <a:xfrm>
            <a:off x="0" y="5867400"/>
            <a:ext cx="4267200" cy="954107"/>
          </a:xfrm>
          <a:prstGeom prst="rect">
            <a:avLst/>
          </a:prstGeom>
          <a:noFill/>
        </p:spPr>
        <p:txBody>
          <a:bodyPr wrap="square" rtlCol="0">
            <a:spAutoFit/>
          </a:bodyPr>
          <a:lstStyle/>
          <a:p>
            <a:r>
              <a:rPr lang="en-US" sz="1400" dirty="0"/>
              <a:t>Freud (1907). </a:t>
            </a:r>
            <a:r>
              <a:rPr lang="en-US" sz="1400" i="1" dirty="0"/>
              <a:t>Obsessive Actions and Religious Practices</a:t>
            </a:r>
            <a:r>
              <a:rPr lang="en-US" sz="1400" dirty="0"/>
              <a:t>.</a:t>
            </a:r>
          </a:p>
          <a:p>
            <a:endParaRPr lang="en-US" sz="1400" b="1" dirty="0"/>
          </a:p>
          <a:p>
            <a:r>
              <a:rPr lang="en-US" sz="1400" dirty="0"/>
              <a:t>Photo credit: Public domain, c. 1922; retrieved from Wikimedia commons.</a:t>
            </a:r>
          </a:p>
        </p:txBody>
      </p:sp>
    </p:spTree>
    <p:extLst>
      <p:ext uri="{BB962C8B-B14F-4D97-AF65-F5344CB8AC3E}">
        <p14:creationId xmlns:p14="http://schemas.microsoft.com/office/powerpoint/2010/main" val="1326109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152400"/>
            <a:ext cx="8153400" cy="898525"/>
          </a:xfrm>
        </p:spPr>
        <p:txBody>
          <a:bodyPr/>
          <a:lstStyle/>
          <a:p>
            <a:r>
              <a:rPr lang="en-US" altLang="en-US" dirty="0"/>
              <a:t>Sigmund Freud</a:t>
            </a:r>
          </a:p>
        </p:txBody>
      </p:sp>
      <p:sp>
        <p:nvSpPr>
          <p:cNvPr id="12292" name="Rectangle 4"/>
          <p:cNvSpPr>
            <a:spLocks noChangeArrowheads="1"/>
          </p:cNvSpPr>
          <p:nvPr/>
        </p:nvSpPr>
        <p:spPr bwMode="auto">
          <a:xfrm>
            <a:off x="1752600" y="1219200"/>
            <a:ext cx="5638800"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Wingdings" pitchFamily="2" charset="2"/>
              <a:buChar char="n"/>
              <a:defRPr sz="3100">
                <a:solidFill>
                  <a:schemeClr val="tx1"/>
                </a:solidFill>
                <a:latin typeface="Arial" charset="0"/>
              </a:defRPr>
            </a:lvl1pPr>
            <a:lvl2pPr marL="742950" indent="-285750">
              <a:spcBef>
                <a:spcPct val="20000"/>
              </a:spcBef>
              <a:buClr>
                <a:schemeClr val="accent1"/>
              </a:buClr>
              <a:buSzPct val="65000"/>
              <a:buFont typeface="Wingdings" pitchFamily="2" charset="2"/>
              <a:buChar char="n"/>
              <a:defRPr sz="2600">
                <a:solidFill>
                  <a:schemeClr val="tx1"/>
                </a:solidFill>
                <a:latin typeface="Arial" charset="0"/>
              </a:defRPr>
            </a:lvl2pPr>
            <a:lvl3pPr marL="1143000" indent="-228600">
              <a:spcBef>
                <a:spcPct val="20000"/>
              </a:spcBef>
              <a:buClr>
                <a:schemeClr val="hlink"/>
              </a:buClr>
              <a:buSzPct val="55000"/>
              <a:buFont typeface="Wingdings" pitchFamily="2" charset="2"/>
              <a:buChar char="n"/>
              <a:defRPr sz="2400">
                <a:solidFill>
                  <a:schemeClr val="tx1"/>
                </a:solidFill>
                <a:latin typeface="Arial" charset="0"/>
              </a:defRPr>
            </a:lvl3pPr>
            <a:lvl4pPr marL="1600200" indent="-228600">
              <a:spcBef>
                <a:spcPct val="20000"/>
              </a:spcBef>
              <a:buClr>
                <a:schemeClr val="accent2"/>
              </a:buClr>
              <a:buFont typeface="Wingdings" pitchFamily="2" charset="2"/>
              <a:buChar char="§"/>
              <a:defRPr sz="2000">
                <a:solidFill>
                  <a:schemeClr val="tx1"/>
                </a:solidFill>
                <a:latin typeface="Arial" charset="0"/>
              </a:defRPr>
            </a:lvl4pPr>
            <a:lvl5pPr marL="2057400" indent="-228600">
              <a:spcBef>
                <a:spcPct val="20000"/>
              </a:spcBef>
              <a:buClr>
                <a:schemeClr val="tx1"/>
              </a:buClr>
              <a:buSzPct val="85000"/>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9pPr>
          </a:lstStyle>
          <a:p>
            <a:pPr>
              <a:spcBef>
                <a:spcPct val="0"/>
              </a:spcBef>
              <a:buClrTx/>
              <a:buSzTx/>
              <a:buFontTx/>
              <a:buNone/>
            </a:pPr>
            <a:r>
              <a:rPr lang="en-US" altLang="en-US" sz="2800" dirty="0"/>
              <a:t>“</a:t>
            </a:r>
            <a:r>
              <a:rPr lang="en-US" sz="2600" dirty="0"/>
              <a:t>Religion would thus be the universal </a:t>
            </a:r>
            <a:r>
              <a:rPr lang="en-US" sz="2600" dirty="0" err="1"/>
              <a:t>obsessional</a:t>
            </a:r>
            <a:r>
              <a:rPr lang="en-US" sz="2600" dirty="0"/>
              <a:t> neurosis of humanity; like the </a:t>
            </a:r>
            <a:r>
              <a:rPr lang="en-US" sz="2600" dirty="0" err="1"/>
              <a:t>obsessional</a:t>
            </a:r>
            <a:r>
              <a:rPr lang="en-US" sz="2600" dirty="0"/>
              <a:t> neurosis of children, it arose out of the Oedipus complex, out of the relation to the father. If this view is right, it is to be supposed that a turning-away from religion is bound to occur with the fatal inevitability of a process of growth, and that we find ourselves at this very juncture in the middle of that phase of development.” </a:t>
            </a:r>
            <a:endParaRPr lang="en-US" altLang="en-US" sz="2600" dirty="0">
              <a:latin typeface="+mj-lt"/>
            </a:endParaRPr>
          </a:p>
          <a:p>
            <a:pPr>
              <a:spcBef>
                <a:spcPct val="0"/>
              </a:spcBef>
              <a:buClrTx/>
              <a:buSzTx/>
              <a:buNone/>
            </a:pPr>
            <a:r>
              <a:rPr lang="en-US" altLang="en-US" sz="1200" dirty="0">
                <a:latin typeface="+mj-lt"/>
              </a:rPr>
              <a:t>Freud, </a:t>
            </a:r>
            <a:r>
              <a:rPr lang="en-US" altLang="en-US" sz="1200" i="1" dirty="0">
                <a:latin typeface="+mj-lt"/>
              </a:rPr>
              <a:t>The Future of an Illusion</a:t>
            </a:r>
            <a:r>
              <a:rPr lang="en-US" altLang="en-US" sz="1200" dirty="0">
                <a:latin typeface="+mj-lt"/>
              </a:rPr>
              <a:t>.</a:t>
            </a:r>
          </a:p>
          <a:p>
            <a:pPr>
              <a:spcBef>
                <a:spcPct val="0"/>
              </a:spcBef>
              <a:buClrTx/>
              <a:buSzTx/>
              <a:buFontTx/>
              <a:buNone/>
            </a:pPr>
            <a:r>
              <a:rPr lang="en-US" altLang="en-US" sz="2800" dirty="0"/>
              <a:t>    </a:t>
            </a:r>
          </a:p>
          <a:p>
            <a:pPr>
              <a:spcBef>
                <a:spcPct val="0"/>
              </a:spcBef>
              <a:buClrTx/>
              <a:buSzTx/>
              <a:buFontTx/>
              <a:buNone/>
            </a:pPr>
            <a:endParaRPr lang="en-US" altLang="en-US" sz="2800" dirty="0"/>
          </a:p>
        </p:txBody>
      </p:sp>
    </p:spTree>
    <p:extLst>
      <p:ext uri="{BB962C8B-B14F-4D97-AF65-F5344CB8AC3E}">
        <p14:creationId xmlns:p14="http://schemas.microsoft.com/office/powerpoint/2010/main" val="106740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76200"/>
            <a:ext cx="5334000" cy="898525"/>
          </a:xfrm>
        </p:spPr>
        <p:txBody>
          <a:bodyPr/>
          <a:lstStyle/>
          <a:p>
            <a:r>
              <a:rPr lang="en-US" altLang="en-US" dirty="0"/>
              <a:t>Abraham Maslow</a:t>
            </a:r>
          </a:p>
        </p:txBody>
      </p:sp>
      <p:sp>
        <p:nvSpPr>
          <p:cNvPr id="11268" name="Rectangle 4"/>
          <p:cNvSpPr>
            <a:spLocks noChangeArrowheads="1"/>
          </p:cNvSpPr>
          <p:nvPr/>
        </p:nvSpPr>
        <p:spPr bwMode="auto">
          <a:xfrm>
            <a:off x="914400" y="1066800"/>
            <a:ext cx="5029200"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Wingdings" pitchFamily="2" charset="2"/>
              <a:buChar char="n"/>
              <a:defRPr sz="3100">
                <a:solidFill>
                  <a:schemeClr val="tx1"/>
                </a:solidFill>
                <a:latin typeface="Arial" charset="0"/>
              </a:defRPr>
            </a:lvl1pPr>
            <a:lvl2pPr marL="742950" indent="-285750">
              <a:spcBef>
                <a:spcPct val="20000"/>
              </a:spcBef>
              <a:buClr>
                <a:schemeClr val="accent1"/>
              </a:buClr>
              <a:buSzPct val="65000"/>
              <a:buFont typeface="Wingdings" pitchFamily="2" charset="2"/>
              <a:buChar char="n"/>
              <a:defRPr sz="2600">
                <a:solidFill>
                  <a:schemeClr val="tx1"/>
                </a:solidFill>
                <a:latin typeface="Arial" charset="0"/>
              </a:defRPr>
            </a:lvl2pPr>
            <a:lvl3pPr marL="1143000" indent="-228600">
              <a:spcBef>
                <a:spcPct val="20000"/>
              </a:spcBef>
              <a:buClr>
                <a:schemeClr val="hlink"/>
              </a:buClr>
              <a:buSzPct val="55000"/>
              <a:buFont typeface="Wingdings" pitchFamily="2" charset="2"/>
              <a:buChar char="n"/>
              <a:defRPr sz="2400">
                <a:solidFill>
                  <a:schemeClr val="tx1"/>
                </a:solidFill>
                <a:latin typeface="Arial" charset="0"/>
              </a:defRPr>
            </a:lvl3pPr>
            <a:lvl4pPr marL="1600200" indent="-228600">
              <a:spcBef>
                <a:spcPct val="20000"/>
              </a:spcBef>
              <a:buClr>
                <a:schemeClr val="accent2"/>
              </a:buClr>
              <a:buFont typeface="Wingdings" pitchFamily="2" charset="2"/>
              <a:buChar char="§"/>
              <a:defRPr sz="2000">
                <a:solidFill>
                  <a:schemeClr val="tx1"/>
                </a:solidFill>
                <a:latin typeface="Arial" charset="0"/>
              </a:defRPr>
            </a:lvl4pPr>
            <a:lvl5pPr marL="2057400" indent="-228600">
              <a:spcBef>
                <a:spcPct val="20000"/>
              </a:spcBef>
              <a:buClr>
                <a:schemeClr val="tx1"/>
              </a:buClr>
              <a:buSzPct val="85000"/>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9pPr>
          </a:lstStyle>
          <a:p>
            <a:pPr>
              <a:spcBef>
                <a:spcPct val="0"/>
              </a:spcBef>
              <a:buClrTx/>
              <a:buSzTx/>
              <a:buFontTx/>
              <a:buNone/>
            </a:pPr>
            <a:r>
              <a:rPr lang="en-US" altLang="en-US" sz="2600" dirty="0"/>
              <a:t>“First time I ever spoke qua atheist in public ... I didn’t dare mention my elitist conception that educated people need “churches” far less than average &amp; low-IQ people. Maybe morons </a:t>
            </a:r>
            <a:r>
              <a:rPr lang="en-US" altLang="en-US" sz="2600" i="1" dirty="0"/>
              <a:t>need </a:t>
            </a:r>
            <a:r>
              <a:rPr lang="en-US" altLang="en-US" sz="2600" dirty="0"/>
              <a:t>rules, dogmas, ceremonies, etc., as Eleanor </a:t>
            </a:r>
            <a:r>
              <a:rPr lang="en-US" altLang="en-US" sz="2600" dirty="0" err="1"/>
              <a:t>Wembridge</a:t>
            </a:r>
            <a:r>
              <a:rPr lang="en-US" altLang="en-US" sz="2600" dirty="0"/>
              <a:t> claimed long ago—that her feebleminded clients behaved much better and felt better being Catholic and following all the rules.”  </a:t>
            </a:r>
          </a:p>
          <a:p>
            <a:pPr>
              <a:spcBef>
                <a:spcPct val="0"/>
              </a:spcBef>
              <a:buClrTx/>
              <a:buSzTx/>
              <a:buFontTx/>
              <a:buNone/>
            </a:pPr>
            <a:endParaRPr lang="en-US" altLang="en-US" sz="1200" dirty="0"/>
          </a:p>
          <a:p>
            <a:pPr>
              <a:spcBef>
                <a:spcPct val="0"/>
              </a:spcBef>
              <a:buClrTx/>
              <a:buSzTx/>
              <a:buFontTx/>
              <a:buNone/>
            </a:pPr>
            <a:r>
              <a:rPr lang="en-US" altLang="en-US" sz="1200" dirty="0">
                <a:latin typeface="+mj-lt"/>
              </a:rPr>
              <a:t>Lowry, </a:t>
            </a:r>
            <a:r>
              <a:rPr lang="en-US" altLang="en-US" sz="1200" i="1" dirty="0">
                <a:latin typeface="+mj-lt"/>
              </a:rPr>
              <a:t>Journals of Abraham Maslow</a:t>
            </a:r>
            <a:r>
              <a:rPr lang="en-US" altLang="en-US" sz="1200" dirty="0">
                <a:latin typeface="+mj-lt"/>
              </a:rPr>
              <a:t>, 7:710-11, entry of Feb. 25, 1967.</a:t>
            </a:r>
          </a:p>
        </p:txBody>
      </p:sp>
      <p:sp>
        <p:nvSpPr>
          <p:cNvPr id="6" name="TextBox 5"/>
          <p:cNvSpPr txBox="1"/>
          <p:nvPr/>
        </p:nvSpPr>
        <p:spPr>
          <a:xfrm>
            <a:off x="5562600" y="5688449"/>
            <a:ext cx="3505200" cy="1017151"/>
          </a:xfrm>
          <a:prstGeom prst="rect">
            <a:avLst/>
          </a:prstGeom>
          <a:noFill/>
        </p:spPr>
        <p:txBody>
          <a:bodyPr wrap="square" rtlCol="0">
            <a:spAutoFit/>
          </a:bodyPr>
          <a:lstStyle/>
          <a:p>
            <a:r>
              <a:rPr lang="en-US" sz="1200" dirty="0"/>
              <a:t>Photo credits: Top: Maslow’s Hierarchy of Needs, </a:t>
            </a:r>
            <a:r>
              <a:rPr lang="en-US" sz="1200" dirty="0" err="1"/>
              <a:t>Wikicommons</a:t>
            </a:r>
            <a:r>
              <a:rPr lang="en-US" sz="1200" dirty="0"/>
              <a:t>.  Bottom: Maslow with students at Brandeis University, Brandeis University Archives &amp; Special Collections; retrieved from Wikimedia commons. </a:t>
            </a:r>
          </a:p>
        </p:txBody>
      </p:sp>
      <p:pic>
        <p:nvPicPr>
          <p:cNvPr id="6146" name="Picture 2" descr="http://www.brandeis.edu/now/2013/may/images/maslow620.jpg"/>
          <p:cNvPicPr>
            <a:picLocks noGrp="1" noChangeAspect="1" noChangeArrowheads="1"/>
          </p:cNvPicPr>
          <p:nvPr>
            <p:ph idx="1"/>
          </p:nvPr>
        </p:nvPicPr>
        <p:blipFill>
          <a:blip r:embed="rId2" cstate="print"/>
          <a:srcRect t="21429" r="33871" b="7143"/>
          <a:stretch>
            <a:fillRect/>
          </a:stretch>
        </p:blipFill>
        <p:spPr bwMode="auto">
          <a:xfrm>
            <a:off x="5875036" y="2971800"/>
            <a:ext cx="3185127" cy="2330457"/>
          </a:xfrm>
          <a:prstGeom prst="rect">
            <a:avLst/>
          </a:prstGeom>
          <a:noFill/>
        </p:spPr>
      </p:pic>
      <p:pic>
        <p:nvPicPr>
          <p:cNvPr id="6148" name="Picture 4" descr="https://upload.wikimedia.org/wikipedia/commons/thumb/6/60/Maslow's_Hierarchy_of_Needs.svg/2000px-Maslow's_Hierarchy_of_Needs.svg.png"/>
          <p:cNvPicPr>
            <a:picLocks noChangeAspect="1" noChangeArrowheads="1"/>
          </p:cNvPicPr>
          <p:nvPr/>
        </p:nvPicPr>
        <p:blipFill>
          <a:blip r:embed="rId3" cstate="print"/>
          <a:srcRect/>
          <a:stretch>
            <a:fillRect/>
          </a:stretch>
        </p:blipFill>
        <p:spPr bwMode="auto">
          <a:xfrm>
            <a:off x="5562600" y="89899"/>
            <a:ext cx="3319695" cy="2489771"/>
          </a:xfrm>
          <a:prstGeom prst="rect">
            <a:avLst/>
          </a:prstGeom>
          <a:noFill/>
        </p:spPr>
      </p:pic>
    </p:spTree>
    <p:extLst>
      <p:ext uri="{BB962C8B-B14F-4D97-AF65-F5344CB8AC3E}">
        <p14:creationId xmlns:p14="http://schemas.microsoft.com/office/powerpoint/2010/main" val="231141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76200"/>
            <a:ext cx="5334000" cy="898525"/>
          </a:xfrm>
        </p:spPr>
        <p:txBody>
          <a:bodyPr/>
          <a:lstStyle/>
          <a:p>
            <a:r>
              <a:rPr lang="en-US" altLang="en-US" dirty="0"/>
              <a:t>Abraham Maslow</a:t>
            </a:r>
          </a:p>
        </p:txBody>
      </p:sp>
      <p:sp>
        <p:nvSpPr>
          <p:cNvPr id="11268" name="Rectangle 4"/>
          <p:cNvSpPr>
            <a:spLocks noChangeArrowheads="1"/>
          </p:cNvSpPr>
          <p:nvPr/>
        </p:nvSpPr>
        <p:spPr bwMode="auto">
          <a:xfrm>
            <a:off x="990600" y="1066800"/>
            <a:ext cx="44958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Wingdings" pitchFamily="2" charset="2"/>
              <a:buChar char="n"/>
              <a:defRPr sz="3100">
                <a:solidFill>
                  <a:schemeClr val="tx1"/>
                </a:solidFill>
                <a:latin typeface="Arial" charset="0"/>
              </a:defRPr>
            </a:lvl1pPr>
            <a:lvl2pPr marL="742950" indent="-285750">
              <a:spcBef>
                <a:spcPct val="20000"/>
              </a:spcBef>
              <a:buClr>
                <a:schemeClr val="accent1"/>
              </a:buClr>
              <a:buSzPct val="65000"/>
              <a:buFont typeface="Wingdings" pitchFamily="2" charset="2"/>
              <a:buChar char="n"/>
              <a:defRPr sz="2600">
                <a:solidFill>
                  <a:schemeClr val="tx1"/>
                </a:solidFill>
                <a:latin typeface="Arial" charset="0"/>
              </a:defRPr>
            </a:lvl2pPr>
            <a:lvl3pPr marL="1143000" indent="-228600">
              <a:spcBef>
                <a:spcPct val="20000"/>
              </a:spcBef>
              <a:buClr>
                <a:schemeClr val="hlink"/>
              </a:buClr>
              <a:buSzPct val="55000"/>
              <a:buFont typeface="Wingdings" pitchFamily="2" charset="2"/>
              <a:buChar char="n"/>
              <a:defRPr sz="2400">
                <a:solidFill>
                  <a:schemeClr val="tx1"/>
                </a:solidFill>
                <a:latin typeface="Arial" charset="0"/>
              </a:defRPr>
            </a:lvl3pPr>
            <a:lvl4pPr marL="1600200" indent="-228600">
              <a:spcBef>
                <a:spcPct val="20000"/>
              </a:spcBef>
              <a:buClr>
                <a:schemeClr val="accent2"/>
              </a:buClr>
              <a:buFont typeface="Wingdings" pitchFamily="2" charset="2"/>
              <a:buChar char="§"/>
              <a:defRPr sz="2000">
                <a:solidFill>
                  <a:schemeClr val="tx1"/>
                </a:solidFill>
                <a:latin typeface="Arial" charset="0"/>
              </a:defRPr>
            </a:lvl4pPr>
            <a:lvl5pPr marL="2057400" indent="-228600">
              <a:spcBef>
                <a:spcPct val="20000"/>
              </a:spcBef>
              <a:buClr>
                <a:schemeClr val="tx1"/>
              </a:buClr>
              <a:buSzPct val="85000"/>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9pPr>
          </a:lstStyle>
          <a:p>
            <a:pPr>
              <a:spcBef>
                <a:spcPct val="0"/>
              </a:spcBef>
              <a:buClrTx/>
              <a:buSzTx/>
              <a:buFontTx/>
              <a:buNone/>
            </a:pPr>
            <a:r>
              <a:rPr lang="en-US" altLang="en-US" sz="3200" dirty="0"/>
              <a:t>“Very ‘successful’ lecture last night before hundreds of Catholics. Left me exhausted &amp; weary. They shouldn’t applaud me – they should attack. If they were fully aware of what I was doing, they would. But maybe not.”</a:t>
            </a:r>
          </a:p>
          <a:p>
            <a:pPr>
              <a:spcBef>
                <a:spcPct val="0"/>
              </a:spcBef>
              <a:buClrTx/>
              <a:buSzTx/>
              <a:buFontTx/>
              <a:buNone/>
            </a:pPr>
            <a:endParaRPr lang="en-US" altLang="en-US" sz="1200" dirty="0"/>
          </a:p>
          <a:p>
            <a:pPr>
              <a:spcBef>
                <a:spcPct val="0"/>
              </a:spcBef>
              <a:buClrTx/>
              <a:buSzTx/>
              <a:buFontTx/>
              <a:buNone/>
            </a:pPr>
            <a:r>
              <a:rPr lang="en-US" altLang="en-US" sz="1200" dirty="0">
                <a:latin typeface="+mj-lt"/>
              </a:rPr>
              <a:t>Lowry, </a:t>
            </a:r>
            <a:r>
              <a:rPr lang="en-US" altLang="en-US" sz="1200" i="1" dirty="0">
                <a:latin typeface="+mj-lt"/>
              </a:rPr>
              <a:t>Journals of Abraham Maslow</a:t>
            </a:r>
            <a:r>
              <a:rPr lang="en-US" altLang="en-US" sz="1200" dirty="0">
                <a:latin typeface="+mj-lt"/>
              </a:rPr>
              <a:t>, 7:710-11, entry of Feb. 25, 1967.</a:t>
            </a:r>
          </a:p>
        </p:txBody>
      </p:sp>
      <p:sp>
        <p:nvSpPr>
          <p:cNvPr id="6" name="TextBox 5"/>
          <p:cNvSpPr txBox="1"/>
          <p:nvPr/>
        </p:nvSpPr>
        <p:spPr>
          <a:xfrm>
            <a:off x="5562600" y="5688449"/>
            <a:ext cx="3505200" cy="1017151"/>
          </a:xfrm>
          <a:prstGeom prst="rect">
            <a:avLst/>
          </a:prstGeom>
          <a:noFill/>
        </p:spPr>
        <p:txBody>
          <a:bodyPr wrap="square" rtlCol="0">
            <a:spAutoFit/>
          </a:bodyPr>
          <a:lstStyle/>
          <a:p>
            <a:r>
              <a:rPr lang="en-US" sz="1200" dirty="0"/>
              <a:t>Photo credits: Top: Maslow’s Hierarchy of Needs, </a:t>
            </a:r>
            <a:r>
              <a:rPr lang="en-US" sz="1200" dirty="0" err="1"/>
              <a:t>Wikicommons</a:t>
            </a:r>
            <a:r>
              <a:rPr lang="en-US" sz="1200" dirty="0"/>
              <a:t>.  Bottom: Maslow with students at Brandeis University, Brandeis University Archives &amp; Special Collections; retrieved from Wikimedia commons. </a:t>
            </a:r>
          </a:p>
        </p:txBody>
      </p:sp>
      <p:pic>
        <p:nvPicPr>
          <p:cNvPr id="6146" name="Picture 2" descr="http://www.brandeis.edu/now/2013/may/images/maslow620.jpg"/>
          <p:cNvPicPr>
            <a:picLocks noGrp="1" noChangeAspect="1" noChangeArrowheads="1"/>
          </p:cNvPicPr>
          <p:nvPr>
            <p:ph idx="1"/>
          </p:nvPr>
        </p:nvPicPr>
        <p:blipFill>
          <a:blip r:embed="rId2" cstate="print"/>
          <a:srcRect t="21429" r="33871" b="7143"/>
          <a:stretch>
            <a:fillRect/>
          </a:stretch>
        </p:blipFill>
        <p:spPr bwMode="auto">
          <a:xfrm>
            <a:off x="5562600" y="2743200"/>
            <a:ext cx="3497564" cy="2559057"/>
          </a:xfrm>
          <a:prstGeom prst="rect">
            <a:avLst/>
          </a:prstGeom>
          <a:noFill/>
        </p:spPr>
      </p:pic>
      <p:pic>
        <p:nvPicPr>
          <p:cNvPr id="6148" name="Picture 4" descr="https://upload.wikimedia.org/wikipedia/commons/thumb/6/60/Maslow's_Hierarchy_of_Needs.svg/2000px-Maslow's_Hierarchy_of_Needs.svg.png"/>
          <p:cNvPicPr>
            <a:picLocks noChangeAspect="1" noChangeArrowheads="1"/>
          </p:cNvPicPr>
          <p:nvPr/>
        </p:nvPicPr>
        <p:blipFill>
          <a:blip r:embed="rId3" cstate="print"/>
          <a:srcRect/>
          <a:stretch>
            <a:fillRect/>
          </a:stretch>
        </p:blipFill>
        <p:spPr bwMode="auto">
          <a:xfrm>
            <a:off x="5638800" y="0"/>
            <a:ext cx="3251200" cy="2438400"/>
          </a:xfrm>
          <a:prstGeom prst="rect">
            <a:avLst/>
          </a:prstGeom>
          <a:noFill/>
        </p:spPr>
      </p:pic>
    </p:spTree>
    <p:extLst>
      <p:ext uri="{BB962C8B-B14F-4D97-AF65-F5344CB8AC3E}">
        <p14:creationId xmlns:p14="http://schemas.microsoft.com/office/powerpoint/2010/main" val="142803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152400"/>
            <a:ext cx="8153400" cy="898525"/>
          </a:xfrm>
        </p:spPr>
        <p:txBody>
          <a:bodyPr/>
          <a:lstStyle/>
          <a:p>
            <a:r>
              <a:rPr lang="en-US" altLang="en-US" dirty="0"/>
              <a:t>Abraham Maslow</a:t>
            </a:r>
          </a:p>
        </p:txBody>
      </p:sp>
      <p:sp>
        <p:nvSpPr>
          <p:cNvPr id="12292" name="Rectangle 4"/>
          <p:cNvSpPr>
            <a:spLocks noChangeArrowheads="1"/>
          </p:cNvSpPr>
          <p:nvPr/>
        </p:nvSpPr>
        <p:spPr bwMode="auto">
          <a:xfrm>
            <a:off x="1600200" y="1219200"/>
            <a:ext cx="5638800" cy="6617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Wingdings" pitchFamily="2" charset="2"/>
              <a:buChar char="n"/>
              <a:defRPr sz="3100">
                <a:solidFill>
                  <a:schemeClr val="tx1"/>
                </a:solidFill>
                <a:latin typeface="Arial" charset="0"/>
              </a:defRPr>
            </a:lvl1pPr>
            <a:lvl2pPr marL="742950" indent="-285750">
              <a:spcBef>
                <a:spcPct val="20000"/>
              </a:spcBef>
              <a:buClr>
                <a:schemeClr val="accent1"/>
              </a:buClr>
              <a:buSzPct val="65000"/>
              <a:buFont typeface="Wingdings" pitchFamily="2" charset="2"/>
              <a:buChar char="n"/>
              <a:defRPr sz="2600">
                <a:solidFill>
                  <a:schemeClr val="tx1"/>
                </a:solidFill>
                <a:latin typeface="Arial" charset="0"/>
              </a:defRPr>
            </a:lvl2pPr>
            <a:lvl3pPr marL="1143000" indent="-228600">
              <a:spcBef>
                <a:spcPct val="20000"/>
              </a:spcBef>
              <a:buClr>
                <a:schemeClr val="hlink"/>
              </a:buClr>
              <a:buSzPct val="55000"/>
              <a:buFont typeface="Wingdings" pitchFamily="2" charset="2"/>
              <a:buChar char="n"/>
              <a:defRPr sz="2400">
                <a:solidFill>
                  <a:schemeClr val="tx1"/>
                </a:solidFill>
                <a:latin typeface="Arial" charset="0"/>
              </a:defRPr>
            </a:lvl3pPr>
            <a:lvl4pPr marL="1600200" indent="-228600">
              <a:spcBef>
                <a:spcPct val="20000"/>
              </a:spcBef>
              <a:buClr>
                <a:schemeClr val="accent2"/>
              </a:buClr>
              <a:buFont typeface="Wingdings" pitchFamily="2" charset="2"/>
              <a:buChar char="§"/>
              <a:defRPr sz="2000">
                <a:solidFill>
                  <a:schemeClr val="tx1"/>
                </a:solidFill>
                <a:latin typeface="Arial" charset="0"/>
              </a:defRPr>
            </a:lvl4pPr>
            <a:lvl5pPr marL="2057400" indent="-228600">
              <a:spcBef>
                <a:spcPct val="20000"/>
              </a:spcBef>
              <a:buClr>
                <a:schemeClr val="tx1"/>
              </a:buClr>
              <a:buSzPct val="85000"/>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9pPr>
          </a:lstStyle>
          <a:p>
            <a:pPr>
              <a:spcBef>
                <a:spcPct val="0"/>
              </a:spcBef>
              <a:buClrTx/>
              <a:buSzTx/>
              <a:buFontTx/>
              <a:buNone/>
            </a:pPr>
            <a:r>
              <a:rPr lang="en-US" altLang="en-US" sz="3000" dirty="0"/>
              <a:t>“I think we can save everything</a:t>
            </a:r>
          </a:p>
          <a:p>
            <a:pPr>
              <a:spcBef>
                <a:spcPct val="0"/>
              </a:spcBef>
              <a:buClrTx/>
              <a:buSzTx/>
              <a:buFontTx/>
              <a:buNone/>
            </a:pPr>
            <a:r>
              <a:rPr lang="en-US" altLang="en-US" sz="3000" dirty="0"/>
              <a:t>worth saving in religion, everything real and true, without swallowing any of the crap.  A new, true religion would certainly change things. Something really good to harness all the good</a:t>
            </a:r>
          </a:p>
          <a:p>
            <a:pPr>
              <a:spcBef>
                <a:spcPct val="0"/>
              </a:spcBef>
              <a:buClrTx/>
              <a:buSzTx/>
              <a:buNone/>
            </a:pPr>
            <a:r>
              <a:rPr lang="en-US" altLang="en-US" sz="3000" dirty="0"/>
              <a:t>impulses now wasted on nunneries &amp; churches &amp; Bibles.” </a:t>
            </a:r>
          </a:p>
          <a:p>
            <a:pPr>
              <a:spcBef>
                <a:spcPct val="0"/>
              </a:spcBef>
              <a:buClrTx/>
              <a:buSzTx/>
              <a:buNone/>
            </a:pPr>
            <a:endParaRPr lang="en-US" altLang="en-US" sz="2800" dirty="0">
              <a:latin typeface="+mj-lt"/>
            </a:endParaRPr>
          </a:p>
          <a:p>
            <a:pPr>
              <a:spcBef>
                <a:spcPct val="0"/>
              </a:spcBef>
              <a:buClrTx/>
              <a:buSzTx/>
              <a:buNone/>
            </a:pPr>
            <a:endParaRPr lang="en-US" altLang="en-US" sz="2800" dirty="0">
              <a:latin typeface="+mj-lt"/>
            </a:endParaRPr>
          </a:p>
          <a:p>
            <a:pPr>
              <a:spcBef>
                <a:spcPct val="0"/>
              </a:spcBef>
              <a:buClrTx/>
              <a:buSzTx/>
              <a:buNone/>
            </a:pPr>
            <a:r>
              <a:rPr lang="en-US" altLang="en-US" sz="1200" dirty="0">
                <a:latin typeface="+mj-lt"/>
              </a:rPr>
              <a:t>Lowry, </a:t>
            </a:r>
            <a:r>
              <a:rPr lang="en-US" altLang="en-US" sz="1200" i="1" dirty="0">
                <a:latin typeface="+mj-lt"/>
              </a:rPr>
              <a:t>Journals of Abraham Maslow</a:t>
            </a:r>
            <a:r>
              <a:rPr lang="en-US" altLang="en-US" sz="1200" dirty="0">
                <a:latin typeface="+mj-lt"/>
              </a:rPr>
              <a:t>, 6, entry of March 12, 1959.</a:t>
            </a:r>
          </a:p>
          <a:p>
            <a:pPr>
              <a:spcBef>
                <a:spcPct val="0"/>
              </a:spcBef>
              <a:buClrTx/>
              <a:buSzTx/>
              <a:buFontTx/>
              <a:buNone/>
            </a:pPr>
            <a:r>
              <a:rPr lang="en-US" altLang="en-US" sz="2800" dirty="0"/>
              <a:t>    </a:t>
            </a:r>
          </a:p>
          <a:p>
            <a:pPr>
              <a:spcBef>
                <a:spcPct val="0"/>
              </a:spcBef>
              <a:buClrTx/>
              <a:buSzTx/>
              <a:buFontTx/>
              <a:buNone/>
            </a:pPr>
            <a:endParaRPr lang="en-US" altLang="en-US" sz="2800" dirty="0"/>
          </a:p>
        </p:txBody>
      </p:sp>
    </p:spTree>
    <p:extLst>
      <p:ext uri="{BB962C8B-B14F-4D97-AF65-F5344CB8AC3E}">
        <p14:creationId xmlns:p14="http://schemas.microsoft.com/office/powerpoint/2010/main" val="1336450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762000" y="76200"/>
            <a:ext cx="8382000" cy="898525"/>
          </a:xfrm>
        </p:spPr>
        <p:txBody>
          <a:bodyPr>
            <a:noAutofit/>
          </a:bodyPr>
          <a:lstStyle/>
          <a:p>
            <a:r>
              <a:rPr lang="en-US" altLang="en-US" sz="6000" dirty="0"/>
              <a:t>Albert Ellis</a:t>
            </a:r>
          </a:p>
        </p:txBody>
      </p:sp>
      <p:sp>
        <p:nvSpPr>
          <p:cNvPr id="12292" name="Rectangle 4"/>
          <p:cNvSpPr>
            <a:spLocks noChangeArrowheads="1"/>
          </p:cNvSpPr>
          <p:nvPr/>
        </p:nvSpPr>
        <p:spPr bwMode="auto">
          <a:xfrm>
            <a:off x="1143000" y="1164134"/>
            <a:ext cx="685800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SzPct val="75000"/>
              <a:buFont typeface="Wingdings" pitchFamily="2" charset="2"/>
              <a:buChar char="n"/>
              <a:defRPr sz="3100">
                <a:solidFill>
                  <a:schemeClr val="tx1"/>
                </a:solidFill>
                <a:latin typeface="Arial" charset="0"/>
              </a:defRPr>
            </a:lvl1pPr>
            <a:lvl2pPr marL="742950" indent="-285750">
              <a:spcBef>
                <a:spcPct val="20000"/>
              </a:spcBef>
              <a:buClr>
                <a:schemeClr val="accent1"/>
              </a:buClr>
              <a:buSzPct val="65000"/>
              <a:buFont typeface="Wingdings" pitchFamily="2" charset="2"/>
              <a:buChar char="n"/>
              <a:defRPr sz="2600">
                <a:solidFill>
                  <a:schemeClr val="tx1"/>
                </a:solidFill>
                <a:latin typeface="Arial" charset="0"/>
              </a:defRPr>
            </a:lvl2pPr>
            <a:lvl3pPr marL="1143000" indent="-228600">
              <a:spcBef>
                <a:spcPct val="20000"/>
              </a:spcBef>
              <a:buClr>
                <a:schemeClr val="hlink"/>
              </a:buClr>
              <a:buSzPct val="55000"/>
              <a:buFont typeface="Wingdings" pitchFamily="2" charset="2"/>
              <a:buChar char="n"/>
              <a:defRPr sz="2400">
                <a:solidFill>
                  <a:schemeClr val="tx1"/>
                </a:solidFill>
                <a:latin typeface="Arial" charset="0"/>
              </a:defRPr>
            </a:lvl3pPr>
            <a:lvl4pPr marL="1600200" indent="-228600">
              <a:spcBef>
                <a:spcPct val="20000"/>
              </a:spcBef>
              <a:buClr>
                <a:schemeClr val="accent2"/>
              </a:buClr>
              <a:buFont typeface="Wingdings" pitchFamily="2" charset="2"/>
              <a:buChar char="§"/>
              <a:defRPr sz="2000">
                <a:solidFill>
                  <a:schemeClr val="tx1"/>
                </a:solidFill>
                <a:latin typeface="Arial" charset="0"/>
              </a:defRPr>
            </a:lvl4pPr>
            <a:lvl5pPr marL="2057400" indent="-228600">
              <a:spcBef>
                <a:spcPct val="20000"/>
              </a:spcBef>
              <a:buClr>
                <a:schemeClr val="tx1"/>
              </a:buClr>
              <a:buSzPct val="85000"/>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tx1"/>
              </a:buClr>
              <a:buSzPct val="85000"/>
              <a:buFont typeface="Wingdings" pitchFamily="2" charset="2"/>
              <a:buChar char="§"/>
              <a:defRPr sz="2000">
                <a:solidFill>
                  <a:schemeClr val="tx1"/>
                </a:solidFill>
                <a:latin typeface="Arial" charset="0"/>
              </a:defRPr>
            </a:lvl9pPr>
          </a:lstStyle>
          <a:p>
            <a:pPr>
              <a:spcBef>
                <a:spcPct val="0"/>
              </a:spcBef>
              <a:buClrTx/>
              <a:buSzTx/>
              <a:buFontTx/>
              <a:buNone/>
            </a:pPr>
            <a:r>
              <a:rPr lang="en-US" altLang="en-US" sz="4400" i="1" dirty="0">
                <a:latin typeface="Arial" pitchFamily="34" charset="0"/>
                <a:cs typeface="Arial" pitchFamily="34" charset="0"/>
              </a:rPr>
              <a:t>“In the final analysis, then, religion is a neurosis….” </a:t>
            </a:r>
          </a:p>
          <a:p>
            <a:pPr>
              <a:spcBef>
                <a:spcPct val="0"/>
              </a:spcBef>
              <a:buClrTx/>
              <a:buSzTx/>
              <a:buFontTx/>
              <a:buNone/>
            </a:pPr>
            <a:endParaRPr lang="en-US" altLang="en-US" sz="3200" dirty="0">
              <a:latin typeface="Arial" pitchFamily="34" charset="0"/>
              <a:cs typeface="Arial" pitchFamily="34" charset="0"/>
            </a:endParaRPr>
          </a:p>
          <a:p>
            <a:pPr>
              <a:spcBef>
                <a:spcPct val="0"/>
              </a:spcBef>
              <a:buClrTx/>
              <a:buSzTx/>
              <a:buNone/>
            </a:pPr>
            <a:r>
              <a:rPr lang="en-US" altLang="en-US" sz="3200" dirty="0">
                <a:latin typeface="Arial" pitchFamily="34" charset="0"/>
                <a:cs typeface="Arial" pitchFamily="34" charset="0"/>
              </a:rPr>
              <a:t>“Try to avoid a doctrinal system through which you are dogmatically convinced that you absolutely must devote yourself to the one, only, right, and unerring deity....”</a:t>
            </a:r>
          </a:p>
          <a:p>
            <a:pPr>
              <a:spcBef>
                <a:spcPct val="0"/>
              </a:spcBef>
              <a:buClrTx/>
              <a:buSzTx/>
              <a:buFontTx/>
              <a:buNone/>
            </a:pPr>
            <a:endParaRPr lang="en-US" altLang="en-US" sz="2800" dirty="0"/>
          </a:p>
          <a:p>
            <a:pPr>
              <a:spcBef>
                <a:spcPct val="0"/>
              </a:spcBef>
              <a:buClrTx/>
              <a:buSzTx/>
              <a:buFontTx/>
              <a:buNone/>
            </a:pPr>
            <a:r>
              <a:rPr lang="en-US" altLang="en-US" sz="1400" dirty="0">
                <a:latin typeface="+mj-lt"/>
              </a:rPr>
              <a:t>Ellis, A. (1980). </a:t>
            </a:r>
            <a:r>
              <a:rPr lang="en-US" altLang="en-US" sz="1400" i="1" dirty="0">
                <a:latin typeface="+mj-lt"/>
              </a:rPr>
              <a:t>The case against religion</a:t>
            </a:r>
            <a:r>
              <a:rPr lang="en-US" altLang="en-US" sz="1400" dirty="0">
                <a:latin typeface="+mj-lt"/>
              </a:rPr>
              <a:t>, 15.</a:t>
            </a:r>
          </a:p>
          <a:p>
            <a:pPr>
              <a:spcBef>
                <a:spcPct val="0"/>
              </a:spcBef>
              <a:buClrTx/>
              <a:buSzTx/>
              <a:buFontTx/>
              <a:buNone/>
            </a:pPr>
            <a:r>
              <a:rPr lang="en-US" altLang="en-US" sz="1400" dirty="0">
                <a:latin typeface="+mj-lt"/>
              </a:rPr>
              <a:t>Ellis, A. (2002). </a:t>
            </a:r>
            <a:r>
              <a:rPr lang="en-US" altLang="en-US" sz="1400" i="1" dirty="0">
                <a:latin typeface="+mj-lt"/>
              </a:rPr>
              <a:t>No: Dogmatic devotion doesn’t help</a:t>
            </a:r>
            <a:r>
              <a:rPr lang="en-US" altLang="en-US" sz="1400" dirty="0">
                <a:latin typeface="+mj-lt"/>
              </a:rPr>
              <a:t>, 363.</a:t>
            </a:r>
          </a:p>
          <a:p>
            <a:pPr>
              <a:spcBef>
                <a:spcPct val="0"/>
              </a:spcBef>
              <a:buClrTx/>
              <a:buSzTx/>
              <a:buFontTx/>
              <a:buNone/>
            </a:pPr>
            <a:endParaRPr lang="en-US" altLang="en-US" sz="2800" dirty="0"/>
          </a:p>
        </p:txBody>
      </p:sp>
      <p:pic>
        <p:nvPicPr>
          <p:cNvPr id="3" name="Picture 2">
            <a:extLst>
              <a:ext uri="{FF2B5EF4-FFF2-40B4-BE49-F238E27FC236}">
                <a16:creationId xmlns:a16="http://schemas.microsoft.com/office/drawing/2014/main" id="{03F77418-AC77-4C3D-A809-C78BC659DDD5}"/>
              </a:ext>
            </a:extLst>
          </p:cNvPr>
          <p:cNvPicPr>
            <a:picLocks noChangeAspect="1"/>
          </p:cNvPicPr>
          <p:nvPr/>
        </p:nvPicPr>
        <p:blipFill>
          <a:blip r:embed="rId2"/>
          <a:stretch>
            <a:fillRect/>
          </a:stretch>
        </p:blipFill>
        <p:spPr>
          <a:xfrm flipH="1">
            <a:off x="7391400" y="4495800"/>
            <a:ext cx="1585546" cy="2169695"/>
          </a:xfrm>
          <a:prstGeom prst="rect">
            <a:avLst/>
          </a:prstGeom>
        </p:spPr>
      </p:pic>
    </p:spTree>
    <p:extLst>
      <p:ext uri="{BB962C8B-B14F-4D97-AF65-F5344CB8AC3E}">
        <p14:creationId xmlns:p14="http://schemas.microsoft.com/office/powerpoint/2010/main" val="207198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3"/>
          <p:cNvSpPr>
            <a:spLocks noGrp="1" noChangeArrowheads="1"/>
          </p:cNvSpPr>
          <p:nvPr>
            <p:ph type="body" idx="1"/>
          </p:nvPr>
        </p:nvSpPr>
        <p:spPr>
          <a:xfrm>
            <a:off x="1066800" y="2133600"/>
            <a:ext cx="5257800" cy="685800"/>
          </a:xfrm>
        </p:spPr>
        <p:txBody>
          <a:bodyPr>
            <a:normAutofit/>
          </a:bodyPr>
          <a:lstStyle/>
          <a:p>
            <a:pPr marL="0" indent="0" algn="ctr">
              <a:buNone/>
            </a:pPr>
            <a:r>
              <a:rPr lang="en-US" altLang="en-US" sz="1800" dirty="0"/>
              <a:t>Image above: website header from </a:t>
            </a:r>
            <a:r>
              <a:rPr lang="en-US" altLang="en-US" sz="1800" dirty="0" err="1"/>
              <a:t>Psychoheresy</a:t>
            </a:r>
            <a:r>
              <a:rPr lang="en-US" altLang="en-US" sz="1800" dirty="0"/>
              <a:t> Awareness Ministries, </a:t>
            </a:r>
            <a:r>
              <a:rPr lang="en-US" sz="1800" dirty="0"/>
              <a:t>www.</a:t>
            </a:r>
            <a:r>
              <a:rPr lang="en-US" sz="1800" b="1" dirty="0"/>
              <a:t>psychoheresy</a:t>
            </a:r>
            <a:r>
              <a:rPr lang="en-US" sz="1800" dirty="0"/>
              <a:t>-aware.org</a:t>
            </a:r>
            <a:endParaRPr lang="en-US" altLang="en-US" sz="1800" dirty="0"/>
          </a:p>
        </p:txBody>
      </p:sp>
      <p:pic>
        <p:nvPicPr>
          <p:cNvPr id="15365" name="Picture 5" descr="The Editor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032391"/>
            <a:ext cx="2743200" cy="3137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http://covers.openlibrary.org/w/id/718915-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2895277"/>
            <a:ext cx="2438400" cy="381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Picture 1"/>
          <p:cNvPicPr>
            <a:picLocks noChangeAspect="1" noChangeArrowheads="1"/>
          </p:cNvPicPr>
          <p:nvPr/>
        </p:nvPicPr>
        <p:blipFill>
          <a:blip r:embed="rId4" cstate="print"/>
          <a:srcRect/>
          <a:stretch>
            <a:fillRect/>
          </a:stretch>
        </p:blipFill>
        <p:spPr bwMode="auto">
          <a:xfrm>
            <a:off x="1371600" y="152400"/>
            <a:ext cx="4752975" cy="1886470"/>
          </a:xfrm>
          <a:prstGeom prst="rect">
            <a:avLst/>
          </a:prstGeom>
          <a:noFill/>
          <a:ln w="9525">
            <a:noFill/>
            <a:miter lim="800000"/>
            <a:headEnd/>
            <a:tailEnd/>
          </a:ln>
        </p:spPr>
      </p:pic>
      <p:sp>
        <p:nvSpPr>
          <p:cNvPr id="9" name="TextBox 8">
            <a:extLst>
              <a:ext uri="{FF2B5EF4-FFF2-40B4-BE49-F238E27FC236}">
                <a16:creationId xmlns:a16="http://schemas.microsoft.com/office/drawing/2014/main" id="{AB4F21ED-EA9A-45D0-B3D7-BD8F2FE7E5FD}"/>
              </a:ext>
            </a:extLst>
          </p:cNvPr>
          <p:cNvSpPr txBox="1"/>
          <p:nvPr/>
        </p:nvSpPr>
        <p:spPr>
          <a:xfrm>
            <a:off x="5207524" y="6382433"/>
            <a:ext cx="2895600" cy="338554"/>
          </a:xfrm>
          <a:prstGeom prst="rect">
            <a:avLst/>
          </a:prstGeom>
          <a:noFill/>
        </p:spPr>
        <p:txBody>
          <a:bodyPr wrap="square">
            <a:spAutoFit/>
          </a:bodyPr>
          <a:lstStyle/>
          <a:p>
            <a:pPr algn="ctr"/>
            <a:r>
              <a:rPr lang="en-US" sz="800" dirty="0"/>
              <a:t>Image credit: https://realchristianity.com/martin-deidre-bobgan </a:t>
            </a:r>
          </a:p>
          <a:p>
            <a:pPr algn="ctr"/>
            <a:r>
              <a:rPr lang="en-US" sz="800" dirty="0"/>
              <a:t>Fair use for educational use only.</a:t>
            </a:r>
          </a:p>
        </p:txBody>
      </p:sp>
    </p:spTree>
    <p:extLst>
      <p:ext uri="{BB962C8B-B14F-4D97-AF65-F5344CB8AC3E}">
        <p14:creationId xmlns:p14="http://schemas.microsoft.com/office/powerpoint/2010/main" val="18853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1" descr="http://www.nouthetic.org/images/People/Adams5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3581400"/>
            <a:ext cx="4266652"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
          <p:cNvSpPr>
            <a:spLocks noGrp="1" noChangeArrowheads="1"/>
          </p:cNvSpPr>
          <p:nvPr>
            <p:ph type="title"/>
          </p:nvPr>
        </p:nvSpPr>
        <p:spPr>
          <a:xfrm>
            <a:off x="685800" y="0"/>
            <a:ext cx="5029200" cy="914400"/>
          </a:xfrm>
        </p:spPr>
        <p:txBody>
          <a:bodyPr/>
          <a:lstStyle/>
          <a:p>
            <a:pPr eaLnBrk="1" hangingPunct="1"/>
            <a:r>
              <a:rPr lang="en-US" altLang="en-US" dirty="0"/>
              <a:t>Jay Adams</a:t>
            </a:r>
          </a:p>
        </p:txBody>
      </p:sp>
      <p:sp>
        <p:nvSpPr>
          <p:cNvPr id="13" name="TextBox 12"/>
          <p:cNvSpPr txBox="1"/>
          <p:nvPr/>
        </p:nvSpPr>
        <p:spPr>
          <a:xfrm>
            <a:off x="762000" y="914400"/>
            <a:ext cx="8153400" cy="2677656"/>
          </a:xfrm>
          <a:prstGeom prst="rect">
            <a:avLst/>
          </a:prstGeom>
          <a:noFill/>
        </p:spPr>
        <p:txBody>
          <a:bodyPr wrap="square" rtlCol="0">
            <a:spAutoFit/>
          </a:bodyPr>
          <a:lstStyle/>
          <a:p>
            <a:r>
              <a:rPr lang="en-US" sz="2800" dirty="0"/>
              <a:t>“The psychiatrist has usurped the work of the physician, but mostly the work of the preacher.  And he engages in this work without warrant from God, without the aid of the Scriptures (in almost every case), and without regard to the Holy Spirit….  The work of changing men’s lives belongs to the Christian</a:t>
            </a:r>
          </a:p>
        </p:txBody>
      </p:sp>
      <p:sp>
        <p:nvSpPr>
          <p:cNvPr id="14" name="Rectangle 13"/>
          <p:cNvSpPr/>
          <p:nvPr/>
        </p:nvSpPr>
        <p:spPr>
          <a:xfrm>
            <a:off x="762000" y="3505200"/>
            <a:ext cx="4038600" cy="3385542"/>
          </a:xfrm>
          <a:prstGeom prst="rect">
            <a:avLst/>
          </a:prstGeom>
        </p:spPr>
        <p:txBody>
          <a:bodyPr wrap="square">
            <a:spAutoFit/>
          </a:bodyPr>
          <a:lstStyle/>
          <a:p>
            <a:r>
              <a:rPr lang="en-US" sz="2800" dirty="0"/>
              <a:t>ministry in particular and the Christian people in general; not to some self-appointed caste of humanistic priests that has moved into the church’s territory…”</a:t>
            </a:r>
          </a:p>
          <a:p>
            <a:r>
              <a:rPr lang="en-US" dirty="0"/>
              <a:t>Adams, Jay. (1972). </a:t>
            </a:r>
            <a:r>
              <a:rPr lang="en-US" i="1" dirty="0"/>
              <a:t>The big umbrella, 8.</a:t>
            </a:r>
            <a:endParaRPr lang="en-US" dirty="0"/>
          </a:p>
        </p:txBody>
      </p:sp>
      <p:sp>
        <p:nvSpPr>
          <p:cNvPr id="6" name="TextBox 5">
            <a:extLst>
              <a:ext uri="{FF2B5EF4-FFF2-40B4-BE49-F238E27FC236}">
                <a16:creationId xmlns:a16="http://schemas.microsoft.com/office/drawing/2014/main" id="{A2BECA01-A50D-4B85-B7F2-80BC256B7FCC}"/>
              </a:ext>
            </a:extLst>
          </p:cNvPr>
          <p:cNvSpPr txBox="1"/>
          <p:nvPr/>
        </p:nvSpPr>
        <p:spPr>
          <a:xfrm>
            <a:off x="5333726" y="6480437"/>
            <a:ext cx="2895600" cy="338554"/>
          </a:xfrm>
          <a:prstGeom prst="rect">
            <a:avLst/>
          </a:prstGeom>
          <a:noFill/>
        </p:spPr>
        <p:txBody>
          <a:bodyPr wrap="square">
            <a:spAutoFit/>
          </a:bodyPr>
          <a:lstStyle/>
          <a:p>
            <a:pPr algn="ctr"/>
            <a:r>
              <a:rPr lang="en-US" sz="800" dirty="0"/>
              <a:t>Image credit: https://nouthetic.org/about/jay-adams/</a:t>
            </a:r>
          </a:p>
          <a:p>
            <a:pPr algn="ctr"/>
            <a:r>
              <a:rPr lang="en-US" sz="800" dirty="0"/>
              <a:t>Fair use for educational use only.</a:t>
            </a:r>
          </a:p>
        </p:txBody>
      </p:sp>
    </p:spTree>
    <p:extLst>
      <p:ext uri="{BB962C8B-B14F-4D97-AF65-F5344CB8AC3E}">
        <p14:creationId xmlns:p14="http://schemas.microsoft.com/office/powerpoint/2010/main" val="1368577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066800" y="152400"/>
            <a:ext cx="7620000" cy="609600"/>
          </a:xfrm>
        </p:spPr>
        <p:txBody>
          <a:bodyPr>
            <a:normAutofit fontScale="90000"/>
          </a:bodyPr>
          <a:lstStyle/>
          <a:p>
            <a:pPr eaLnBrk="1" hangingPunct="1"/>
            <a:r>
              <a:rPr lang="en-US" altLang="en-US" dirty="0"/>
              <a:t>John MacArthur, Jr.</a:t>
            </a:r>
          </a:p>
        </p:txBody>
      </p:sp>
      <p:sp>
        <p:nvSpPr>
          <p:cNvPr id="16387" name="Rectangle 3"/>
          <p:cNvSpPr>
            <a:spLocks noGrp="1" noChangeArrowheads="1"/>
          </p:cNvSpPr>
          <p:nvPr>
            <p:ph type="body" idx="1"/>
          </p:nvPr>
        </p:nvSpPr>
        <p:spPr>
          <a:xfrm>
            <a:off x="762000" y="914400"/>
            <a:ext cx="8229600" cy="2743200"/>
          </a:xfrm>
        </p:spPr>
        <p:txBody>
          <a:bodyPr>
            <a:normAutofit fontScale="25000" lnSpcReduction="20000"/>
          </a:bodyPr>
          <a:lstStyle/>
          <a:p>
            <a:pPr marL="0" indent="0" eaLnBrk="1" hangingPunct="1">
              <a:buFont typeface="Wingdings" pitchFamily="2" charset="2"/>
              <a:buNone/>
              <a:defRPr/>
            </a:pPr>
            <a:r>
              <a:rPr lang="en-US" sz="11200" dirty="0"/>
              <a:t>“Scripture itself claims to be a sufficient resource for meeting emotional and spiritual needs.”</a:t>
            </a:r>
          </a:p>
          <a:p>
            <a:pPr marL="0" indent="0" eaLnBrk="1" hangingPunct="1">
              <a:buFont typeface="Wingdings" pitchFamily="2" charset="2"/>
              <a:buNone/>
              <a:defRPr/>
            </a:pPr>
            <a:endParaRPr lang="en-US" sz="4800" dirty="0"/>
          </a:p>
          <a:p>
            <a:pPr marL="0" indent="0" eaLnBrk="1" hangingPunct="1">
              <a:buFont typeface="Wingdings" pitchFamily="2" charset="2"/>
              <a:buNone/>
              <a:defRPr/>
            </a:pPr>
            <a:r>
              <a:rPr lang="en-US" sz="11200" dirty="0"/>
              <a:t>“True soul-study cannot be done by unbelievers.  After all, only Christians have the resources for comprehending the nature of the human soul and understanding how it can be transformed.”</a:t>
            </a:r>
          </a:p>
          <a:p>
            <a:pPr marL="0" indent="0" eaLnBrk="1" hangingPunct="1">
              <a:buFont typeface="Wingdings" pitchFamily="2" charset="2"/>
              <a:buNone/>
              <a:defRPr/>
            </a:pPr>
            <a:endParaRPr lang="en-US" sz="11200" dirty="0"/>
          </a:p>
        </p:txBody>
      </p:sp>
      <p:sp>
        <p:nvSpPr>
          <p:cNvPr id="5" name="Rectangle 4"/>
          <p:cNvSpPr/>
          <p:nvPr/>
        </p:nvSpPr>
        <p:spPr>
          <a:xfrm>
            <a:off x="762000" y="3429000"/>
            <a:ext cx="5867400" cy="3429000"/>
          </a:xfrm>
          <a:prstGeom prst="rect">
            <a:avLst/>
          </a:prstGeom>
        </p:spPr>
        <p:txBody>
          <a:bodyPr wrap="square">
            <a:spAutoFit/>
          </a:bodyPr>
          <a:lstStyle/>
          <a:p>
            <a:pPr>
              <a:defRPr/>
            </a:pPr>
            <a:r>
              <a:rPr lang="en-US" sz="2800" dirty="0"/>
              <a:t>“Every so-called psychological need that is not traceable to physical causes is, in reality, a spiritual problem, and Scripture does indeed claim to be the only sufficient guide in handling spiritual problems.”</a:t>
            </a:r>
          </a:p>
          <a:p>
            <a:pPr>
              <a:defRPr/>
            </a:pPr>
            <a:endParaRPr lang="en-US" sz="800" dirty="0"/>
          </a:p>
          <a:p>
            <a:pPr>
              <a:defRPr/>
            </a:pPr>
            <a:endParaRPr lang="en-US" sz="800" dirty="0"/>
          </a:p>
          <a:p>
            <a:pPr>
              <a:defRPr/>
            </a:pPr>
            <a:r>
              <a:rPr lang="en-US" sz="800" dirty="0"/>
              <a:t>MacArthur, Preaching in biblical counseling, 324.</a:t>
            </a:r>
          </a:p>
          <a:p>
            <a:pPr>
              <a:defRPr/>
            </a:pPr>
            <a:r>
              <a:rPr lang="en-US" sz="800" dirty="0"/>
              <a:t>MacArthur et al., An introduction to biblical counseling, 8.</a:t>
            </a:r>
          </a:p>
          <a:p>
            <a:pPr>
              <a:defRPr/>
            </a:pPr>
            <a:r>
              <a:rPr lang="en-US" sz="800" dirty="0"/>
              <a:t>MacArthur et al., An introduction to biblical counseling, 368.</a:t>
            </a:r>
          </a:p>
          <a:p>
            <a:pPr>
              <a:defRPr/>
            </a:pPr>
            <a:endParaRPr lang="en-US" sz="800" dirty="0"/>
          </a:p>
        </p:txBody>
      </p:sp>
      <p:pic>
        <p:nvPicPr>
          <p:cNvPr id="6" name="Picture 1" descr="C:\Users\David\AppData\Local\Microsoft\Windows\INetCache\IE\KLA69IM5\abustany-Movie-reel[1].png">
            <a:hlinkClick r:id="rId2"/>
          </p:cNvPr>
          <p:cNvPicPr>
            <a:picLocks noChangeAspect="1" noChangeArrowheads="1"/>
          </p:cNvPicPr>
          <p:nvPr/>
        </p:nvPicPr>
        <p:blipFill>
          <a:blip r:embed="rId3" cstate="print"/>
          <a:srcRect/>
          <a:stretch>
            <a:fillRect/>
          </a:stretch>
        </p:blipFill>
        <p:spPr bwMode="auto">
          <a:xfrm>
            <a:off x="5334000" y="5486400"/>
            <a:ext cx="1371600" cy="1371600"/>
          </a:xfrm>
          <a:prstGeom prst="rect">
            <a:avLst/>
          </a:prstGeom>
          <a:noFill/>
        </p:spPr>
      </p:pic>
      <p:sp>
        <p:nvSpPr>
          <p:cNvPr id="7" name="Rectangle 6"/>
          <p:cNvSpPr/>
          <p:nvPr/>
        </p:nvSpPr>
        <p:spPr>
          <a:xfrm>
            <a:off x="3810000" y="5657671"/>
            <a:ext cx="1752600" cy="1200329"/>
          </a:xfrm>
          <a:prstGeom prst="rect">
            <a:avLst/>
          </a:prstGeom>
        </p:spPr>
        <p:txBody>
          <a:bodyPr wrap="square">
            <a:spAutoFit/>
          </a:bodyPr>
          <a:lstStyle/>
          <a:p>
            <a:pPr algn="ctr"/>
            <a:r>
              <a:rPr lang="en-US" sz="1200" dirty="0"/>
              <a:t>Click icon for a link to a video in which MacArthur </a:t>
            </a:r>
            <a:r>
              <a:rPr lang="en-US" sz="1200"/>
              <a:t>explains “why </a:t>
            </a:r>
            <a:r>
              <a:rPr lang="en-US" sz="1200" dirty="0"/>
              <a:t>the Master’s College doesn’t </a:t>
            </a:r>
            <a:r>
              <a:rPr lang="en-US" sz="1200"/>
              <a:t>teach psychology.”</a:t>
            </a:r>
            <a:endParaRPr lang="en-US" sz="1200" dirty="0"/>
          </a:p>
        </p:txBody>
      </p:sp>
      <p:pic>
        <p:nvPicPr>
          <p:cNvPr id="3" name="Picture 2">
            <a:extLst>
              <a:ext uri="{FF2B5EF4-FFF2-40B4-BE49-F238E27FC236}">
                <a16:creationId xmlns:a16="http://schemas.microsoft.com/office/drawing/2014/main" id="{113F6024-8E86-4178-82D4-D18392D7B5DB}"/>
              </a:ext>
            </a:extLst>
          </p:cNvPr>
          <p:cNvPicPr>
            <a:picLocks noChangeAspect="1"/>
          </p:cNvPicPr>
          <p:nvPr/>
        </p:nvPicPr>
        <p:blipFill>
          <a:blip r:embed="rId4"/>
          <a:stretch>
            <a:fillRect/>
          </a:stretch>
        </p:blipFill>
        <p:spPr>
          <a:xfrm>
            <a:off x="6858818" y="3505200"/>
            <a:ext cx="1851515" cy="2476702"/>
          </a:xfrm>
          <a:prstGeom prst="rect">
            <a:avLst/>
          </a:prstGeom>
        </p:spPr>
      </p:pic>
      <p:sp>
        <p:nvSpPr>
          <p:cNvPr id="11" name="TextBox 10">
            <a:extLst>
              <a:ext uri="{FF2B5EF4-FFF2-40B4-BE49-F238E27FC236}">
                <a16:creationId xmlns:a16="http://schemas.microsoft.com/office/drawing/2014/main" id="{4C4321FB-D51E-4EF1-A939-500D1132CFC3}"/>
              </a:ext>
            </a:extLst>
          </p:cNvPr>
          <p:cNvSpPr txBox="1"/>
          <p:nvPr/>
        </p:nvSpPr>
        <p:spPr>
          <a:xfrm>
            <a:off x="6663113" y="5981902"/>
            <a:ext cx="1905000" cy="923330"/>
          </a:xfrm>
          <a:prstGeom prst="rect">
            <a:avLst/>
          </a:prstGeom>
          <a:noFill/>
        </p:spPr>
        <p:txBody>
          <a:bodyPr wrap="square">
            <a:spAutoFit/>
          </a:bodyPr>
          <a:lstStyle/>
          <a:p>
            <a:pPr algn="ctr"/>
            <a:r>
              <a:rPr lang="en-US" sz="1800" dirty="0"/>
              <a:t>John MacArthur</a:t>
            </a:r>
          </a:p>
          <a:p>
            <a:pPr algn="ctr"/>
            <a:r>
              <a:rPr lang="en-US" sz="1200" dirty="0"/>
              <a:t>Image credit: R. Huggins. retrieved from Wikimedia commons.</a:t>
            </a:r>
          </a:p>
        </p:txBody>
      </p:sp>
    </p:spTree>
    <p:extLst>
      <p:ext uri="{BB962C8B-B14F-4D97-AF65-F5344CB8AC3E}">
        <p14:creationId xmlns:p14="http://schemas.microsoft.com/office/powerpoint/2010/main" val="3121291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4914" y="228600"/>
            <a:ext cx="8458200" cy="609600"/>
          </a:xfrm>
        </p:spPr>
        <p:txBody>
          <a:bodyPr>
            <a:normAutofit fontScale="90000"/>
          </a:bodyPr>
          <a:lstStyle/>
          <a:p>
            <a:pPr eaLnBrk="1" hangingPunct="1"/>
            <a:r>
              <a:rPr lang="en-US" altLang="en-US" dirty="0"/>
              <a:t>MacArthur on Parenting and ADHD</a:t>
            </a:r>
          </a:p>
        </p:txBody>
      </p:sp>
      <p:sp>
        <p:nvSpPr>
          <p:cNvPr id="16387" name="Rectangle 3"/>
          <p:cNvSpPr>
            <a:spLocks noGrp="1" noChangeArrowheads="1"/>
          </p:cNvSpPr>
          <p:nvPr>
            <p:ph type="body" idx="1"/>
          </p:nvPr>
        </p:nvSpPr>
        <p:spPr>
          <a:xfrm>
            <a:off x="947057" y="990600"/>
            <a:ext cx="8229600" cy="2743200"/>
          </a:xfrm>
        </p:spPr>
        <p:txBody>
          <a:bodyPr>
            <a:noAutofit/>
          </a:bodyPr>
          <a:lstStyle/>
          <a:p>
            <a:pPr marL="0" marR="0" indent="0">
              <a:lnSpc>
                <a:spcPts val="3200"/>
              </a:lnSpc>
              <a:spcBef>
                <a:spcPts val="0"/>
              </a:spcBef>
              <a:buNone/>
            </a:pPr>
            <a:r>
              <a:rPr lang="en-US" dirty="0">
                <a:solidFill>
                  <a:srgbClr val="000000"/>
                </a:solidFill>
                <a:effectLst/>
                <a:latin typeface="+mj-lt"/>
                <a:ea typeface="Times New Roman" panose="02020603050405020304" pitchFamily="18" charset="0"/>
              </a:rPr>
              <a:t>I can sum up all you need to know about raising your children,</a:t>
            </a:r>
            <a:r>
              <a:rPr lang="en-US" dirty="0">
                <a:effectLst/>
                <a:latin typeface="+mj-lt"/>
                <a:ea typeface="Times New Roman" panose="02020603050405020304" pitchFamily="18" charset="0"/>
              </a:rPr>
              <a:t> all you need to know about parenting in just a couple of sentences. One, teach them the truth about God and His law all the time…. Now that one sentence sums up all kinds of things out of Scripture, but that’s the sum of it…. Second sentence, demand that they obey that law and punish them physically when they don’t…. </a:t>
            </a:r>
            <a:r>
              <a:rPr lang="en-US" dirty="0">
                <a:solidFill>
                  <a:srgbClr val="000000"/>
                </a:solidFill>
                <a:effectLst/>
                <a:latin typeface="+mj-lt"/>
                <a:ea typeface="Times New Roman" panose="02020603050405020304" pitchFamily="18" charset="0"/>
              </a:rPr>
              <a:t>Those two sentences sum up what the Bible teaches about raising children. Teach them the truth about God and His law all the time. Demand that they obey that law and punish them physically when they don’t. </a:t>
            </a:r>
            <a:endParaRPr lang="en-US" dirty="0">
              <a:latin typeface="+mj-lt"/>
            </a:endParaRPr>
          </a:p>
        </p:txBody>
      </p:sp>
    </p:spTree>
    <p:extLst>
      <p:ext uri="{BB962C8B-B14F-4D97-AF65-F5344CB8AC3E}">
        <p14:creationId xmlns:p14="http://schemas.microsoft.com/office/powerpoint/2010/main" val="156605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4914" y="228600"/>
            <a:ext cx="8458200" cy="609600"/>
          </a:xfrm>
        </p:spPr>
        <p:txBody>
          <a:bodyPr>
            <a:normAutofit fontScale="90000"/>
          </a:bodyPr>
          <a:lstStyle/>
          <a:p>
            <a:pPr eaLnBrk="1" hangingPunct="1"/>
            <a:r>
              <a:rPr lang="en-US" altLang="en-US" dirty="0"/>
              <a:t>MacArthur on Parenting and ADHD</a:t>
            </a:r>
          </a:p>
        </p:txBody>
      </p:sp>
      <p:sp>
        <p:nvSpPr>
          <p:cNvPr id="16387" name="Rectangle 3"/>
          <p:cNvSpPr>
            <a:spLocks noGrp="1" noChangeArrowheads="1"/>
          </p:cNvSpPr>
          <p:nvPr>
            <p:ph type="body" idx="1"/>
          </p:nvPr>
        </p:nvSpPr>
        <p:spPr>
          <a:xfrm>
            <a:off x="947057" y="990600"/>
            <a:ext cx="8229600" cy="2743200"/>
          </a:xfrm>
        </p:spPr>
        <p:txBody>
          <a:bodyPr>
            <a:noAutofit/>
          </a:bodyPr>
          <a:lstStyle/>
          <a:p>
            <a:pPr marL="0" marR="0" indent="0">
              <a:lnSpc>
                <a:spcPts val="3200"/>
              </a:lnSpc>
              <a:spcBef>
                <a:spcPts val="0"/>
              </a:spcBef>
              <a:buNone/>
            </a:pPr>
            <a:r>
              <a:rPr lang="en-US" dirty="0">
                <a:solidFill>
                  <a:srgbClr val="000000"/>
                </a:solidFill>
                <a:effectLst/>
                <a:latin typeface="+mj-lt"/>
                <a:ea typeface="Times New Roman" panose="02020603050405020304" pitchFamily="18" charset="0"/>
              </a:rPr>
              <a:t>[Later in the same sermon, MacArthur transitions to criticisms of ADHD.]</a:t>
            </a:r>
          </a:p>
          <a:p>
            <a:pPr marL="0" marR="0" indent="0">
              <a:lnSpc>
                <a:spcPts val="3200"/>
              </a:lnSpc>
              <a:spcBef>
                <a:spcPts val="0"/>
              </a:spcBef>
              <a:buNone/>
            </a:pPr>
            <a:endParaRPr lang="en-US" dirty="0">
              <a:solidFill>
                <a:srgbClr val="000000"/>
              </a:solidFill>
              <a:latin typeface="+mj-lt"/>
            </a:endParaRPr>
          </a:p>
          <a:p>
            <a:pPr marL="0" marR="0" indent="0">
              <a:lnSpc>
                <a:spcPts val="3200"/>
              </a:lnSpc>
              <a:spcBef>
                <a:spcPts val="0"/>
              </a:spcBef>
              <a:buNone/>
            </a:pPr>
            <a:r>
              <a:rPr lang="en-US" dirty="0">
                <a:latin typeface="+mj-lt"/>
              </a:rPr>
              <a:t>“Professionals base their diagnosis of ADHD on the following guidelines.” And they give a whole bunch of them, there might be twenty of them and they say if any six of these applies to you, you’ve got it. You can pick your six. </a:t>
            </a:r>
          </a:p>
          <a:p>
            <a:pPr marL="0" marR="0" indent="0">
              <a:lnSpc>
                <a:spcPts val="3200"/>
              </a:lnSpc>
              <a:spcBef>
                <a:spcPts val="0"/>
              </a:spcBef>
              <a:buNone/>
            </a:pPr>
            <a:r>
              <a:rPr lang="en-US" dirty="0">
                <a:latin typeface="+mj-lt"/>
              </a:rPr>
              <a:t>“First, pays little attention to details. Makes careless mistakes. Has a short attention span. Doesn’t listen when spoken to. Doesn’t follow instructions. Fails to finish tasks. Has difficulty getting organized. Avoids tasks that require sustained effort. Loses things.”</a:t>
            </a:r>
          </a:p>
        </p:txBody>
      </p:sp>
    </p:spTree>
    <p:extLst>
      <p:ext uri="{BB962C8B-B14F-4D97-AF65-F5344CB8AC3E}">
        <p14:creationId xmlns:p14="http://schemas.microsoft.com/office/powerpoint/2010/main" val="263593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4914" y="228600"/>
            <a:ext cx="8458200" cy="609600"/>
          </a:xfrm>
        </p:spPr>
        <p:txBody>
          <a:bodyPr>
            <a:normAutofit fontScale="90000"/>
          </a:bodyPr>
          <a:lstStyle/>
          <a:p>
            <a:pPr eaLnBrk="1" hangingPunct="1"/>
            <a:r>
              <a:rPr lang="en-US" altLang="en-US" dirty="0"/>
              <a:t>MacArthur on Parenting and ADHD</a:t>
            </a:r>
          </a:p>
        </p:txBody>
      </p:sp>
      <p:sp>
        <p:nvSpPr>
          <p:cNvPr id="16387" name="Rectangle 3"/>
          <p:cNvSpPr>
            <a:spLocks noGrp="1" noChangeArrowheads="1"/>
          </p:cNvSpPr>
          <p:nvPr>
            <p:ph type="body" idx="1"/>
          </p:nvPr>
        </p:nvSpPr>
        <p:spPr>
          <a:xfrm>
            <a:off x="947057" y="990600"/>
            <a:ext cx="8229600" cy="2743200"/>
          </a:xfrm>
        </p:spPr>
        <p:txBody>
          <a:bodyPr>
            <a:noAutofit/>
          </a:bodyPr>
          <a:lstStyle/>
          <a:p>
            <a:pPr marL="0" marR="0" indent="0">
              <a:lnSpc>
                <a:spcPts val="3200"/>
              </a:lnSpc>
              <a:spcBef>
                <a:spcPts val="0"/>
              </a:spcBef>
              <a:buNone/>
            </a:pPr>
            <a:r>
              <a:rPr lang="en-US" dirty="0">
                <a:latin typeface="+mj-lt"/>
              </a:rPr>
              <a:t>“Is easily distracted. Forgets things during the day. Fidgets. Squirms in seat. Leaves seat when remaining seated is expected. Runs about. Climbs excessively. Has difficulty playing quietly. Acts as if driven by a motor. Talks a lot. And blurts out answers before the question is complete.”</a:t>
            </a:r>
          </a:p>
          <a:p>
            <a:pPr marL="0" marR="0" indent="0">
              <a:lnSpc>
                <a:spcPts val="3200"/>
              </a:lnSpc>
              <a:spcBef>
                <a:spcPts val="0"/>
              </a:spcBef>
              <a:buNone/>
            </a:pPr>
            <a:endParaRPr lang="en-US" dirty="0">
              <a:latin typeface="+mj-lt"/>
            </a:endParaRPr>
          </a:p>
          <a:p>
            <a:pPr marL="0" marR="0" indent="0">
              <a:lnSpc>
                <a:spcPts val="3200"/>
              </a:lnSpc>
              <a:spcBef>
                <a:spcPts val="0"/>
              </a:spcBef>
              <a:buNone/>
            </a:pPr>
            <a:r>
              <a:rPr lang="en-US" dirty="0">
                <a:latin typeface="+mj-lt"/>
              </a:rPr>
              <a:t>You know who they’re describing? All of our children. Don’t kid me, that’s all of my children. That’s all of my grandchildren. That’s me. I don’t have a disease. Every kid is like that if he’s not taught self-control. </a:t>
            </a:r>
          </a:p>
          <a:p>
            <a:pPr marL="0" marR="0" indent="0">
              <a:lnSpc>
                <a:spcPts val="3200"/>
              </a:lnSpc>
              <a:spcBef>
                <a:spcPts val="0"/>
              </a:spcBef>
              <a:buNone/>
            </a:pPr>
            <a:endParaRPr lang="en-US" dirty="0">
              <a:latin typeface="+mj-lt"/>
            </a:endParaRPr>
          </a:p>
          <a:p>
            <a:pPr marL="0" marR="0" indent="0">
              <a:lnSpc>
                <a:spcPts val="3200"/>
              </a:lnSpc>
              <a:spcBef>
                <a:spcPts val="0"/>
              </a:spcBef>
              <a:buNone/>
            </a:pPr>
            <a:endParaRPr lang="en-US" dirty="0">
              <a:latin typeface="+mj-lt"/>
            </a:endParaRPr>
          </a:p>
        </p:txBody>
      </p:sp>
    </p:spTree>
    <p:extLst>
      <p:ext uri="{BB962C8B-B14F-4D97-AF65-F5344CB8AC3E}">
        <p14:creationId xmlns:p14="http://schemas.microsoft.com/office/powerpoint/2010/main" val="2263546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74914" y="228600"/>
            <a:ext cx="8458200" cy="609600"/>
          </a:xfrm>
        </p:spPr>
        <p:txBody>
          <a:bodyPr>
            <a:normAutofit fontScale="90000"/>
          </a:bodyPr>
          <a:lstStyle/>
          <a:p>
            <a:pPr eaLnBrk="1" hangingPunct="1"/>
            <a:r>
              <a:rPr lang="en-US" altLang="en-US" dirty="0"/>
              <a:t>MacArthur on Parenting and ADHD</a:t>
            </a:r>
          </a:p>
        </p:txBody>
      </p:sp>
      <p:sp>
        <p:nvSpPr>
          <p:cNvPr id="16387" name="Rectangle 3"/>
          <p:cNvSpPr>
            <a:spLocks noGrp="1" noChangeArrowheads="1"/>
          </p:cNvSpPr>
          <p:nvPr>
            <p:ph type="body" idx="1"/>
          </p:nvPr>
        </p:nvSpPr>
        <p:spPr>
          <a:xfrm>
            <a:off x="947057" y="990600"/>
            <a:ext cx="8229600" cy="2743200"/>
          </a:xfrm>
        </p:spPr>
        <p:txBody>
          <a:bodyPr>
            <a:noAutofit/>
          </a:bodyPr>
          <a:lstStyle/>
          <a:p>
            <a:pPr marL="0" marR="0" indent="0">
              <a:lnSpc>
                <a:spcPts val="3200"/>
              </a:lnSpc>
              <a:spcBef>
                <a:spcPts val="0"/>
              </a:spcBef>
              <a:buNone/>
            </a:pPr>
            <a:r>
              <a:rPr lang="en-US" dirty="0">
                <a:latin typeface="+mj-lt"/>
              </a:rPr>
              <a:t>Every report card I got as a little kid in my early years of school said the same thing, “Johnny doesn’t pay attention. Johnny talks too much. Johnny won’t stay in his seat. Johnny fiddles and makes noises with his pencil. Johnny lacks self-control. Johnny doesn’t do his best.” And every time I took home a note like that, I got spanked. </a:t>
            </a:r>
          </a:p>
          <a:p>
            <a:pPr marL="0" marR="0" indent="0">
              <a:lnSpc>
                <a:spcPts val="3200"/>
              </a:lnSpc>
              <a:spcBef>
                <a:spcPts val="0"/>
              </a:spcBef>
              <a:buNone/>
            </a:pPr>
            <a:endParaRPr lang="en-US" dirty="0">
              <a:latin typeface="+mj-lt"/>
            </a:endParaRPr>
          </a:p>
          <a:p>
            <a:pPr marL="0" marR="0" indent="0">
              <a:lnSpc>
                <a:spcPts val="3200"/>
              </a:lnSpc>
              <a:spcBef>
                <a:spcPts val="0"/>
              </a:spcBef>
              <a:buNone/>
            </a:pPr>
            <a:r>
              <a:rPr lang="en-US" dirty="0">
                <a:latin typeface="+mj-lt"/>
              </a:rPr>
              <a:t>… It’s a sad, sad situation in our society. All these psychologists and psychiatrists running around trying to solve a problem that can only be solved in a home where the Word of God reigns supreme. There’s no other way. </a:t>
            </a:r>
          </a:p>
          <a:p>
            <a:pPr marL="0" marR="0" indent="0">
              <a:lnSpc>
                <a:spcPts val="3200"/>
              </a:lnSpc>
              <a:spcBef>
                <a:spcPts val="0"/>
              </a:spcBef>
              <a:buNone/>
            </a:pPr>
            <a:r>
              <a:rPr lang="en-US" sz="1100" dirty="0">
                <a:latin typeface="+mj-lt"/>
              </a:rPr>
              <a:t>John MacArthur, sermon on Eph 6:1-3, March 31, 1996. https://www.gty.org/library/sermons-library/1949/gods-pattern-for-children-part-2</a:t>
            </a:r>
          </a:p>
          <a:p>
            <a:pPr marL="0" marR="0" indent="0">
              <a:lnSpc>
                <a:spcPts val="3200"/>
              </a:lnSpc>
              <a:spcBef>
                <a:spcPts val="0"/>
              </a:spcBef>
              <a:buNone/>
            </a:pPr>
            <a:endParaRPr lang="en-US" dirty="0">
              <a:latin typeface="+mj-lt"/>
            </a:endParaRPr>
          </a:p>
        </p:txBody>
      </p:sp>
    </p:spTree>
    <p:extLst>
      <p:ext uri="{BB962C8B-B14F-4D97-AF65-F5344CB8AC3E}">
        <p14:creationId xmlns:p14="http://schemas.microsoft.com/office/powerpoint/2010/main" val="1167498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1"/>
          <p:cNvSpPr>
            <a:spLocks noGrp="1"/>
          </p:cNvSpPr>
          <p:nvPr>
            <p:ph type="title"/>
          </p:nvPr>
        </p:nvSpPr>
        <p:spPr>
          <a:xfrm>
            <a:off x="6324600" y="937586"/>
            <a:ext cx="2667000" cy="1143000"/>
          </a:xfrm>
        </p:spPr>
        <p:txBody>
          <a:bodyPr>
            <a:normAutofit fontScale="90000"/>
          </a:bodyPr>
          <a:lstStyle/>
          <a:p>
            <a:r>
              <a:rPr lang="en-US" altLang="en-US" sz="4000" dirty="0">
                <a:solidFill>
                  <a:srgbClr val="771909"/>
                </a:solidFill>
              </a:rPr>
              <a:t>Nally vs. </a:t>
            </a:r>
            <a:br>
              <a:rPr lang="en-US" altLang="en-US" sz="4000" dirty="0">
                <a:solidFill>
                  <a:srgbClr val="771909"/>
                </a:solidFill>
              </a:rPr>
            </a:br>
            <a:r>
              <a:rPr lang="en-US" altLang="en-US" sz="4000" dirty="0">
                <a:solidFill>
                  <a:srgbClr val="771909"/>
                </a:solidFill>
              </a:rPr>
              <a:t>Grace Comm. Church</a:t>
            </a:r>
          </a:p>
        </p:txBody>
      </p:sp>
      <p:pic>
        <p:nvPicPr>
          <p:cNvPr id="31746" name="Picture 2" descr="http://ecx.images-amazon.com/images/I/519YT0F2ZWL._SX302_BO1,204,203,200_.jpg"/>
          <p:cNvPicPr>
            <a:picLocks noChangeAspect="1" noChangeArrowheads="1"/>
          </p:cNvPicPr>
          <p:nvPr/>
        </p:nvPicPr>
        <p:blipFill>
          <a:blip r:embed="rId2" cstate="print"/>
          <a:srcRect/>
          <a:stretch>
            <a:fillRect/>
          </a:stretch>
        </p:blipFill>
        <p:spPr bwMode="auto">
          <a:xfrm>
            <a:off x="6591300" y="2819400"/>
            <a:ext cx="2209800" cy="3445544"/>
          </a:xfrm>
          <a:prstGeom prst="rect">
            <a:avLst/>
          </a:prstGeom>
          <a:noFill/>
        </p:spPr>
      </p:pic>
      <p:sp>
        <p:nvSpPr>
          <p:cNvPr id="5" name="Title 1">
            <a:extLst>
              <a:ext uri="{FF2B5EF4-FFF2-40B4-BE49-F238E27FC236}">
                <a16:creationId xmlns:a16="http://schemas.microsoft.com/office/drawing/2014/main" id="{A0F8891F-D61B-4357-8F51-FE79A771070D}"/>
              </a:ext>
            </a:extLst>
          </p:cNvPr>
          <p:cNvSpPr txBox="1">
            <a:spLocks/>
          </p:cNvSpPr>
          <p:nvPr/>
        </p:nvSpPr>
        <p:spPr>
          <a:xfrm>
            <a:off x="1066800" y="937586"/>
            <a:ext cx="5105400" cy="49828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en-US" sz="2400" dirty="0">
                <a:solidFill>
                  <a:srgbClr val="2D1814"/>
                </a:solidFill>
              </a:rPr>
              <a:t>The death by suicide of a young man who had received counseling at Grace Community Church led to a lawsuit against the church and its pastors which raised numerous issues about pastoral counseling liability and freedom of religion. Litigation took place over eight years in several courts. The California Supreme Court ultimately held that “</a:t>
            </a:r>
            <a:r>
              <a:rPr lang="en-US" altLang="en-US" sz="2400" dirty="0" err="1">
                <a:solidFill>
                  <a:srgbClr val="2D1814"/>
                </a:solidFill>
              </a:rPr>
              <a:t>nontherapist</a:t>
            </a:r>
            <a:r>
              <a:rPr lang="en-US" altLang="en-US" sz="2400" dirty="0">
                <a:solidFill>
                  <a:srgbClr val="2D1814"/>
                </a:solidFill>
              </a:rPr>
              <a:t> counselors have no duty to refer persons to licensed mental health professionals, even if suicide has become a foreseeable risk.” </a:t>
            </a:r>
          </a:p>
          <a:p>
            <a:pPr algn="l"/>
            <a:endParaRPr lang="en-US" altLang="en-US" sz="2400" dirty="0">
              <a:solidFill>
                <a:srgbClr val="2D1814"/>
              </a:solidFill>
            </a:endParaRPr>
          </a:p>
          <a:p>
            <a:pPr algn="l"/>
            <a:r>
              <a:rPr lang="en-US" altLang="en-US" sz="1400" dirty="0">
                <a:solidFill>
                  <a:srgbClr val="2D1814"/>
                </a:solidFill>
              </a:rPr>
              <a:t>See: Orr, A. W. (1989). </a:t>
            </a:r>
            <a:r>
              <a:rPr lang="en-US" altLang="en-US" sz="1400" dirty="0" err="1">
                <a:solidFill>
                  <a:srgbClr val="2D1814"/>
                </a:solidFill>
              </a:rPr>
              <a:t>Nontherapist</a:t>
            </a:r>
            <a:r>
              <a:rPr lang="en-US" altLang="en-US" sz="1400" dirty="0">
                <a:solidFill>
                  <a:srgbClr val="2D1814"/>
                </a:solidFill>
              </a:rPr>
              <a:t> counselors: No duty to refer suicidal patients to licensed psychotherapists—Nally v. Grace Community Church. </a:t>
            </a:r>
            <a:r>
              <a:rPr lang="en-US" altLang="en-US" sz="1400" i="1" dirty="0">
                <a:solidFill>
                  <a:srgbClr val="2D1814"/>
                </a:solidFill>
              </a:rPr>
              <a:t>Law &amp; Psychology Review, 13</a:t>
            </a:r>
            <a:r>
              <a:rPr lang="en-US" altLang="en-US" sz="1400" dirty="0">
                <a:solidFill>
                  <a:srgbClr val="2D1814"/>
                </a:solidFill>
              </a:rPr>
              <a:t>, 91–102.</a:t>
            </a:r>
          </a:p>
        </p:txBody>
      </p:sp>
    </p:spTree>
    <p:extLst>
      <p:ext uri="{BB962C8B-B14F-4D97-AF65-F5344CB8AC3E}">
        <p14:creationId xmlns:p14="http://schemas.microsoft.com/office/powerpoint/2010/main" val="104268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2787-69B9-45C3-B123-8C147D7A3262}"/>
              </a:ext>
            </a:extLst>
          </p:cNvPr>
          <p:cNvSpPr>
            <a:spLocks noGrp="1"/>
          </p:cNvSpPr>
          <p:nvPr>
            <p:ph type="title"/>
          </p:nvPr>
        </p:nvSpPr>
        <p:spPr>
          <a:xfrm>
            <a:off x="1143000" y="0"/>
            <a:ext cx="7467600" cy="1143000"/>
          </a:xfrm>
        </p:spPr>
        <p:txBody>
          <a:bodyPr/>
          <a:lstStyle/>
          <a:p>
            <a:r>
              <a:rPr lang="en-US" dirty="0"/>
              <a:t>Grace CC and COVID</a:t>
            </a:r>
          </a:p>
        </p:txBody>
      </p:sp>
      <p:sp>
        <p:nvSpPr>
          <p:cNvPr id="3" name="Content Placeholder 2">
            <a:extLst>
              <a:ext uri="{FF2B5EF4-FFF2-40B4-BE49-F238E27FC236}">
                <a16:creationId xmlns:a16="http://schemas.microsoft.com/office/drawing/2014/main" id="{3B742942-A6D6-4723-9728-2BD14B776A7F}"/>
              </a:ext>
            </a:extLst>
          </p:cNvPr>
          <p:cNvSpPr>
            <a:spLocks noGrp="1"/>
          </p:cNvSpPr>
          <p:nvPr>
            <p:ph idx="1"/>
          </p:nvPr>
        </p:nvSpPr>
        <p:spPr>
          <a:xfrm>
            <a:off x="1066800" y="990600"/>
            <a:ext cx="7620000" cy="5867400"/>
          </a:xfrm>
        </p:spPr>
        <p:txBody>
          <a:bodyPr>
            <a:normAutofit fontScale="85000" lnSpcReduction="20000"/>
          </a:bodyPr>
          <a:lstStyle/>
          <a:p>
            <a:r>
              <a:rPr lang="en-US" sz="3500" dirty="0"/>
              <a:t>Grace CC has been one of the leading churches opposing mask mandates and limitations on in-person gathering.</a:t>
            </a:r>
          </a:p>
          <a:p>
            <a:r>
              <a:rPr lang="en-US" sz="3500" dirty="0"/>
              <a:t>LA County sued GCC for its refusal to comply with public health orders.</a:t>
            </a:r>
          </a:p>
          <a:p>
            <a:r>
              <a:rPr lang="en-US" sz="3500" dirty="0"/>
              <a:t>Grace CC sued LA County for restricting freedom of religion.</a:t>
            </a:r>
          </a:p>
          <a:p>
            <a:r>
              <a:rPr lang="en-US" sz="3500" dirty="0"/>
              <a:t>In an out of court settlement, LA County dropped its lawsuit against GCC, and agreed to pay GCC $400,000  to settle GCC’s lawsuit, paid out of the LA County Dept. of Health Budget, and the state of California will pay the church an additional $400,000.</a:t>
            </a:r>
          </a:p>
          <a:p>
            <a:pPr marL="0" indent="0">
              <a:buNone/>
            </a:pPr>
            <a:endParaRPr lang="en-US" sz="1100" dirty="0"/>
          </a:p>
          <a:p>
            <a:pPr marL="0" indent="0">
              <a:buNone/>
            </a:pPr>
            <a:r>
              <a:rPr lang="en-US" sz="1100" dirty="0"/>
              <a:t>reference: Jaclyn Cosgrove (11/9/2021). Why L.A. County paid $400,000 to a church that violated coronavirus rules. Los Angeles Times.</a:t>
            </a:r>
          </a:p>
          <a:p>
            <a:pPr marL="0" indent="0">
              <a:buNone/>
            </a:pPr>
            <a:r>
              <a:rPr lang="en-US" sz="900" dirty="0"/>
              <a:t> https://www.latimes.com/california/story/2021-09-02/why-l-a-county-paid-400-000-to-a-church-that-violated-coronavirus-rules.  See also Alejandra Molina (9/1/2021). John MacArthur’s Church to Receive $800K COVID-19 Settlement,. Christianity Today.</a:t>
            </a:r>
          </a:p>
          <a:p>
            <a:pPr marL="0" indent="0">
              <a:buNone/>
            </a:pPr>
            <a:r>
              <a:rPr lang="en-US" sz="900" dirty="0"/>
              <a:t>https://www.christianitytoday.com/news/2021/september/john-macarthur-covid-settlement-california-church-grace-com.html</a:t>
            </a:r>
          </a:p>
        </p:txBody>
      </p:sp>
    </p:spTree>
    <p:extLst>
      <p:ext uri="{BB962C8B-B14F-4D97-AF65-F5344CB8AC3E}">
        <p14:creationId xmlns:p14="http://schemas.microsoft.com/office/powerpoint/2010/main" val="2755647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2787-69B9-45C3-B123-8C147D7A3262}"/>
              </a:ext>
            </a:extLst>
          </p:cNvPr>
          <p:cNvSpPr>
            <a:spLocks noGrp="1"/>
          </p:cNvSpPr>
          <p:nvPr>
            <p:ph type="title"/>
          </p:nvPr>
        </p:nvSpPr>
        <p:spPr>
          <a:xfrm>
            <a:off x="1143000" y="0"/>
            <a:ext cx="7467600" cy="1143000"/>
          </a:xfrm>
        </p:spPr>
        <p:txBody>
          <a:bodyPr/>
          <a:lstStyle/>
          <a:p>
            <a:r>
              <a:rPr lang="en-US" dirty="0"/>
              <a:t>Grace CC and COVID</a:t>
            </a:r>
          </a:p>
        </p:txBody>
      </p:sp>
      <p:sp>
        <p:nvSpPr>
          <p:cNvPr id="3" name="Content Placeholder 2">
            <a:extLst>
              <a:ext uri="{FF2B5EF4-FFF2-40B4-BE49-F238E27FC236}">
                <a16:creationId xmlns:a16="http://schemas.microsoft.com/office/drawing/2014/main" id="{3B742942-A6D6-4723-9728-2BD14B776A7F}"/>
              </a:ext>
            </a:extLst>
          </p:cNvPr>
          <p:cNvSpPr>
            <a:spLocks noGrp="1"/>
          </p:cNvSpPr>
          <p:nvPr>
            <p:ph idx="1"/>
          </p:nvPr>
        </p:nvSpPr>
        <p:spPr>
          <a:xfrm>
            <a:off x="1066800" y="1295400"/>
            <a:ext cx="7620000" cy="5562600"/>
          </a:xfrm>
        </p:spPr>
        <p:txBody>
          <a:bodyPr>
            <a:normAutofit/>
          </a:bodyPr>
          <a:lstStyle/>
          <a:p>
            <a:pPr marL="0" indent="0">
              <a:buNone/>
            </a:pPr>
            <a:r>
              <a:rPr lang="en-US" sz="3500" dirty="0"/>
              <a:t>Some Christians see GCC as providing a model for churches to resist government infringement on religious liberties (in both the Nally and COVID court cases), while others see it as spreading misinformation and anti-scientific views, and as failing to submit to reasonable public health measures.</a:t>
            </a:r>
          </a:p>
          <a:p>
            <a:pPr marL="0" indent="0">
              <a:buNone/>
            </a:pPr>
            <a:endParaRPr lang="en-US" sz="1100" dirty="0"/>
          </a:p>
          <a:p>
            <a:r>
              <a:rPr lang="en-US" sz="1100" dirty="0"/>
              <a:t>GCC’s teachings about COVID can be found here: </a:t>
            </a:r>
            <a:r>
              <a:rPr lang="en-US" sz="1100" dirty="0">
                <a:hlinkClick r:id="rId2"/>
              </a:rPr>
              <a:t>https://www.gracechurch.org/news/posts/2254</a:t>
            </a:r>
            <a:endParaRPr lang="en-US" sz="1100" dirty="0"/>
          </a:p>
          <a:p>
            <a:r>
              <a:rPr lang="en-US" sz="1100" dirty="0"/>
              <a:t>For opposition to these teachings, see, for example,  Reuter’s Fact Check, (7?26/2021). </a:t>
            </a:r>
            <a:r>
              <a:rPr lang="en-US" sz="1100" i="1" dirty="0"/>
              <a:t>Fact Check-CDC comorbidity figures presented in sermon do not undermine deadliness of COVID-19. https://www.reuters.com/article/factcheck-sermon/fact-check-cdc-comorbidity-figures-presented-in-sermon-do-not-undermine-deadliness-of-covid-19-idUSL2N2OI1H2</a:t>
            </a:r>
            <a:endParaRPr lang="en-US" sz="900" i="1" dirty="0"/>
          </a:p>
        </p:txBody>
      </p:sp>
    </p:spTree>
    <p:extLst>
      <p:ext uri="{BB962C8B-B14F-4D97-AF65-F5344CB8AC3E}">
        <p14:creationId xmlns:p14="http://schemas.microsoft.com/office/powerpoint/2010/main" val="3498487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p:txBody>
          <a:bodyPr>
            <a:noAutofit/>
          </a:bodyPr>
          <a:lstStyle/>
          <a:p>
            <a:r>
              <a:rPr lang="en-US" sz="3600" dirty="0"/>
              <a:t>What points were made by those who are opposed to psychology that you found compelling?   What are some legitimate concerns or critiques that we should take to heart?</a:t>
            </a:r>
          </a:p>
          <a:p>
            <a:r>
              <a:rPr lang="en-US" sz="3600" dirty="0"/>
              <a:t>Were there things that you thought were overstated or wrong?  Why?</a:t>
            </a:r>
          </a:p>
        </p:txBody>
      </p:sp>
    </p:spTree>
    <p:extLst>
      <p:ext uri="{BB962C8B-B14F-4D97-AF65-F5344CB8AC3E}">
        <p14:creationId xmlns:p14="http://schemas.microsoft.com/office/powerpoint/2010/main" val="48118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143000" y="152400"/>
            <a:ext cx="7620000" cy="762000"/>
          </a:xfrm>
        </p:spPr>
        <p:txBody>
          <a:bodyPr/>
          <a:lstStyle/>
          <a:p>
            <a:pPr eaLnBrk="1" hangingPunct="1"/>
            <a:r>
              <a:rPr lang="en-US" altLang="en-US" dirty="0"/>
              <a:t>Biblical Counseling???</a:t>
            </a:r>
          </a:p>
        </p:txBody>
      </p:sp>
      <p:sp>
        <p:nvSpPr>
          <p:cNvPr id="22531" name="Rectangle 3"/>
          <p:cNvSpPr>
            <a:spLocks noGrp="1" noChangeArrowheads="1"/>
          </p:cNvSpPr>
          <p:nvPr>
            <p:ph type="body" idx="1"/>
          </p:nvPr>
        </p:nvSpPr>
        <p:spPr>
          <a:xfrm>
            <a:off x="838200" y="1066800"/>
            <a:ext cx="8153400" cy="4343400"/>
          </a:xfrm>
        </p:spPr>
        <p:txBody>
          <a:bodyPr>
            <a:noAutofit/>
          </a:bodyPr>
          <a:lstStyle/>
          <a:p>
            <a:pPr marL="0" indent="0">
              <a:buNone/>
            </a:pPr>
            <a:r>
              <a:rPr lang="en-US" altLang="en-US" sz="2800" dirty="0"/>
              <a:t>“Biblical Counseling” has its roots in Jay Adams’s Nouthetic Counseling. Some biblical counselors claim that it has become less antagonistic to psychology. In contradiction to this claim, reproduced on the following pages are portions of “Counseling God’s Way” from the website of the International Association of Biblical Counselors.</a:t>
            </a:r>
            <a:r>
              <a:rPr lang="en-US" altLang="en-US" sz="2800" baseline="30000" dirty="0"/>
              <a:t>1</a:t>
            </a:r>
            <a:r>
              <a:rPr lang="en-US" altLang="en-US" sz="2800" dirty="0"/>
              <a:t> </a:t>
            </a:r>
            <a:endParaRPr lang="en-US" altLang="en-US" sz="800" dirty="0"/>
          </a:p>
          <a:p>
            <a:pPr marL="0" indent="0">
              <a:buNone/>
            </a:pPr>
            <a:endParaRPr lang="en-US" altLang="en-US" sz="800" dirty="0"/>
          </a:p>
          <a:p>
            <a:pPr algn="r">
              <a:buNone/>
            </a:pPr>
            <a:r>
              <a:rPr lang="en-US" altLang="en-US" sz="1400" dirty="0">
                <a:latin typeface="Times New Roman" panose="02020603050405020304" pitchFamily="18" charset="0"/>
                <a:cs typeface="Times New Roman" panose="02020603050405020304" pitchFamily="18" charset="0"/>
              </a:rPr>
              <a:t>1. Retrieved 11/6/2021 from </a:t>
            </a:r>
            <a:r>
              <a:rPr lang="en-US" altLang="en-US" sz="1400" dirty="0">
                <a:latin typeface="Times New Roman" panose="02020603050405020304" pitchFamily="18" charset="0"/>
                <a:cs typeface="Times New Roman" panose="02020603050405020304" pitchFamily="18" charset="0"/>
                <a:hlinkClick r:id="rId2"/>
              </a:rPr>
              <a:t>https://www.iabc.net/counseling-gods-way</a:t>
            </a:r>
            <a:r>
              <a:rPr lang="en-US" altLang="en-US" sz="1400" dirty="0">
                <a:latin typeface="Times New Roman" panose="02020603050405020304" pitchFamily="18" charset="0"/>
                <a:cs typeface="Times New Roman" panose="02020603050405020304" pitchFamily="18" charset="0"/>
              </a:rPr>
              <a:t>  </a:t>
            </a:r>
          </a:p>
          <a:p>
            <a:pPr marL="0" indent="0" eaLnBrk="1" hangingPunct="1">
              <a:buFont typeface="Wingdings" pitchFamily="2" charset="2"/>
              <a:buNone/>
            </a:pPr>
            <a:endParaRPr lang="en-US" altLang="en-US" sz="2800" dirty="0"/>
          </a:p>
          <a:p>
            <a:pPr marL="0" indent="0" eaLnBrk="1" hangingPunct="1">
              <a:buFont typeface="Wingdings" pitchFamily="2" charset="2"/>
              <a:buNone/>
            </a:pPr>
            <a:endParaRPr lang="en-US" altLang="en-US" dirty="0"/>
          </a:p>
        </p:txBody>
      </p:sp>
      <p:pic>
        <p:nvPicPr>
          <p:cNvPr id="26626" name="Picture 2" descr="http://cdn.compasschurch.org/wp-content/uploads/2014/07/WebHeaderImages2biblicalCounseling.jpg"/>
          <p:cNvPicPr>
            <a:picLocks noChangeAspect="1" noChangeArrowheads="1"/>
          </p:cNvPicPr>
          <p:nvPr/>
        </p:nvPicPr>
        <p:blipFill>
          <a:blip r:embed="rId3" cstate="print"/>
          <a:srcRect/>
          <a:stretch>
            <a:fillRect/>
          </a:stretch>
        </p:blipFill>
        <p:spPr bwMode="auto">
          <a:xfrm>
            <a:off x="762000" y="4800600"/>
            <a:ext cx="8229600" cy="1974051"/>
          </a:xfrm>
          <a:prstGeom prst="rect">
            <a:avLst/>
          </a:prstGeom>
          <a:noFill/>
        </p:spPr>
      </p:pic>
    </p:spTree>
    <p:extLst>
      <p:ext uri="{BB962C8B-B14F-4D97-AF65-F5344CB8AC3E}">
        <p14:creationId xmlns:p14="http://schemas.microsoft.com/office/powerpoint/2010/main" val="25586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19200" y="-76200"/>
            <a:ext cx="7467600" cy="1143000"/>
          </a:xfrm>
        </p:spPr>
        <p:txBody>
          <a:bodyPr/>
          <a:lstStyle/>
          <a:p>
            <a:pPr eaLnBrk="1" hangingPunct="1"/>
            <a:r>
              <a:rPr lang="en-US" altLang="en-US" dirty="0"/>
              <a:t>Biblical Counseling???</a:t>
            </a:r>
          </a:p>
        </p:txBody>
      </p:sp>
      <p:sp>
        <p:nvSpPr>
          <p:cNvPr id="22531" name="Rectangle 3"/>
          <p:cNvSpPr>
            <a:spLocks noGrp="1" noChangeArrowheads="1"/>
          </p:cNvSpPr>
          <p:nvPr>
            <p:ph type="body" idx="1"/>
          </p:nvPr>
        </p:nvSpPr>
        <p:spPr>
          <a:xfrm>
            <a:off x="1066800" y="1219200"/>
            <a:ext cx="7772400" cy="4953000"/>
          </a:xfrm>
        </p:spPr>
        <p:txBody>
          <a:bodyPr>
            <a:noAutofit/>
          </a:bodyPr>
          <a:lstStyle/>
          <a:p>
            <a:pPr marL="0" indent="0">
              <a:buNone/>
            </a:pPr>
            <a:r>
              <a:rPr lang="en-US" altLang="en-US" sz="3400" dirty="0"/>
              <a:t>“Counseling God's Way is as different from psychological counseling as light is from darkness…. In contrast to psychologically-integrated systems, Biblical counseling seeks to carefully discover those areas in which a Christian may be disobedient to the principles and commands of Scripture and to help him learn how to lovingly submit to God's will.”</a:t>
            </a:r>
          </a:p>
        </p:txBody>
      </p:sp>
    </p:spTree>
    <p:extLst>
      <p:ext uri="{BB962C8B-B14F-4D97-AF65-F5344CB8AC3E}">
        <p14:creationId xmlns:p14="http://schemas.microsoft.com/office/powerpoint/2010/main" val="336618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19200" y="-76200"/>
            <a:ext cx="7467600" cy="1143000"/>
          </a:xfrm>
        </p:spPr>
        <p:txBody>
          <a:bodyPr/>
          <a:lstStyle/>
          <a:p>
            <a:pPr eaLnBrk="1" hangingPunct="1"/>
            <a:r>
              <a:rPr lang="en-US" altLang="en-US" dirty="0"/>
              <a:t>Biblical Counseling???</a:t>
            </a:r>
          </a:p>
        </p:txBody>
      </p:sp>
      <p:sp>
        <p:nvSpPr>
          <p:cNvPr id="22531" name="Rectangle 3"/>
          <p:cNvSpPr>
            <a:spLocks noGrp="1" noChangeArrowheads="1"/>
          </p:cNvSpPr>
          <p:nvPr>
            <p:ph type="body" idx="1"/>
          </p:nvPr>
        </p:nvSpPr>
        <p:spPr>
          <a:xfrm>
            <a:off x="1143000" y="1371600"/>
            <a:ext cx="7772400" cy="4953000"/>
          </a:xfrm>
        </p:spPr>
        <p:txBody>
          <a:bodyPr>
            <a:noAutofit/>
          </a:bodyPr>
          <a:lstStyle/>
          <a:p>
            <a:pPr marL="0" indent="0">
              <a:buNone/>
            </a:pPr>
            <a:r>
              <a:rPr lang="en-US" altLang="en-US" sz="3600" dirty="0"/>
              <a:t>“Psychological counseling… is based on ‘hollow and deceptive philosophy, which depends on human tradition and the basic principles of this world rather than on Christ,’ (Colossians 2:8). That's why Paul warns, ‘See to it that no one takes you captive’ through such empty concepts.”</a:t>
            </a:r>
          </a:p>
          <a:p>
            <a:pPr>
              <a:buNone/>
            </a:pPr>
            <a:endParaRPr lang="en-US" altLang="en-US" sz="2800" dirty="0"/>
          </a:p>
        </p:txBody>
      </p:sp>
    </p:spTree>
    <p:extLst>
      <p:ext uri="{BB962C8B-B14F-4D97-AF65-F5344CB8AC3E}">
        <p14:creationId xmlns:p14="http://schemas.microsoft.com/office/powerpoint/2010/main" val="3639518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19200" y="0"/>
            <a:ext cx="7467600" cy="1143000"/>
          </a:xfrm>
        </p:spPr>
        <p:txBody>
          <a:bodyPr/>
          <a:lstStyle/>
          <a:p>
            <a:pPr eaLnBrk="1" hangingPunct="1"/>
            <a:r>
              <a:rPr lang="en-US" altLang="en-US" dirty="0"/>
              <a:t>Biblical Counseling???</a:t>
            </a:r>
          </a:p>
        </p:txBody>
      </p:sp>
      <p:sp>
        <p:nvSpPr>
          <p:cNvPr id="22531" name="Rectangle 3"/>
          <p:cNvSpPr>
            <a:spLocks noGrp="1" noChangeArrowheads="1"/>
          </p:cNvSpPr>
          <p:nvPr>
            <p:ph type="body" idx="1"/>
          </p:nvPr>
        </p:nvSpPr>
        <p:spPr>
          <a:xfrm>
            <a:off x="1110343" y="1295400"/>
            <a:ext cx="7543800" cy="4953000"/>
          </a:xfrm>
        </p:spPr>
        <p:txBody>
          <a:bodyPr>
            <a:noAutofit/>
          </a:bodyPr>
          <a:lstStyle/>
          <a:p>
            <a:pPr marL="0" indent="0">
              <a:buNone/>
            </a:pPr>
            <a:r>
              <a:rPr lang="en-US" altLang="en-US" dirty="0"/>
              <a:t>“[P]</a:t>
            </a:r>
            <a:r>
              <a:rPr lang="en-US" altLang="en-US" dirty="0" err="1"/>
              <a:t>sychological</a:t>
            </a:r>
            <a:r>
              <a:rPr lang="en-US" altLang="en-US" dirty="0"/>
              <a:t> counseling produces… spiritual nearsightedness and blindness and a return to slavery to the very sins God has freed us from. As a result, ‘they are worse off at the end than they were at the beginning,’ (2 Peter 2:20).</a:t>
            </a:r>
            <a:endParaRPr lang="en-US" altLang="en-US" sz="800" dirty="0"/>
          </a:p>
          <a:p>
            <a:pPr marL="0" indent="0">
              <a:buNone/>
            </a:pPr>
            <a:r>
              <a:rPr lang="en-US" altLang="en-US" sz="800" dirty="0"/>
              <a:t> </a:t>
            </a:r>
          </a:p>
          <a:p>
            <a:pPr marL="0" indent="0">
              <a:buNone/>
            </a:pPr>
            <a:r>
              <a:rPr lang="en-US" altLang="en-US" dirty="0"/>
              <a:t>Counseling God's Way is totally different, because it relies on the wisdom of God, not on the false precepts of humanistic philosophies and theories.”</a:t>
            </a:r>
          </a:p>
        </p:txBody>
      </p:sp>
    </p:spTree>
    <p:extLst>
      <p:ext uri="{BB962C8B-B14F-4D97-AF65-F5344CB8AC3E}">
        <p14:creationId xmlns:p14="http://schemas.microsoft.com/office/powerpoint/2010/main" val="2629825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rPr>
              <a:t>Reflection Point</a:t>
            </a:r>
          </a:p>
        </p:txBody>
      </p:sp>
      <p:sp>
        <p:nvSpPr>
          <p:cNvPr id="3" name="Content Placeholder 2"/>
          <p:cNvSpPr>
            <a:spLocks noGrp="1"/>
          </p:cNvSpPr>
          <p:nvPr>
            <p:ph idx="1"/>
          </p:nvPr>
        </p:nvSpPr>
        <p:spPr>
          <a:xfrm>
            <a:off x="838200" y="1447800"/>
            <a:ext cx="8077200" cy="5410200"/>
          </a:xfrm>
        </p:spPr>
        <p:txBody>
          <a:bodyPr>
            <a:noAutofit/>
          </a:bodyPr>
          <a:lstStyle/>
          <a:p>
            <a:r>
              <a:rPr lang="en-US" sz="3000" dirty="0"/>
              <a:t>Based on their own words, is it fair to say that the International Association of Biblical Counselors has moved away from Adams’s opposition to psychology, or do they continue it?</a:t>
            </a:r>
          </a:p>
          <a:p>
            <a:r>
              <a:rPr lang="en-US" sz="3000" dirty="0"/>
              <a:t>As you reflect on the Christian Combatants version of the Enemies model for relating Christianity and psychology, what can you affirm as reasonable and important concerns?</a:t>
            </a:r>
          </a:p>
          <a:p>
            <a:r>
              <a:rPr lang="en-US" sz="3000" dirty="0"/>
              <a:t>What things in this model do you think may be overstated or wrong?  Why?</a:t>
            </a:r>
          </a:p>
        </p:txBody>
      </p:sp>
    </p:spTree>
    <p:extLst>
      <p:ext uri="{BB962C8B-B14F-4D97-AF65-F5344CB8AC3E}">
        <p14:creationId xmlns:p14="http://schemas.microsoft.com/office/powerpoint/2010/main" val="209994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5689</TotalTime>
  <Words>2816</Words>
  <Application>Microsoft Office PowerPoint</Application>
  <PresentationFormat>On-screen Show (4:3)</PresentationFormat>
  <Paragraphs>157</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Arial</vt:lpstr>
      <vt:lpstr>Calibri</vt:lpstr>
      <vt:lpstr>Sylfaen</vt:lpstr>
      <vt:lpstr>Times New Roman</vt:lpstr>
      <vt:lpstr>Trajan Pro</vt:lpstr>
      <vt:lpstr>Wingdings</vt:lpstr>
      <vt:lpstr>Office Theme</vt:lpstr>
      <vt:lpstr>1_Office Theme</vt:lpstr>
      <vt:lpstr>Integrative Approaches to Psychology and Christianity – 4th ed.</vt:lpstr>
      <vt:lpstr>PowerPoint Slides  to Accompany    Integrative Approaches to Psychology and Christianity, 4th  Edition   Chapter 9 Antagonistic Models: Enemies </vt:lpstr>
      <vt:lpstr>PowerPoint Presentation</vt:lpstr>
      <vt:lpstr>PowerPoint Presentation</vt:lpstr>
      <vt:lpstr>PowerPoint Presentation</vt:lpstr>
      <vt:lpstr>Why enemies?</vt:lpstr>
      <vt:lpstr>Reasons for scientific bias against religion</vt:lpstr>
      <vt:lpstr>Reasons for caution</vt:lpstr>
      <vt:lpstr>The overlap between psychology and religion</vt:lpstr>
      <vt:lpstr>Sigmund Freud</vt:lpstr>
      <vt:lpstr>Sigmund Freud</vt:lpstr>
      <vt:lpstr>Abraham Maslow</vt:lpstr>
      <vt:lpstr>Abraham Maslow</vt:lpstr>
      <vt:lpstr>Abraham Maslow</vt:lpstr>
      <vt:lpstr>Albert Ellis</vt:lpstr>
      <vt:lpstr>PowerPoint Presentation</vt:lpstr>
      <vt:lpstr>Jay Adams</vt:lpstr>
      <vt:lpstr>John MacArthur, Jr.</vt:lpstr>
      <vt:lpstr>MacArthur on Parenting and ADHD</vt:lpstr>
      <vt:lpstr>MacArthur on Parenting and ADHD</vt:lpstr>
      <vt:lpstr>MacArthur on Parenting and ADHD</vt:lpstr>
      <vt:lpstr>MacArthur on Parenting and ADHD</vt:lpstr>
      <vt:lpstr>Nally vs.  Grace Comm. Church</vt:lpstr>
      <vt:lpstr>Grace CC and COVID</vt:lpstr>
      <vt:lpstr>Grace CC and COVID</vt:lpstr>
      <vt:lpstr>Reflection Point</vt:lpstr>
      <vt:lpstr>Biblical Counseling???</vt:lpstr>
      <vt:lpstr>Biblical Counseling???</vt:lpstr>
      <vt:lpstr>Biblical Counseling???</vt:lpstr>
      <vt:lpstr>Biblical Counseling???</vt:lpstr>
      <vt:lpstr>Reflection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149</cp:revision>
  <dcterms:created xsi:type="dcterms:W3CDTF">2015-05-18T19:09:05Z</dcterms:created>
  <dcterms:modified xsi:type="dcterms:W3CDTF">2021-11-18T23:19:39Z</dcterms:modified>
</cp:coreProperties>
</file>