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9" r:id="rId3"/>
    <p:sldId id="256" r:id="rId4"/>
    <p:sldId id="262" r:id="rId5"/>
    <p:sldId id="296" r:id="rId6"/>
    <p:sldId id="299" r:id="rId7"/>
    <p:sldId id="263" r:id="rId8"/>
    <p:sldId id="306" r:id="rId9"/>
    <p:sldId id="302" r:id="rId10"/>
    <p:sldId id="264" r:id="rId11"/>
    <p:sldId id="304" r:id="rId12"/>
    <p:sldId id="287" r:id="rId13"/>
    <p:sldId id="288" r:id="rId14"/>
    <p:sldId id="289" r:id="rId15"/>
    <p:sldId id="265" r:id="rId16"/>
    <p:sldId id="303" r:id="rId17"/>
    <p:sldId id="305" r:id="rId18"/>
    <p:sldId id="290" r:id="rId19"/>
    <p:sldId id="292" r:id="rId20"/>
    <p:sldId id="291" r:id="rId21"/>
    <p:sldId id="293" r:id="rId22"/>
    <p:sldId id="294"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98" r:id="rId41"/>
    <p:sldId id="297" r:id="rId42"/>
    <p:sldId id="283" r:id="rId43"/>
    <p:sldId id="284" r:id="rId44"/>
    <p:sldId id="285" r:id="rId45"/>
    <p:sldId id="300" r:id="rId46"/>
    <p:sldId id="286" r:id="rId47"/>
    <p:sldId id="301"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2922"/>
    <a:srgbClr val="7196C4"/>
    <a:srgbClr val="F3E9D6"/>
    <a:srgbClr val="000000"/>
    <a:srgbClr val="614537"/>
    <a:srgbClr val="7C5A4A"/>
    <a:srgbClr val="573D32"/>
    <a:srgbClr val="0A0605"/>
    <a:srgbClr val="F5EAD7"/>
    <a:srgbClr val="6245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428" y="6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7467600" cy="1143000"/>
          </a:xfrm>
        </p:spPr>
        <p:txBody>
          <a:bodyPr/>
          <a:lstStyle/>
          <a:p>
            <a:r>
              <a:rPr lang="en-US"/>
              <a:t>Click to edit Master title style</a:t>
            </a:r>
          </a:p>
        </p:txBody>
      </p:sp>
      <p:sp>
        <p:nvSpPr>
          <p:cNvPr id="3" name="Content Placeholder 2"/>
          <p:cNvSpPr>
            <a:spLocks noGrp="1"/>
          </p:cNvSpPr>
          <p:nvPr>
            <p:ph idx="1"/>
          </p:nvPr>
        </p:nvSpPr>
        <p:spPr>
          <a:xfrm>
            <a:off x="1219200" y="1600200"/>
            <a:ext cx="746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10" name="Picture 9">
            <a:extLst>
              <a:ext uri="{FF2B5EF4-FFF2-40B4-BE49-F238E27FC236}">
                <a16:creationId xmlns:a16="http://schemas.microsoft.com/office/drawing/2014/main" id="{92ECFD96-FAB7-49B9-817C-EC2B36DCCB5D}"/>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2" name="TextBox 11">
            <a:extLst>
              <a:ext uri="{FF2B5EF4-FFF2-40B4-BE49-F238E27FC236}">
                <a16:creationId xmlns:a16="http://schemas.microsoft.com/office/drawing/2014/main" id="{0AA39075-273F-439B-8BC9-8B787C963641}"/>
              </a:ext>
            </a:extLst>
          </p:cNvPr>
          <p:cNvSpPr txBox="1"/>
          <p:nvPr userDrawn="1"/>
        </p:nvSpPr>
        <p:spPr>
          <a:xfrm rot="16200000">
            <a:off x="-2898447" y="3144080"/>
            <a:ext cx="656813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3E9D6"/>
                </a:solidFill>
                <a:effectLst>
                  <a:outerShdw blurRad="38100" dist="38100" dir="2700000" algn="tl">
                    <a:srgbClr val="000000">
                      <a:alpha val="43137"/>
                    </a:srgbClr>
                  </a:outerShdw>
                </a:effectLst>
                <a:uLnTx/>
                <a:uFillTx/>
                <a:latin typeface="Calibri"/>
                <a:ea typeface="+mn-ea"/>
                <a:cs typeface="+mn-cs"/>
              </a:rPr>
              <a:t>Chapter 8: Models</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EE8BDB-6292-4AB0-A62E-E5BD730CA27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B07BDD-472B-41CD-B68A-A5AA34049DE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11628634"/>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youtube.com/watch?v=OiFWdlaNgmo&amp;feature=relmfu"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9.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jpeg"/><Relationship Id="rId17" Type="http://schemas.openxmlformats.org/officeDocument/2006/relationships/image" Target="../media/image26.png"/><Relationship Id="rId2" Type="http://schemas.openxmlformats.org/officeDocument/2006/relationships/image" Target="../media/image11.jpeg"/><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jpe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png"/><Relationship Id="rId1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youtube.com/watch?v=KUF_Ckv8Hb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8</a:t>
            </a:r>
          </a:p>
          <a:p>
            <a:r>
              <a:rPr lang="en-US" sz="24000" dirty="0">
                <a:solidFill>
                  <a:srgbClr val="614537"/>
                </a:solidFill>
                <a:latin typeface="Sylfaen" panose="010A0502050306030303" pitchFamily="18" charset="0"/>
              </a:rPr>
              <a:t>Understanding and </a:t>
            </a:r>
          </a:p>
          <a:p>
            <a:r>
              <a:rPr lang="en-US" sz="24000" dirty="0">
                <a:solidFill>
                  <a:srgbClr val="614537"/>
                </a:solidFill>
                <a:latin typeface="Sylfaen" panose="010A0502050306030303" pitchFamily="18" charset="0"/>
              </a:rPr>
              <a:t>Making Models</a:t>
            </a:r>
          </a:p>
          <a:p>
            <a:endParaRPr lang="en-US" sz="128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64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660400"/>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Chapter 8</a:t>
            </a:r>
            <a:br>
              <a:rPr lang="en-US" sz="3100" dirty="0">
                <a:latin typeface="Sylfaen" panose="010A0502050306030303" pitchFamily="18" charset="0"/>
              </a:rPr>
            </a:br>
            <a:r>
              <a:rPr lang="en-US" sz="3100" dirty="0">
                <a:latin typeface="Sylfaen" panose="010A0502050306030303" pitchFamily="18" charset="0"/>
              </a:rPr>
              <a:t>Understanding and </a:t>
            </a:r>
            <a:br>
              <a:rPr lang="en-US" sz="3100" dirty="0">
                <a:latin typeface="Sylfaen" panose="010A0502050306030303" pitchFamily="18" charset="0"/>
              </a:rPr>
            </a:br>
            <a:r>
              <a:rPr lang="en-US" sz="3100" dirty="0">
                <a:latin typeface="Sylfaen" panose="010A0502050306030303" pitchFamily="18" charset="0"/>
              </a:rPr>
              <a:t>Making Models</a:t>
            </a:r>
            <a:br>
              <a:rPr lang="en-US" sz="3100" dirty="0">
                <a:latin typeface="Sylfaen" panose="010A0502050306030303" pitchFamily="18" charset="0"/>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685800"/>
            <a:ext cx="4336584" cy="5670422"/>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2"/>
          </p:cNvPr>
          <p:cNvSpPr/>
          <p:nvPr/>
        </p:nvSpPr>
        <p:spPr>
          <a:xfrm>
            <a:off x="1219200" y="5029200"/>
            <a:ext cx="7086600" cy="646331"/>
          </a:xfrm>
          <a:prstGeom prst="rect">
            <a:avLst/>
          </a:prstGeom>
        </p:spPr>
        <p:txBody>
          <a:bodyPr wrap="square">
            <a:spAutoFit/>
          </a:bodyPr>
          <a:lstStyle/>
          <a:p>
            <a:r>
              <a:rPr lang="en-US" dirty="0">
                <a:hlinkClick r:id="rId2"/>
              </a:rPr>
              <a:t>http://www.youtube.com/watch?v=OiFWdlaNgmo&amp;feature=relmfu</a:t>
            </a:r>
            <a:endParaRPr lang="en-US" dirty="0"/>
          </a:p>
          <a:p>
            <a:endParaRPr lang="en-US" dirty="0"/>
          </a:p>
        </p:txBody>
      </p:sp>
      <p:pic>
        <p:nvPicPr>
          <p:cNvPr id="2" name="Picture 2" descr="https://upload.wikimedia.org/wikipedia/commons/a/ae/SR-71A_in_flight_near_Beale_AFB_1988.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073" y="0"/>
            <a:ext cx="10019145" cy="68966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1000" y="3875038"/>
            <a:ext cx="6019800" cy="2308324"/>
          </a:xfrm>
          <a:prstGeom prst="rect">
            <a:avLst/>
          </a:prstGeom>
          <a:noFill/>
        </p:spPr>
        <p:txBody>
          <a:bodyPr wrap="square" rtlCol="0">
            <a:spAutoFit/>
          </a:bodyPr>
          <a:lstStyle/>
          <a:p>
            <a:r>
              <a:rPr lang="en-US" sz="3600" b="1" dirty="0"/>
              <a:t>The SR-71 Blackbird</a:t>
            </a:r>
          </a:p>
          <a:p>
            <a:r>
              <a:rPr lang="en-US" sz="3600" i="1" dirty="0">
                <a:solidFill>
                  <a:srgbClr val="E32922"/>
                </a:solidFill>
                <a:effectLst>
                  <a:outerShdw blurRad="38100" dist="38100" dir="2700000" algn="tl">
                    <a:srgbClr val="000000">
                      <a:alpha val="43137"/>
                    </a:srgbClr>
                  </a:outerShdw>
                </a:effectLst>
              </a:rPr>
              <a:t>How was the author’s model of the SR-71 similar to and different from the real thing?</a:t>
            </a:r>
          </a:p>
        </p:txBody>
      </p:sp>
      <p:sp>
        <p:nvSpPr>
          <p:cNvPr id="5" name="TextBox 4"/>
          <p:cNvSpPr txBox="1"/>
          <p:nvPr/>
        </p:nvSpPr>
        <p:spPr>
          <a:xfrm>
            <a:off x="609600" y="6488668"/>
            <a:ext cx="7848600" cy="369332"/>
          </a:xfrm>
          <a:prstGeom prst="rect">
            <a:avLst/>
          </a:prstGeom>
          <a:noFill/>
        </p:spPr>
        <p:txBody>
          <a:bodyPr wrap="square" rtlCol="0">
            <a:spAutoFit/>
          </a:bodyPr>
          <a:lstStyle/>
          <a:p>
            <a:r>
              <a:rPr lang="en-US" dirty="0"/>
              <a:t>Image credit: US DIMOC, Public Domain; Wikimedia Commons</a:t>
            </a:r>
          </a:p>
        </p:txBody>
      </p:sp>
    </p:spTree>
    <p:extLst>
      <p:ext uri="{BB962C8B-B14F-4D97-AF65-F5344CB8AC3E}">
        <p14:creationId xmlns:p14="http://schemas.microsoft.com/office/powerpoint/2010/main" val="229528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a:bodyPr>
          <a:lstStyle/>
          <a:p>
            <a:r>
              <a:rPr lang="en-US" sz="4800" i="1" dirty="0"/>
              <a:t>How realistic can a model be?</a:t>
            </a:r>
          </a:p>
        </p:txBody>
      </p:sp>
      <p:sp>
        <p:nvSpPr>
          <p:cNvPr id="3" name="Content Placeholder 2"/>
          <p:cNvSpPr>
            <a:spLocks noGrp="1"/>
          </p:cNvSpPr>
          <p:nvPr>
            <p:ph idx="1"/>
          </p:nvPr>
        </p:nvSpPr>
        <p:spPr>
          <a:xfrm>
            <a:off x="1219200" y="1295400"/>
            <a:ext cx="7620000" cy="4525963"/>
          </a:xfrm>
        </p:spPr>
        <p:txBody>
          <a:bodyPr>
            <a:noAutofit/>
          </a:bodyPr>
          <a:lstStyle/>
          <a:p>
            <a:r>
              <a:rPr lang="en-US" sz="4000" dirty="0"/>
              <a:t>On the next slide, there are pictures of a real SR-71 and pictures of models of the SR-71.</a:t>
            </a:r>
          </a:p>
          <a:p>
            <a:r>
              <a:rPr lang="en-US" sz="4000" dirty="0"/>
              <a:t>Which ones are real, and which are models?</a:t>
            </a:r>
          </a:p>
          <a:p>
            <a:r>
              <a:rPr lang="en-US" sz="4000" dirty="0"/>
              <a:t>How do you know?</a:t>
            </a:r>
          </a:p>
          <a:p>
            <a:r>
              <a:rPr lang="en-US" sz="4000" dirty="0"/>
              <a:t>What are the limitations of the different models?</a:t>
            </a:r>
          </a:p>
        </p:txBody>
      </p:sp>
    </p:spTree>
    <p:extLst>
      <p:ext uri="{BB962C8B-B14F-4D97-AF65-F5344CB8AC3E}">
        <p14:creationId xmlns:p14="http://schemas.microsoft.com/office/powerpoint/2010/main" val="375948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569715"/>
            <a:ext cx="3059408" cy="23006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p:cNvPicPr>
            <a:picLocks noChangeAspect="1" noChangeArrowheads="1"/>
          </p:cNvPicPr>
          <p:nvPr/>
        </p:nvPicPr>
        <p:blipFill rotWithShape="1">
          <a:blip r:embed="rId3">
            <a:extLst>
              <a:ext uri="{28A0092B-C50C-407E-A947-70E740481C1C}">
                <a14:useLocalDpi xmlns:a14="http://schemas.microsoft.com/office/drawing/2010/main" val="0"/>
              </a:ext>
            </a:extLst>
          </a:blip>
          <a:srcRect l="27393" r="22342" b="28000"/>
          <a:stretch/>
        </p:blipFill>
        <p:spPr bwMode="auto">
          <a:xfrm>
            <a:off x="4079626" y="3276600"/>
            <a:ext cx="5064374" cy="35983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dfrc.nasa.gov/Gallery/Photo/SR-71/Medium/EC94-42531-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3891"/>
          <a:stretch/>
        </p:blipFill>
        <p:spPr bwMode="auto">
          <a:xfrm>
            <a:off x="4441183" y="0"/>
            <a:ext cx="4452446" cy="30175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dfrc.nasa.gov/Gallery/Photo/SR-71/Small/EC95-43075-2.jpg"/>
          <p:cNvPicPr>
            <a:picLocks noChangeAspect="1" noChangeArrowheads="1"/>
          </p:cNvPicPr>
          <p:nvPr/>
        </p:nvPicPr>
        <p:blipFill rotWithShape="1">
          <a:blip r:embed="rId5">
            <a:extLst>
              <a:ext uri="{28A0092B-C50C-407E-A947-70E740481C1C}">
                <a14:useLocalDpi xmlns:a14="http://schemas.microsoft.com/office/drawing/2010/main" val="0"/>
              </a:ext>
            </a:extLst>
          </a:blip>
          <a:srcRect b="26187"/>
          <a:stretch/>
        </p:blipFill>
        <p:spPr bwMode="auto">
          <a:xfrm>
            <a:off x="157351" y="-4094"/>
            <a:ext cx="3425336" cy="192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332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cNvPicPr>
            <a:picLocks noChangeAspect="1" noChangeArrowheads="1"/>
          </p:cNvPicPr>
          <p:nvPr/>
        </p:nvPicPr>
        <p:blipFill rotWithShape="1">
          <a:blip r:embed="rId2">
            <a:extLst>
              <a:ext uri="{28A0092B-C50C-407E-A947-70E740481C1C}">
                <a14:useLocalDpi xmlns:a14="http://schemas.microsoft.com/office/drawing/2010/main" val="0"/>
              </a:ext>
            </a:extLst>
          </a:blip>
          <a:srcRect l="27393" r="22342" b="28000"/>
          <a:stretch/>
        </p:blipFill>
        <p:spPr bwMode="auto">
          <a:xfrm>
            <a:off x="4112189" y="3291865"/>
            <a:ext cx="5031811" cy="357523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584" y="2245813"/>
            <a:ext cx="3938599" cy="263098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569715"/>
            <a:ext cx="3059408" cy="230067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122369" y="5410200"/>
            <a:ext cx="2087431" cy="830997"/>
          </a:xfrm>
          <a:prstGeom prst="rect">
            <a:avLst/>
          </a:prstGeom>
        </p:spPr>
        <p:txBody>
          <a:bodyPr wrap="none">
            <a:spAutoFit/>
          </a:bodyPr>
          <a:lstStyle/>
          <a:p>
            <a:r>
              <a:rPr lang="en-US" sz="4800" b="1" dirty="0">
                <a:solidFill>
                  <a:srgbClr val="B80000"/>
                </a:solidFill>
              </a:rPr>
              <a:t>MODEL</a:t>
            </a:r>
            <a:endParaRPr lang="en-US" sz="4800" b="1" dirty="0"/>
          </a:p>
        </p:txBody>
      </p:sp>
      <p:sp>
        <p:nvSpPr>
          <p:cNvPr id="3" name="Rectangle 2"/>
          <p:cNvSpPr/>
          <p:nvPr/>
        </p:nvSpPr>
        <p:spPr>
          <a:xfrm>
            <a:off x="5422398" y="6003534"/>
            <a:ext cx="2087431" cy="830997"/>
          </a:xfrm>
          <a:prstGeom prst="rect">
            <a:avLst/>
          </a:prstGeom>
        </p:spPr>
        <p:txBody>
          <a:bodyPr wrap="none">
            <a:spAutoFit/>
          </a:bodyPr>
          <a:lstStyle/>
          <a:p>
            <a:r>
              <a:rPr lang="en-US" sz="4800" b="1" dirty="0">
                <a:solidFill>
                  <a:srgbClr val="B80000"/>
                </a:solidFill>
              </a:rPr>
              <a:t>MODEL</a:t>
            </a:r>
            <a:endParaRPr lang="en-US" sz="4800" b="1" dirty="0"/>
          </a:p>
        </p:txBody>
      </p:sp>
      <p:pic>
        <p:nvPicPr>
          <p:cNvPr id="1030" name="Picture 6" descr="http://www.dfrc.nasa.gov/Gallery/Photo/SR-71/Small/EC95-43075-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939" y="-1"/>
            <a:ext cx="3425336" cy="260152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4887" y="1566808"/>
            <a:ext cx="1921494" cy="830997"/>
          </a:xfrm>
          <a:prstGeom prst="rect">
            <a:avLst/>
          </a:prstGeom>
          <a:noFill/>
        </p:spPr>
        <p:txBody>
          <a:bodyPr wrap="square" rtlCol="0">
            <a:spAutoFit/>
          </a:bodyPr>
          <a:lstStyle/>
          <a:p>
            <a:pPr algn="ctr"/>
            <a:r>
              <a:rPr lang="en-US" sz="4800" b="1" dirty="0">
                <a:solidFill>
                  <a:srgbClr val="B80000"/>
                </a:solidFill>
              </a:rPr>
              <a:t>REAL</a:t>
            </a:r>
          </a:p>
        </p:txBody>
      </p:sp>
      <p:sp>
        <p:nvSpPr>
          <p:cNvPr id="4" name="TextBox 3"/>
          <p:cNvSpPr txBox="1"/>
          <p:nvPr/>
        </p:nvSpPr>
        <p:spPr>
          <a:xfrm>
            <a:off x="2232546" y="5764143"/>
            <a:ext cx="3189852" cy="954107"/>
          </a:xfrm>
          <a:prstGeom prst="rect">
            <a:avLst/>
          </a:prstGeom>
          <a:solidFill>
            <a:schemeClr val="tx2">
              <a:lumMod val="20000"/>
              <a:lumOff val="80000"/>
            </a:schemeClr>
          </a:solidFill>
        </p:spPr>
        <p:txBody>
          <a:bodyPr wrap="square" rtlCol="0">
            <a:spAutoFit/>
          </a:bodyPr>
          <a:lstStyle/>
          <a:p>
            <a:r>
              <a:rPr lang="en-US" sz="1400" dirty="0"/>
              <a:t>Image credits: Top : NASA Dryden Flight Research Center (Public Domain).   </a:t>
            </a:r>
          </a:p>
          <a:p>
            <a:r>
              <a:rPr lang="en-US" sz="1400" dirty="0"/>
              <a:t>Models: Builder: Ian Robb; photo credit: John Pearson; used by permission.</a:t>
            </a:r>
          </a:p>
        </p:txBody>
      </p:sp>
      <p:pic>
        <p:nvPicPr>
          <p:cNvPr id="1028" name="Picture 4" descr="http://www.dfrc.nasa.gov/Gallery/Photo/SR-71/Medium/EC94-42531-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41183" y="0"/>
            <a:ext cx="4452446" cy="39646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934200" y="2601520"/>
            <a:ext cx="2209800" cy="830997"/>
          </a:xfrm>
          <a:prstGeom prst="rect">
            <a:avLst/>
          </a:prstGeom>
          <a:noFill/>
        </p:spPr>
        <p:txBody>
          <a:bodyPr wrap="square" rtlCol="0">
            <a:spAutoFit/>
          </a:bodyPr>
          <a:lstStyle/>
          <a:p>
            <a:pPr algn="ctr"/>
            <a:r>
              <a:rPr lang="en-US" sz="4800" b="1" dirty="0">
                <a:solidFill>
                  <a:srgbClr val="B80000"/>
                </a:solidFill>
              </a:rPr>
              <a:t>REAL</a:t>
            </a:r>
          </a:p>
        </p:txBody>
      </p:sp>
    </p:spTree>
    <p:extLst>
      <p:ext uri="{BB962C8B-B14F-4D97-AF65-F5344CB8AC3E}">
        <p14:creationId xmlns:p14="http://schemas.microsoft.com/office/powerpoint/2010/main" val="3229487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6" name="Picture 22" descr="Mental Maps and Cognitive Gaps | Psychology Today">
            <a:extLst>
              <a:ext uri="{FF2B5EF4-FFF2-40B4-BE49-F238E27FC236}">
                <a16:creationId xmlns:a16="http://schemas.microsoft.com/office/drawing/2014/main" id="{82D3CC57-708A-47C4-8D23-866B0D8904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49656">
            <a:off x="3782359" y="1168"/>
            <a:ext cx="1901039" cy="13931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gression analysis - Wikipedia">
            <a:extLst>
              <a:ext uri="{FF2B5EF4-FFF2-40B4-BE49-F238E27FC236}">
                <a16:creationId xmlns:a16="http://schemas.microsoft.com/office/drawing/2014/main" id="{62877C47-96E4-44E2-83AD-130DD9661F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018113">
            <a:off x="3396496" y="4320686"/>
            <a:ext cx="4371430" cy="28984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i Day | Three Animations Make It Easy to Understand Pi">
            <a:extLst>
              <a:ext uri="{FF2B5EF4-FFF2-40B4-BE49-F238E27FC236}">
                <a16:creationId xmlns:a16="http://schemas.microsoft.com/office/drawing/2014/main" id="{4962B901-9C86-4F2F-9A08-9263016686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94084">
            <a:off x="1487923" y="2563"/>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tatistics - Wikipedia">
            <a:extLst>
              <a:ext uri="{FF2B5EF4-FFF2-40B4-BE49-F238E27FC236}">
                <a16:creationId xmlns:a16="http://schemas.microsoft.com/office/drawing/2014/main" id="{E516F38C-1ECB-4D54-8BF8-4D8095ED23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259884">
            <a:off x="766730" y="2856935"/>
            <a:ext cx="2601108" cy="16006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86757"/>
            <a:ext cx="5930020" cy="1143000"/>
          </a:xfrm>
        </p:spPr>
        <p:txBody>
          <a:bodyPr/>
          <a:lstStyle/>
          <a:p>
            <a:r>
              <a:rPr lang="en-US" b="1" dirty="0"/>
              <a:t>Models</a:t>
            </a:r>
          </a:p>
        </p:txBody>
      </p:sp>
      <p:pic>
        <p:nvPicPr>
          <p:cNvPr id="1026" name="Picture 2">
            <a:extLst>
              <a:ext uri="{FF2B5EF4-FFF2-40B4-BE49-F238E27FC236}">
                <a16:creationId xmlns:a16="http://schemas.microsoft.com/office/drawing/2014/main" id="{E99AB1E1-2434-4E0F-9BAB-9C6A57BAF5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313523">
            <a:off x="1042175" y="1453509"/>
            <a:ext cx="1703926" cy="13898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930F7EE4-0CA2-4A22-A77F-D579DC86ED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0064" y="273565"/>
            <a:ext cx="1478731" cy="1512339"/>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Sentence Diagrams &amp; The One Question You Should Be Asking | Teaching  writing, Writing lessons, Teaching grammar">
            <a:extLst>
              <a:ext uri="{FF2B5EF4-FFF2-40B4-BE49-F238E27FC236}">
                <a16:creationId xmlns:a16="http://schemas.microsoft.com/office/drawing/2014/main" id="{E1B4EA40-691D-4CF3-BC4F-60571E8EB71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41775">
            <a:off x="6749443" y="208547"/>
            <a:ext cx="2962275" cy="15430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ocial Constructivism: Vygotsky's Theory | Educational Psychology">
            <a:extLst>
              <a:ext uri="{FF2B5EF4-FFF2-40B4-BE49-F238E27FC236}">
                <a16:creationId xmlns:a16="http://schemas.microsoft.com/office/drawing/2014/main" id="{10C7AC73-5DC2-4453-A06B-CFCAEF47295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96768">
            <a:off x="3091507" y="1412226"/>
            <a:ext cx="2034535" cy="15123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uman body | Organs, Systems, Structure, Diagram, &amp; Facts | Britannica">
            <a:extLst>
              <a:ext uri="{FF2B5EF4-FFF2-40B4-BE49-F238E27FC236}">
                <a16:creationId xmlns:a16="http://schemas.microsoft.com/office/drawing/2014/main" id="{C0F60170-DFE8-4EEA-9267-EC447DEF629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5718" y="5103943"/>
            <a:ext cx="3076525" cy="17286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mazon.com: The Ultimate Wall Clock - 14&quot; Atomic, Black, Easy to Read,  Perfect for Home, Office, School, Indoor / Outdoor: Home &amp; Kitchen">
            <a:extLst>
              <a:ext uri="{FF2B5EF4-FFF2-40B4-BE49-F238E27FC236}">
                <a16:creationId xmlns:a16="http://schemas.microsoft.com/office/drawing/2014/main" id="{A7D6FFC4-E8A5-4124-8184-805E4EBC97D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39203" y="2958430"/>
            <a:ext cx="214312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mazon.com : US States and Capitals Map (36&quot; W x 25.3&quot; H) : Office Products">
            <a:extLst>
              <a:ext uri="{FF2B5EF4-FFF2-40B4-BE49-F238E27FC236}">
                <a16:creationId xmlns:a16="http://schemas.microsoft.com/office/drawing/2014/main" id="{7527C8C5-FB85-498E-82C8-FF26421FEB9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576995">
            <a:off x="5416614" y="3472321"/>
            <a:ext cx="3306045" cy="23191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S in Psychology Insight: Id, Ego, And Superego | Walden University">
            <a:extLst>
              <a:ext uri="{FF2B5EF4-FFF2-40B4-BE49-F238E27FC236}">
                <a16:creationId xmlns:a16="http://schemas.microsoft.com/office/drawing/2014/main" id="{54AC3FFD-28BB-42EC-905D-C312F85DCAF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1194270">
            <a:off x="6871122" y="524544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F82298D-77A6-4003-97FF-1B81DD525F98}"/>
              </a:ext>
            </a:extLst>
          </p:cNvPr>
          <p:cNvPicPr>
            <a:picLocks noChangeAspect="1"/>
          </p:cNvPicPr>
          <p:nvPr/>
        </p:nvPicPr>
        <p:blipFill>
          <a:blip r:embed="rId14"/>
          <a:stretch>
            <a:fillRect/>
          </a:stretch>
        </p:blipFill>
        <p:spPr>
          <a:xfrm rot="305533">
            <a:off x="1829749" y="4430023"/>
            <a:ext cx="1459472" cy="673920"/>
          </a:xfrm>
          <a:prstGeom prst="rect">
            <a:avLst/>
          </a:prstGeom>
        </p:spPr>
      </p:pic>
      <p:pic>
        <p:nvPicPr>
          <p:cNvPr id="5" name="Picture 8" descr="South Carolina NWS Weather Forecast">
            <a:extLst>
              <a:ext uri="{FF2B5EF4-FFF2-40B4-BE49-F238E27FC236}">
                <a16:creationId xmlns:a16="http://schemas.microsoft.com/office/drawing/2014/main" id="{E335C874-5C7D-40D2-AC76-42ED6D7B3B77}"/>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21366574">
            <a:off x="5312641" y="1505514"/>
            <a:ext cx="2851428"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6FF8FB0-8CF3-41D9-859A-B7C57BE3D3E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723299" y="1760504"/>
            <a:ext cx="1401274" cy="20610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Null Hypothesis, p-Value, Statistical Significance, Type 1 Error and Type 2  Error - YouTube">
            <a:extLst>
              <a:ext uri="{FF2B5EF4-FFF2-40B4-BE49-F238E27FC236}">
                <a16:creationId xmlns:a16="http://schemas.microsoft.com/office/drawing/2014/main" id="{FB8C7C46-8ABB-4243-8A2A-1CD8A2B30EE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20328226">
            <a:off x="4906607" y="776505"/>
            <a:ext cx="1895989" cy="1061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07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p:txBody>
          <a:bodyPr>
            <a:noAutofit/>
          </a:bodyPr>
          <a:lstStyle/>
          <a:p>
            <a:r>
              <a:rPr lang="en-US" sz="3600" dirty="0"/>
              <a:t>What kinds of models do you use that shape how you think about and interact with the world?</a:t>
            </a:r>
          </a:p>
          <a:p>
            <a:r>
              <a:rPr lang="en-US" sz="3600" dirty="0"/>
              <a:t>In what ways are these models helpful?</a:t>
            </a:r>
          </a:p>
          <a:p>
            <a:r>
              <a:rPr lang="en-US" sz="3600" dirty="0"/>
              <a:t>In what ways can these models be inaccurate, misleading, or harmful?</a:t>
            </a:r>
          </a:p>
        </p:txBody>
      </p:sp>
    </p:spTree>
    <p:extLst>
      <p:ext uri="{BB962C8B-B14F-4D97-AF65-F5344CB8AC3E}">
        <p14:creationId xmlns:p14="http://schemas.microsoft.com/office/powerpoint/2010/main" val="417284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33350"/>
            <a:ext cx="7467600" cy="1143000"/>
          </a:xfrm>
        </p:spPr>
        <p:txBody>
          <a:bodyPr/>
          <a:lstStyle/>
          <a:p>
            <a:r>
              <a:rPr lang="en-US" dirty="0"/>
              <a:t>Models</a:t>
            </a:r>
          </a:p>
        </p:txBody>
      </p:sp>
      <p:sp>
        <p:nvSpPr>
          <p:cNvPr id="3" name="Content Placeholder 2"/>
          <p:cNvSpPr>
            <a:spLocks noGrp="1"/>
          </p:cNvSpPr>
          <p:nvPr>
            <p:ph idx="1"/>
          </p:nvPr>
        </p:nvSpPr>
        <p:spPr>
          <a:xfrm>
            <a:off x="1905000" y="1276350"/>
            <a:ext cx="7162800" cy="2438400"/>
          </a:xfrm>
        </p:spPr>
        <p:txBody>
          <a:bodyPr>
            <a:normAutofit/>
          </a:bodyPr>
          <a:lstStyle/>
          <a:p>
            <a:r>
              <a:rPr lang="en-US" dirty="0"/>
              <a:t>Models help us to simplify and represent the world.</a:t>
            </a:r>
          </a:p>
          <a:p>
            <a:r>
              <a:rPr lang="en-US" dirty="0"/>
              <a:t>They are enormously helpful.</a:t>
            </a:r>
          </a:p>
          <a:p>
            <a:r>
              <a:rPr lang="en-US" dirty="0"/>
              <a:t>They are invariably imperfect.</a:t>
            </a:r>
          </a:p>
        </p:txBody>
      </p:sp>
      <p:pic>
        <p:nvPicPr>
          <p:cNvPr id="1028" name="Picture 4" descr="Image result for how maps distort the real country size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572738"/>
            <a:ext cx="5715000" cy="31432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22B0885-49BB-42D8-B663-3975EC160D5E}"/>
              </a:ext>
            </a:extLst>
          </p:cNvPr>
          <p:cNvSpPr txBox="1"/>
          <p:nvPr/>
        </p:nvSpPr>
        <p:spPr>
          <a:xfrm>
            <a:off x="7315200" y="3962400"/>
            <a:ext cx="1752600" cy="1938992"/>
          </a:xfrm>
          <a:prstGeom prst="rect">
            <a:avLst/>
          </a:prstGeom>
          <a:noFill/>
        </p:spPr>
        <p:txBody>
          <a:bodyPr wrap="square" rtlCol="0">
            <a:spAutoFit/>
          </a:bodyPr>
          <a:lstStyle/>
          <a:p>
            <a:r>
              <a:rPr lang="en-US" sz="2400" i="1" dirty="0"/>
              <a:t>Click on image to see how maps distort reality.</a:t>
            </a:r>
          </a:p>
        </p:txBody>
      </p:sp>
    </p:spTree>
    <p:extLst>
      <p:ext uri="{BB962C8B-B14F-4D97-AF65-F5344CB8AC3E}">
        <p14:creationId xmlns:p14="http://schemas.microsoft.com/office/powerpoint/2010/main" val="618859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Models</a:t>
            </a:r>
          </a:p>
        </p:txBody>
      </p:sp>
      <p:sp>
        <p:nvSpPr>
          <p:cNvPr id="3" name="Content Placeholder 2"/>
          <p:cNvSpPr>
            <a:spLocks noGrp="1"/>
          </p:cNvSpPr>
          <p:nvPr>
            <p:ph idx="1"/>
          </p:nvPr>
        </p:nvSpPr>
        <p:spPr>
          <a:xfrm>
            <a:off x="838200" y="1295400"/>
            <a:ext cx="8077200" cy="5410200"/>
          </a:xfrm>
        </p:spPr>
        <p:txBody>
          <a:bodyPr>
            <a:normAutofit/>
          </a:bodyPr>
          <a:lstStyle/>
          <a:p>
            <a:r>
              <a:rPr lang="en-US" dirty="0"/>
              <a:t>When we look at models for relating psychology and religion (or Christianity or theology), we are looking at models of models, that is, a model of how to relate a model of psychology, and a model of theology (or religion).</a:t>
            </a:r>
          </a:p>
          <a:p>
            <a:r>
              <a:rPr lang="en-US" dirty="0"/>
              <a:t>SO, when we look at the models for relating psychology and religion, we will discover that the model makers define “psychology” and “religion” in different ways!</a:t>
            </a:r>
          </a:p>
        </p:txBody>
      </p:sp>
    </p:spTree>
    <p:extLst>
      <p:ext uri="{BB962C8B-B14F-4D97-AF65-F5344CB8AC3E}">
        <p14:creationId xmlns:p14="http://schemas.microsoft.com/office/powerpoint/2010/main" val="2798533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Models Shape our Understanding</a:t>
            </a:r>
          </a:p>
        </p:txBody>
      </p:sp>
      <p:sp>
        <p:nvSpPr>
          <p:cNvPr id="3" name="Content Placeholder 2"/>
          <p:cNvSpPr>
            <a:spLocks noGrp="1"/>
          </p:cNvSpPr>
          <p:nvPr>
            <p:ph idx="1"/>
          </p:nvPr>
        </p:nvSpPr>
        <p:spPr/>
        <p:txBody>
          <a:bodyPr>
            <a:normAutofit/>
          </a:bodyPr>
          <a:lstStyle/>
          <a:p>
            <a:pPr marL="0" indent="0">
              <a:buNone/>
            </a:pPr>
            <a:r>
              <a:rPr lang="en-US" sz="3600" dirty="0"/>
              <a:t>Models are based on the assumptions that we make, and they are built out of the materials that we have available to us.  (Materials can be physical – like a photograph or a model of a kidney – or they can be cognitive </a:t>
            </a:r>
            <a:r>
              <a:rPr lang="en-US" sz="3600" dirty="0" err="1"/>
              <a:t>construals</a:t>
            </a:r>
            <a:r>
              <a:rPr lang="en-US" sz="3600" dirty="0"/>
              <a:t>, such as a mental map or beliefs shaped by culture and education.)</a:t>
            </a:r>
          </a:p>
        </p:txBody>
      </p:sp>
    </p:spTree>
    <p:extLst>
      <p:ext uri="{BB962C8B-B14F-4D97-AF65-F5344CB8AC3E}">
        <p14:creationId xmlns:p14="http://schemas.microsoft.com/office/powerpoint/2010/main" val="2253611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Models Shape our Understanding</a:t>
            </a:r>
          </a:p>
        </p:txBody>
      </p:sp>
      <p:sp>
        <p:nvSpPr>
          <p:cNvPr id="3" name="Content Placeholder 2"/>
          <p:cNvSpPr>
            <a:spLocks noGrp="1"/>
          </p:cNvSpPr>
          <p:nvPr>
            <p:ph idx="1"/>
          </p:nvPr>
        </p:nvSpPr>
        <p:spPr>
          <a:xfrm>
            <a:off x="1066800" y="1600200"/>
            <a:ext cx="7620000" cy="4953000"/>
          </a:xfrm>
        </p:spPr>
        <p:txBody>
          <a:bodyPr>
            <a:normAutofit/>
          </a:bodyPr>
          <a:lstStyle/>
          <a:p>
            <a:r>
              <a:rPr lang="en-US" sz="3600" dirty="0"/>
              <a:t>Once we have a physical or a mental model of something, it will cause us to see that thing through a set of beliefs and assumptions.</a:t>
            </a:r>
          </a:p>
          <a:p>
            <a:r>
              <a:rPr lang="en-US" sz="3600" dirty="0"/>
              <a:t>These beliefs and assumptions will, in turn, cause us to ask different questions.</a:t>
            </a:r>
          </a:p>
        </p:txBody>
      </p:sp>
    </p:spTree>
    <p:extLst>
      <p:ext uri="{BB962C8B-B14F-4D97-AF65-F5344CB8AC3E}">
        <p14:creationId xmlns:p14="http://schemas.microsoft.com/office/powerpoint/2010/main" val="87783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a:t>
            </a:r>
          </a:p>
        </p:txBody>
      </p:sp>
      <p:sp>
        <p:nvSpPr>
          <p:cNvPr id="3" name="Content Placeholder 2"/>
          <p:cNvSpPr>
            <a:spLocks noGrp="1"/>
          </p:cNvSpPr>
          <p:nvPr>
            <p:ph idx="1"/>
          </p:nvPr>
        </p:nvSpPr>
        <p:spPr>
          <a:xfrm>
            <a:off x="1066800" y="1524000"/>
            <a:ext cx="7620000" cy="5334000"/>
          </a:xfrm>
        </p:spPr>
        <p:txBody>
          <a:bodyPr>
            <a:normAutofit lnSpcReduction="10000"/>
          </a:bodyPr>
          <a:lstStyle/>
          <a:p>
            <a:r>
              <a:rPr lang="en-US" dirty="0"/>
              <a:t>Imagine that you discover a man lying on the floor, unresponsive, covered with blood.  What assumptions might you make?</a:t>
            </a:r>
          </a:p>
          <a:p>
            <a:r>
              <a:rPr lang="en-US" dirty="0"/>
              <a:t>If your “model” of the event was that he was murdered, you will then ask a series of questions flowing from that model.</a:t>
            </a:r>
          </a:p>
          <a:p>
            <a:r>
              <a:rPr lang="en-US" dirty="0"/>
              <a:t>Suppose that you found out that the man had fainted while watching a surgical procedure.  Based on that “model”, what questions would you now ask?</a:t>
            </a:r>
          </a:p>
        </p:txBody>
      </p:sp>
    </p:spTree>
    <p:extLst>
      <p:ext uri="{BB962C8B-B14F-4D97-AF65-F5344CB8AC3E}">
        <p14:creationId xmlns:p14="http://schemas.microsoft.com/office/powerpoint/2010/main" val="3157246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0"/>
            <a:ext cx="6934200" cy="5791200"/>
          </a:xfrm>
        </p:spPr>
        <p:txBody>
          <a:bodyPr>
            <a:normAutofit/>
          </a:bodyPr>
          <a:lstStyle/>
          <a:p>
            <a:pPr>
              <a:buNone/>
            </a:pPr>
            <a:r>
              <a:rPr lang="en-US" sz="5400" dirty="0"/>
              <a:t>  “Once assume the wrong beginning, and you’ll not only give the wrong answer, </a:t>
            </a:r>
            <a:endParaRPr lang="en-US" i="1" dirty="0"/>
          </a:p>
        </p:txBody>
      </p:sp>
      <p:pic>
        <p:nvPicPr>
          <p:cNvPr id="3074" name="Picture 2" descr="http://www.faithanddoubt.com/wp-content/uploads/Chestert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1536" y="2590800"/>
            <a:ext cx="3207871" cy="3957851"/>
          </a:xfrm>
          <a:prstGeom prst="rect">
            <a:avLst/>
          </a:prstGeom>
          <a:noFill/>
          <a:ln cap="rnd">
            <a:solidFill>
              <a:schemeClr val="tx1"/>
            </a:solidFill>
            <a:miter lim="800000"/>
          </a:ln>
          <a:extLst>
            <a:ext uri="{909E8E84-426E-40DD-AFC4-6F175D3DCCD1}">
              <a14:hiddenFill xmlns:a14="http://schemas.microsoft.com/office/drawing/2010/main">
                <a:solidFill>
                  <a:srgbClr val="FFFFFF"/>
                </a:solidFill>
              </a14:hiddenFill>
            </a:ext>
          </a:extLst>
        </p:spPr>
      </p:pic>
      <p:sp>
        <p:nvSpPr>
          <p:cNvPr id="4" name="Content Placeholder 2"/>
          <p:cNvSpPr txBox="1">
            <a:spLocks/>
          </p:cNvSpPr>
          <p:nvPr/>
        </p:nvSpPr>
        <p:spPr>
          <a:xfrm>
            <a:off x="914400" y="3276600"/>
            <a:ext cx="5105400" cy="5791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US" sz="5400" dirty="0"/>
              <a:t>  but ask the wrong question.”</a:t>
            </a:r>
          </a:p>
          <a:p>
            <a:pPr>
              <a:buFont typeface="Arial" panose="020B0604020202020204" pitchFamily="34" charset="0"/>
              <a:buNone/>
            </a:pPr>
            <a:endParaRPr lang="en-US" sz="800" dirty="0"/>
          </a:p>
          <a:p>
            <a:pPr>
              <a:buFont typeface="Arial" panose="020B0604020202020204" pitchFamily="34" charset="0"/>
              <a:buNone/>
            </a:pPr>
            <a:r>
              <a:rPr lang="en-US" sz="2400" dirty="0"/>
              <a:t>G. K. Chesterton </a:t>
            </a:r>
          </a:p>
          <a:p>
            <a:pPr>
              <a:buFont typeface="Arial" panose="020B0604020202020204" pitchFamily="34" charset="0"/>
              <a:buNone/>
            </a:pPr>
            <a:r>
              <a:rPr lang="en-US" sz="2400" i="1" dirty="0"/>
              <a:t>The paradoxes of Mr. Pond</a:t>
            </a:r>
          </a:p>
        </p:txBody>
      </p:sp>
    </p:spTree>
    <p:extLst>
      <p:ext uri="{BB962C8B-B14F-4D97-AF65-F5344CB8AC3E}">
        <p14:creationId xmlns:p14="http://schemas.microsoft.com/office/powerpoint/2010/main" val="325360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56"/>
            <a:ext cx="7467600" cy="1143000"/>
          </a:xfrm>
        </p:spPr>
        <p:txBody>
          <a:bodyPr/>
          <a:lstStyle/>
          <a:p>
            <a:r>
              <a:rPr lang="en-US" b="1" dirty="0">
                <a:solidFill>
                  <a:srgbClr val="C00000"/>
                </a:solidFill>
              </a:rPr>
              <a:t>Reflection Point</a:t>
            </a:r>
          </a:p>
        </p:txBody>
      </p:sp>
      <p:sp>
        <p:nvSpPr>
          <p:cNvPr id="3" name="Content Placeholder 2"/>
          <p:cNvSpPr>
            <a:spLocks noGrp="1"/>
          </p:cNvSpPr>
          <p:nvPr>
            <p:ph idx="1"/>
          </p:nvPr>
        </p:nvSpPr>
        <p:spPr>
          <a:xfrm>
            <a:off x="914400" y="1219200"/>
            <a:ext cx="8229600" cy="5715000"/>
          </a:xfrm>
        </p:spPr>
        <p:txBody>
          <a:bodyPr>
            <a:noAutofit/>
          </a:bodyPr>
          <a:lstStyle/>
          <a:p>
            <a:r>
              <a:rPr lang="en-US" sz="3300" dirty="0"/>
              <a:t>How has the definition (model) of psychology changed over time (pre-1879, 1879-1920, 1920-1960, 1960-present)?</a:t>
            </a:r>
          </a:p>
          <a:p>
            <a:r>
              <a:rPr lang="en-US" sz="3300" dirty="0"/>
              <a:t>When someone refers to “psychology”, can we be sure that the person is defining psychology in the same way as other people?</a:t>
            </a:r>
          </a:p>
          <a:p>
            <a:r>
              <a:rPr lang="en-US" sz="3300" dirty="0"/>
              <a:t>When someone refers to “religion”, (or “Christianity” or “evangelicalism”, etc.) can we be sure that the person is defining it in the same way as other people?</a:t>
            </a:r>
          </a:p>
        </p:txBody>
      </p:sp>
    </p:spTree>
    <p:extLst>
      <p:ext uri="{BB962C8B-B14F-4D97-AF65-F5344CB8AC3E}">
        <p14:creationId xmlns:p14="http://schemas.microsoft.com/office/powerpoint/2010/main" val="14167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467600" cy="1143000"/>
          </a:xfrm>
        </p:spPr>
        <p:txBody>
          <a:bodyPr/>
          <a:lstStyle/>
          <a:p>
            <a:r>
              <a:rPr lang="en-US" b="1" dirty="0">
                <a:solidFill>
                  <a:srgbClr val="C00000"/>
                </a:solidFill>
              </a:rPr>
              <a:t>Reflection Point</a:t>
            </a:r>
          </a:p>
        </p:txBody>
      </p:sp>
      <p:sp>
        <p:nvSpPr>
          <p:cNvPr id="3" name="Content Placeholder 2"/>
          <p:cNvSpPr>
            <a:spLocks noGrp="1"/>
          </p:cNvSpPr>
          <p:nvPr>
            <p:ph idx="1"/>
          </p:nvPr>
        </p:nvSpPr>
        <p:spPr>
          <a:xfrm>
            <a:off x="1066800" y="1600200"/>
            <a:ext cx="7467600" cy="4525963"/>
          </a:xfrm>
        </p:spPr>
        <p:txBody>
          <a:bodyPr>
            <a:noAutofit/>
          </a:bodyPr>
          <a:lstStyle/>
          <a:p>
            <a:r>
              <a:rPr lang="en-US" sz="3600" dirty="0"/>
              <a:t>Think about a psychological issue that you have studied.  How do different theories (models) of psychology cause you to ask different questions about this phenomenon?</a:t>
            </a:r>
          </a:p>
          <a:p>
            <a:r>
              <a:rPr lang="en-US" sz="3600" dirty="0"/>
              <a:t>Is this also true of different religions, or even different expressions of any single religion?</a:t>
            </a:r>
          </a:p>
        </p:txBody>
      </p:sp>
    </p:spTree>
    <p:extLst>
      <p:ext uri="{BB962C8B-B14F-4D97-AF65-F5344CB8AC3E}">
        <p14:creationId xmlns:p14="http://schemas.microsoft.com/office/powerpoint/2010/main" val="1673716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Assumptions</a:t>
            </a:r>
          </a:p>
        </p:txBody>
      </p:sp>
      <p:sp>
        <p:nvSpPr>
          <p:cNvPr id="3" name="Content Placeholder 2"/>
          <p:cNvSpPr>
            <a:spLocks noGrp="1"/>
          </p:cNvSpPr>
          <p:nvPr>
            <p:ph idx="1"/>
          </p:nvPr>
        </p:nvSpPr>
        <p:spPr>
          <a:xfrm>
            <a:off x="1066800" y="1600200"/>
            <a:ext cx="7620000" cy="5105400"/>
          </a:xfrm>
        </p:spPr>
        <p:txBody>
          <a:bodyPr>
            <a:normAutofit/>
          </a:bodyPr>
          <a:lstStyle/>
          <a:p>
            <a:r>
              <a:rPr lang="en-US" dirty="0"/>
              <a:t>When thinking about how to relate psychology and religion (or Christianity), model builders make many assumptions.</a:t>
            </a:r>
          </a:p>
          <a:p>
            <a:r>
              <a:rPr lang="en-US" dirty="0"/>
              <a:t>What is psychology?</a:t>
            </a:r>
          </a:p>
          <a:p>
            <a:r>
              <a:rPr lang="en-US" dirty="0"/>
              <a:t>What is religion (or Christianity)?</a:t>
            </a:r>
          </a:p>
          <a:p>
            <a:r>
              <a:rPr lang="en-US" dirty="0"/>
              <a:t>Is psychology a valid science?</a:t>
            </a:r>
          </a:p>
          <a:p>
            <a:r>
              <a:rPr lang="en-US" dirty="0"/>
              <a:t>Are religious frameworks reliable ways to seek truth?  Are they healthy?</a:t>
            </a:r>
          </a:p>
          <a:p>
            <a:r>
              <a:rPr lang="en-US" dirty="0"/>
              <a:t>And many more!</a:t>
            </a:r>
          </a:p>
          <a:p>
            <a:endParaRPr lang="en-US" dirty="0"/>
          </a:p>
        </p:txBody>
      </p:sp>
    </p:spTree>
    <p:extLst>
      <p:ext uri="{BB962C8B-B14F-4D97-AF65-F5344CB8AC3E}">
        <p14:creationId xmlns:p14="http://schemas.microsoft.com/office/powerpoint/2010/main" val="322142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3657600" cy="1143000"/>
          </a:xfrm>
        </p:spPr>
        <p:txBody>
          <a:bodyPr/>
          <a:lstStyle/>
          <a:p>
            <a:r>
              <a:rPr lang="en-US" dirty="0"/>
              <a:t>Francis Bacon</a:t>
            </a:r>
          </a:p>
        </p:txBody>
      </p:sp>
      <p:sp>
        <p:nvSpPr>
          <p:cNvPr id="3" name="Content Placeholder 2"/>
          <p:cNvSpPr>
            <a:spLocks noGrp="1"/>
          </p:cNvSpPr>
          <p:nvPr>
            <p:ph idx="1"/>
          </p:nvPr>
        </p:nvSpPr>
        <p:spPr>
          <a:xfrm>
            <a:off x="914400" y="1371600"/>
            <a:ext cx="3962400" cy="5360158"/>
          </a:xfrm>
        </p:spPr>
        <p:txBody>
          <a:bodyPr>
            <a:normAutofit/>
          </a:bodyPr>
          <a:lstStyle/>
          <a:p>
            <a:pPr marL="0" indent="0">
              <a:buNone/>
            </a:pPr>
            <a:r>
              <a:rPr lang="en-US" dirty="0"/>
              <a:t>Francis Bacon, an influential philosopher and scientist in the early 1600’s, wanted to find a way to assert that knowledge from Scripture and knowledge from reason or observation were both valid.</a:t>
            </a:r>
          </a:p>
          <a:p>
            <a:pPr marL="0" indent="0">
              <a:buNone/>
            </a:pPr>
            <a:endParaRPr lang="en-US" dirty="0"/>
          </a:p>
          <a:p>
            <a:endParaRPr lang="en-US" dirty="0"/>
          </a:p>
          <a:p>
            <a:endParaRPr lang="en-US" dirty="0"/>
          </a:p>
        </p:txBody>
      </p:sp>
      <p:pic>
        <p:nvPicPr>
          <p:cNvPr id="2052" name="Picture 4" descr="File:Pourbus Francis Bac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28600"/>
            <a:ext cx="3990975" cy="48006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29200" y="5334000"/>
            <a:ext cx="3990975" cy="1200329"/>
          </a:xfrm>
          <a:prstGeom prst="rect">
            <a:avLst/>
          </a:prstGeom>
          <a:noFill/>
        </p:spPr>
        <p:txBody>
          <a:bodyPr wrap="square" rtlCol="0">
            <a:spAutoFit/>
          </a:bodyPr>
          <a:lstStyle/>
          <a:p>
            <a:pPr algn="ctr"/>
            <a:r>
              <a:rPr lang="en-US" dirty="0"/>
              <a:t>Portrait of Francis Bacon</a:t>
            </a:r>
          </a:p>
          <a:p>
            <a:pPr algn="ctr"/>
            <a:r>
              <a:rPr lang="en-US" dirty="0" err="1"/>
              <a:t>Frans</a:t>
            </a:r>
            <a:r>
              <a:rPr lang="en-US" dirty="0"/>
              <a:t> </a:t>
            </a:r>
            <a:r>
              <a:rPr lang="en-US" dirty="0" err="1"/>
              <a:t>Pourbus</a:t>
            </a:r>
            <a:r>
              <a:rPr lang="en-US" dirty="0"/>
              <a:t> the Younger, 1617</a:t>
            </a:r>
          </a:p>
          <a:p>
            <a:pPr algn="ctr"/>
            <a:r>
              <a:rPr lang="en-US" dirty="0"/>
              <a:t>Palace on the Water, Warsaw, Poland.  Public Domain: Wikimedia Commons.</a:t>
            </a:r>
          </a:p>
        </p:txBody>
      </p:sp>
    </p:spTree>
    <p:extLst>
      <p:ext uri="{BB962C8B-B14F-4D97-AF65-F5344CB8AC3E}">
        <p14:creationId xmlns:p14="http://schemas.microsoft.com/office/powerpoint/2010/main" val="57836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3657600" cy="1143000"/>
          </a:xfrm>
        </p:spPr>
        <p:txBody>
          <a:bodyPr/>
          <a:lstStyle/>
          <a:p>
            <a:r>
              <a:rPr lang="en-US" dirty="0"/>
              <a:t>Francis Bacon</a:t>
            </a:r>
          </a:p>
        </p:txBody>
      </p:sp>
      <p:sp>
        <p:nvSpPr>
          <p:cNvPr id="3" name="Content Placeholder 2"/>
          <p:cNvSpPr>
            <a:spLocks noGrp="1"/>
          </p:cNvSpPr>
          <p:nvPr>
            <p:ph idx="1"/>
          </p:nvPr>
        </p:nvSpPr>
        <p:spPr>
          <a:xfrm>
            <a:off x="838200" y="1371600"/>
            <a:ext cx="4038600" cy="5360158"/>
          </a:xfrm>
        </p:spPr>
        <p:txBody>
          <a:bodyPr>
            <a:normAutofit/>
          </a:bodyPr>
          <a:lstStyle/>
          <a:p>
            <a:pPr marL="0" indent="0">
              <a:buNone/>
            </a:pPr>
            <a:r>
              <a:rPr lang="en-US" dirty="0"/>
              <a:t>“There are two books laid before us to study, to prevent our falling into error; first, the book of God’s Word, which reveals the will of God; and the book of God’s Works, which express His power.”</a:t>
            </a:r>
          </a:p>
          <a:p>
            <a:pPr marL="0" indent="0">
              <a:buNone/>
            </a:pPr>
            <a:endParaRPr lang="en-US" dirty="0"/>
          </a:p>
          <a:p>
            <a:endParaRPr lang="en-US" dirty="0"/>
          </a:p>
          <a:p>
            <a:endParaRPr lang="en-US" dirty="0"/>
          </a:p>
        </p:txBody>
      </p:sp>
      <p:pic>
        <p:nvPicPr>
          <p:cNvPr id="2052" name="Picture 4" descr="File:Pourbus Francis Bac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28600"/>
            <a:ext cx="3990975" cy="48006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29200" y="5334000"/>
            <a:ext cx="3990975" cy="1200329"/>
          </a:xfrm>
          <a:prstGeom prst="rect">
            <a:avLst/>
          </a:prstGeom>
          <a:noFill/>
        </p:spPr>
        <p:txBody>
          <a:bodyPr wrap="square" rtlCol="0">
            <a:spAutoFit/>
          </a:bodyPr>
          <a:lstStyle/>
          <a:p>
            <a:pPr algn="ctr"/>
            <a:r>
              <a:rPr lang="en-US" dirty="0"/>
              <a:t>Portrait of Francis Bacon</a:t>
            </a:r>
          </a:p>
          <a:p>
            <a:pPr algn="ctr"/>
            <a:r>
              <a:rPr lang="en-US" dirty="0" err="1"/>
              <a:t>Frans</a:t>
            </a:r>
            <a:r>
              <a:rPr lang="en-US" dirty="0"/>
              <a:t> </a:t>
            </a:r>
            <a:r>
              <a:rPr lang="en-US" dirty="0" err="1"/>
              <a:t>Pourbus</a:t>
            </a:r>
            <a:r>
              <a:rPr lang="en-US" dirty="0"/>
              <a:t> the Younger, 1617</a:t>
            </a:r>
          </a:p>
          <a:p>
            <a:pPr algn="ctr"/>
            <a:r>
              <a:rPr lang="en-US" dirty="0"/>
              <a:t>Palace on the Water, Warsaw, Poland.  Public Domain: Wikimedia Commons.</a:t>
            </a:r>
          </a:p>
        </p:txBody>
      </p:sp>
    </p:spTree>
    <p:extLst>
      <p:ext uri="{BB962C8B-B14F-4D97-AF65-F5344CB8AC3E}">
        <p14:creationId xmlns:p14="http://schemas.microsoft.com/office/powerpoint/2010/main" val="341097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Assumptions</a:t>
            </a:r>
          </a:p>
        </p:txBody>
      </p:sp>
      <p:sp>
        <p:nvSpPr>
          <p:cNvPr id="3" name="Content Placeholder 2"/>
          <p:cNvSpPr>
            <a:spLocks noGrp="1"/>
          </p:cNvSpPr>
          <p:nvPr>
            <p:ph idx="1"/>
          </p:nvPr>
        </p:nvSpPr>
        <p:spPr>
          <a:xfrm>
            <a:off x="1066800" y="1600200"/>
            <a:ext cx="7620000" cy="5105400"/>
          </a:xfrm>
        </p:spPr>
        <p:txBody>
          <a:bodyPr>
            <a:normAutofit/>
          </a:bodyPr>
          <a:lstStyle/>
          <a:p>
            <a:r>
              <a:rPr lang="en-US" dirty="0"/>
              <a:t>The models that we will explore differ in the degree to which they rely on each of the two books (or, indeed, the view that they take of each of the books!).</a:t>
            </a:r>
          </a:p>
          <a:p>
            <a:r>
              <a:rPr lang="en-US" dirty="0"/>
              <a:t>They also differ in their </a:t>
            </a:r>
            <a:r>
              <a:rPr lang="en-US" i="1" dirty="0" err="1"/>
              <a:t>telos</a:t>
            </a:r>
            <a:r>
              <a:rPr lang="en-US" dirty="0"/>
              <a:t> – their ends, purposes, and goals.</a:t>
            </a:r>
          </a:p>
          <a:p>
            <a:pPr marL="0" indent="0">
              <a:buNone/>
            </a:pPr>
            <a:endParaRPr lang="en-US" dirty="0"/>
          </a:p>
          <a:p>
            <a:endParaRPr lang="en-US" dirty="0"/>
          </a:p>
        </p:txBody>
      </p:sp>
    </p:spTree>
    <p:extLst>
      <p:ext uri="{BB962C8B-B14F-4D97-AF65-F5344CB8AC3E}">
        <p14:creationId xmlns:p14="http://schemas.microsoft.com/office/powerpoint/2010/main" val="2395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mnemonic device for the models</a:t>
            </a:r>
          </a:p>
        </p:txBody>
      </p:sp>
      <p:sp>
        <p:nvSpPr>
          <p:cNvPr id="3" name="TextBox 2"/>
          <p:cNvSpPr txBox="1"/>
          <p:nvPr/>
        </p:nvSpPr>
        <p:spPr>
          <a:xfrm>
            <a:off x="152400" y="1200728"/>
            <a:ext cx="4800600" cy="5632311"/>
          </a:xfrm>
          <a:prstGeom prst="rect">
            <a:avLst/>
          </a:prstGeom>
          <a:noFill/>
        </p:spPr>
        <p:txBody>
          <a:bodyPr wrap="square" rtlCol="0">
            <a:spAutoFit/>
          </a:bodyPr>
          <a:lstStyle/>
          <a:p>
            <a:r>
              <a:rPr lang="en-US" sz="6000" dirty="0" err="1"/>
              <a:t>En</a:t>
            </a:r>
            <a:endParaRPr lang="en-US" sz="6000" dirty="0"/>
          </a:p>
          <a:p>
            <a:r>
              <a:rPr lang="en-US" sz="6000" dirty="0" err="1"/>
              <a:t>Sp</a:t>
            </a:r>
            <a:endParaRPr lang="en-US" sz="6000" dirty="0"/>
          </a:p>
          <a:p>
            <a:r>
              <a:rPr lang="en-US" sz="6000" dirty="0"/>
              <a:t>Co</a:t>
            </a:r>
          </a:p>
          <a:p>
            <a:r>
              <a:rPr lang="en-US" sz="6000" dirty="0"/>
              <a:t>Re</a:t>
            </a:r>
          </a:p>
          <a:p>
            <a:r>
              <a:rPr lang="en-US" sz="6000" dirty="0"/>
              <a:t>Ne</a:t>
            </a:r>
          </a:p>
          <a:p>
            <a:r>
              <a:rPr lang="en-US" sz="6000" dirty="0"/>
              <a:t>Al</a:t>
            </a:r>
          </a:p>
        </p:txBody>
      </p:sp>
      <p:sp>
        <p:nvSpPr>
          <p:cNvPr id="4" name="TextBox 3"/>
          <p:cNvSpPr txBox="1"/>
          <p:nvPr/>
        </p:nvSpPr>
        <p:spPr>
          <a:xfrm>
            <a:off x="152400" y="1200727"/>
            <a:ext cx="4800600" cy="5632311"/>
          </a:xfrm>
          <a:prstGeom prst="rect">
            <a:avLst/>
          </a:prstGeom>
          <a:noFill/>
        </p:spPr>
        <p:txBody>
          <a:bodyPr wrap="square" rtlCol="0">
            <a:spAutoFit/>
          </a:bodyPr>
          <a:lstStyle/>
          <a:p>
            <a:r>
              <a:rPr lang="en-US" sz="6000" dirty="0"/>
              <a:t>Ending</a:t>
            </a:r>
          </a:p>
          <a:p>
            <a:r>
              <a:rPr lang="en-US" sz="6000" dirty="0"/>
              <a:t>Spurious</a:t>
            </a:r>
          </a:p>
          <a:p>
            <a:r>
              <a:rPr lang="en-US" sz="6000" dirty="0"/>
              <a:t>Conflict</a:t>
            </a:r>
          </a:p>
          <a:p>
            <a:r>
              <a:rPr lang="en-US" sz="6000" dirty="0"/>
              <a:t>Requires</a:t>
            </a:r>
          </a:p>
          <a:p>
            <a:r>
              <a:rPr lang="en-US" sz="6000" dirty="0"/>
              <a:t>New Alternatives</a:t>
            </a:r>
          </a:p>
        </p:txBody>
      </p:sp>
      <p:sp>
        <p:nvSpPr>
          <p:cNvPr id="5" name="TextBox 4"/>
          <p:cNvSpPr txBox="1"/>
          <p:nvPr/>
        </p:nvSpPr>
        <p:spPr>
          <a:xfrm>
            <a:off x="152400" y="1193903"/>
            <a:ext cx="4800600" cy="5632311"/>
          </a:xfrm>
          <a:prstGeom prst="rect">
            <a:avLst/>
          </a:prstGeom>
          <a:noFill/>
        </p:spPr>
        <p:txBody>
          <a:bodyPr wrap="square" rtlCol="0">
            <a:spAutoFit/>
          </a:bodyPr>
          <a:lstStyle/>
          <a:p>
            <a:r>
              <a:rPr lang="en-US" sz="6000" dirty="0"/>
              <a:t>Enemies</a:t>
            </a:r>
          </a:p>
          <a:p>
            <a:r>
              <a:rPr lang="en-US" sz="6000" dirty="0"/>
              <a:t>Spies</a:t>
            </a:r>
          </a:p>
          <a:p>
            <a:r>
              <a:rPr lang="en-US" sz="6000" dirty="0"/>
              <a:t>Colonialists</a:t>
            </a:r>
          </a:p>
          <a:p>
            <a:r>
              <a:rPr lang="en-US" sz="6000" dirty="0"/>
              <a:t>Rebuilders</a:t>
            </a:r>
          </a:p>
          <a:p>
            <a:r>
              <a:rPr lang="en-US" sz="6000" dirty="0"/>
              <a:t>Neutral Parties</a:t>
            </a:r>
          </a:p>
          <a:p>
            <a:r>
              <a:rPr lang="en-US" sz="6000" dirty="0"/>
              <a:t>Allies</a:t>
            </a:r>
          </a:p>
        </p:txBody>
      </p:sp>
    </p:spTree>
    <p:extLst>
      <p:ext uri="{BB962C8B-B14F-4D97-AF65-F5344CB8AC3E}">
        <p14:creationId xmlns:p14="http://schemas.microsoft.com/office/powerpoint/2010/main" val="43948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500"/>
                            </p:stCondLst>
                            <p:childTnLst>
                              <p:par>
                                <p:cTn id="20" presetID="10" presetClass="entr" presetSubtype="0" fill="hold" grpId="2" nodeType="afterEffect">
                                  <p:stCondLst>
                                    <p:cond delay="25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42" presetClass="path" presetSubtype="0" accel="50000" decel="50000" fill="hold" grpId="1" nodeType="withEffect">
                                  <p:stCondLst>
                                    <p:cond delay="0"/>
                                  </p:stCondLst>
                                  <p:childTnLst>
                                    <p:animMotion origin="layout" path="M -3.33333E-6 -1.48148E-6 L 0.44584 0.00046 " pathEditMode="relative" rAng="0" ptsTypes="AA">
                                      <p:cBhvr>
                                        <p:cTn id="24" dur="2000" fill="hold"/>
                                        <p:tgtEl>
                                          <p:spTgt spid="5"/>
                                        </p:tgtEl>
                                        <p:attrNameLst>
                                          <p:attrName>ppt_x</p:attrName>
                                          <p:attrName>ppt_y</p:attrName>
                                        </p:attrNameLst>
                                      </p:cBhvr>
                                      <p:rCtr x="22292"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 grpId="1"/>
      <p:bldP spid="4" grpId="2"/>
      <p:bldP spid="5" grpId="0"/>
      <p:bldP spid="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Enemies</a:t>
            </a:r>
          </a:p>
        </p:txBody>
      </p:sp>
      <p:sp>
        <p:nvSpPr>
          <p:cNvPr id="3" name="Content Placeholder 2"/>
          <p:cNvSpPr>
            <a:spLocks noGrp="1"/>
          </p:cNvSpPr>
          <p:nvPr>
            <p:ph idx="1"/>
          </p:nvPr>
        </p:nvSpPr>
        <p:spPr/>
        <p:txBody>
          <a:bodyPr>
            <a:normAutofit fontScale="92500" lnSpcReduction="10000"/>
          </a:bodyPr>
          <a:lstStyle/>
          <a:p>
            <a:pPr>
              <a:buNone/>
            </a:pPr>
            <a:r>
              <a:rPr lang="en-US" sz="5400" dirty="0"/>
              <a:t>General assumption: </a:t>
            </a:r>
          </a:p>
          <a:p>
            <a:pPr>
              <a:buNone/>
            </a:pPr>
            <a:r>
              <a:rPr lang="en-US" sz="5400" dirty="0"/>
              <a:t>Psychology and Christianity (or religion in general) are fundamentally opposed to and incompatible with each other.</a:t>
            </a:r>
          </a:p>
          <a:p>
            <a:endParaRPr lang="en-US" dirty="0"/>
          </a:p>
        </p:txBody>
      </p:sp>
      <p:pic>
        <p:nvPicPr>
          <p:cNvPr id="6146" name="Picture 2" descr="C:\Users\dentwistle\AppData\Local\Microsoft\Windows\Temporary Internet Files\Content.IE5\HAF1P0EX\enemy[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666472">
            <a:off x="6399432" y="4510733"/>
            <a:ext cx="2620511" cy="2620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7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Enemies</a:t>
            </a:r>
          </a:p>
        </p:txBody>
      </p:sp>
      <p:sp>
        <p:nvSpPr>
          <p:cNvPr id="3" name="Content Placeholder 2"/>
          <p:cNvSpPr>
            <a:spLocks noGrp="1"/>
          </p:cNvSpPr>
          <p:nvPr>
            <p:ph idx="1"/>
          </p:nvPr>
        </p:nvSpPr>
        <p:spPr>
          <a:xfrm>
            <a:off x="914400" y="1600200"/>
            <a:ext cx="7772400" cy="5181600"/>
          </a:xfrm>
        </p:spPr>
        <p:txBody>
          <a:bodyPr>
            <a:normAutofit lnSpcReduction="10000"/>
          </a:bodyPr>
          <a:lstStyle/>
          <a:p>
            <a:pPr>
              <a:buNone/>
            </a:pPr>
            <a:r>
              <a:rPr lang="en-US" sz="3500" dirty="0"/>
              <a:t>Secular Combatants: Psychological health is incompatible with religious practice. Enlightened people cannot believe in religious nonsense.</a:t>
            </a:r>
          </a:p>
          <a:p>
            <a:pPr lvl="1"/>
            <a:r>
              <a:rPr lang="en-US" sz="3500" dirty="0" err="1"/>
              <a:t>Telos</a:t>
            </a:r>
            <a:r>
              <a:rPr lang="en-US" sz="3500" dirty="0"/>
              <a:t>—Secular combatants, reflecting their commitment to modernism, reject authority in general, and religious authority in particular. Their aim is to exalt the autonomous exercise of human reason.</a:t>
            </a:r>
            <a:endParaRPr lang="en-US" dirty="0"/>
          </a:p>
          <a:p>
            <a:endParaRPr lang="en-US" dirty="0"/>
          </a:p>
        </p:txBody>
      </p:sp>
    </p:spTree>
    <p:extLst>
      <p:ext uri="{BB962C8B-B14F-4D97-AF65-F5344CB8AC3E}">
        <p14:creationId xmlns:p14="http://schemas.microsoft.com/office/powerpoint/2010/main" val="3199874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Secular Combatant Questions</a:t>
            </a:r>
          </a:p>
        </p:txBody>
      </p:sp>
      <p:sp>
        <p:nvSpPr>
          <p:cNvPr id="3" name="Content Placeholder 2"/>
          <p:cNvSpPr>
            <a:spLocks noGrp="1"/>
          </p:cNvSpPr>
          <p:nvPr>
            <p:ph idx="1"/>
          </p:nvPr>
        </p:nvSpPr>
        <p:spPr>
          <a:xfrm>
            <a:off x="838200" y="1447800"/>
            <a:ext cx="7848600" cy="5029200"/>
          </a:xfrm>
        </p:spPr>
        <p:txBody>
          <a:bodyPr>
            <a:noAutofit/>
          </a:bodyPr>
          <a:lstStyle/>
          <a:p>
            <a:pPr>
              <a:buNone/>
            </a:pPr>
            <a:r>
              <a:rPr lang="en-US" dirty="0"/>
              <a:t>• </a:t>
            </a:r>
            <a:r>
              <a:rPr lang="en-US" sz="2800" dirty="0"/>
              <a:t>Why do religious people have higher rates of mental problems than nonreligious people?</a:t>
            </a:r>
          </a:p>
          <a:p>
            <a:pPr>
              <a:buNone/>
            </a:pPr>
            <a:r>
              <a:rPr lang="en-US" sz="2800" dirty="0"/>
              <a:t>• In an age of reason, how can people still believe in religious myths and superstitions?</a:t>
            </a:r>
          </a:p>
          <a:p>
            <a:pPr>
              <a:buNone/>
            </a:pPr>
            <a:r>
              <a:rPr lang="en-US" sz="2800" dirty="0"/>
              <a:t>• How does a religious upbringing harm children?</a:t>
            </a:r>
          </a:p>
          <a:p>
            <a:pPr>
              <a:buNone/>
            </a:pPr>
            <a:r>
              <a:rPr lang="en-US" sz="2800" dirty="0"/>
              <a:t>• How does religion foster and trap people in unhealthy marriages and abusive relationships?</a:t>
            </a:r>
          </a:p>
          <a:p>
            <a:pPr>
              <a:buNone/>
            </a:pPr>
            <a:r>
              <a:rPr lang="en-US" sz="2800" dirty="0"/>
              <a:t>• How can we help people who have been harmed by the restrictive and repressive sexual mores of religion develop views that are more enlightened?</a:t>
            </a:r>
          </a:p>
        </p:txBody>
      </p:sp>
    </p:spTree>
    <p:extLst>
      <p:ext uri="{BB962C8B-B14F-4D97-AF65-F5344CB8AC3E}">
        <p14:creationId xmlns:p14="http://schemas.microsoft.com/office/powerpoint/2010/main" val="4198951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Enemies</a:t>
            </a:r>
          </a:p>
        </p:txBody>
      </p:sp>
      <p:sp>
        <p:nvSpPr>
          <p:cNvPr id="3" name="Content Placeholder 2"/>
          <p:cNvSpPr>
            <a:spLocks noGrp="1"/>
          </p:cNvSpPr>
          <p:nvPr>
            <p:ph idx="1"/>
          </p:nvPr>
        </p:nvSpPr>
        <p:spPr>
          <a:xfrm>
            <a:off x="838200" y="1371600"/>
            <a:ext cx="7848600" cy="5486400"/>
          </a:xfrm>
        </p:spPr>
        <p:txBody>
          <a:bodyPr>
            <a:noAutofit/>
          </a:bodyPr>
          <a:lstStyle/>
          <a:p>
            <a:pPr>
              <a:buNone/>
            </a:pPr>
            <a:r>
              <a:rPr lang="en-US" sz="2800" dirty="0"/>
              <a:t>Christian Combatants: Christians who turn to psychology for help are denying the sufficiency of Christ. Only Christians can fully understand the soul and only Scripture can provide the true remedy to the human condition.  Psychologists are misleading people and undermining their faith through their theories, methods, and so-called therapies.</a:t>
            </a:r>
          </a:p>
          <a:p>
            <a:r>
              <a:rPr lang="en-US" sz="2800" dirty="0" err="1"/>
              <a:t>Telos</a:t>
            </a:r>
            <a:r>
              <a:rPr lang="en-US" sz="2800" dirty="0"/>
              <a:t>—suspicious of all human reason, the Christian Combatants aim to protect religious authority and religious pronouncements against corruption by human reason.</a:t>
            </a:r>
          </a:p>
        </p:txBody>
      </p:sp>
    </p:spTree>
    <p:extLst>
      <p:ext uri="{BB962C8B-B14F-4D97-AF65-F5344CB8AC3E}">
        <p14:creationId xmlns:p14="http://schemas.microsoft.com/office/powerpoint/2010/main" val="270597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Christian Combatant Questions</a:t>
            </a:r>
          </a:p>
        </p:txBody>
      </p:sp>
      <p:sp>
        <p:nvSpPr>
          <p:cNvPr id="3" name="Content Placeholder 2"/>
          <p:cNvSpPr>
            <a:spLocks noGrp="1"/>
          </p:cNvSpPr>
          <p:nvPr>
            <p:ph idx="1"/>
          </p:nvPr>
        </p:nvSpPr>
        <p:spPr/>
        <p:txBody>
          <a:bodyPr>
            <a:noAutofit/>
          </a:bodyPr>
          <a:lstStyle/>
          <a:p>
            <a:pPr>
              <a:buNone/>
            </a:pPr>
            <a:r>
              <a:rPr lang="en-US" dirty="0"/>
              <a:t>• </a:t>
            </a:r>
            <a:r>
              <a:rPr lang="en-US" sz="2800" dirty="0"/>
              <a:t>What are the secular, antireligious foundations of modern psychology that make it incompatible with Christian faith and practice?</a:t>
            </a:r>
          </a:p>
          <a:p>
            <a:pPr>
              <a:buNone/>
            </a:pPr>
            <a:r>
              <a:rPr lang="en-US" sz="2800" dirty="0"/>
              <a:t>• Why are Christians embracing a field that is and always has been antithetical to Christianity?</a:t>
            </a:r>
          </a:p>
          <a:p>
            <a:pPr>
              <a:buNone/>
            </a:pPr>
            <a:r>
              <a:rPr lang="en-US" sz="2800" dirty="0"/>
              <a:t>• What sinful actions or beliefs cause people to have personal and interpersonal problems?</a:t>
            </a:r>
          </a:p>
          <a:p>
            <a:pPr>
              <a:buNone/>
            </a:pPr>
            <a:r>
              <a:rPr lang="en-US" sz="2800" dirty="0"/>
              <a:t>• How can the Bible and Christian practices be used to bring people to truth, repentance, reconciliation and restoration?</a:t>
            </a:r>
          </a:p>
        </p:txBody>
      </p:sp>
    </p:spTree>
    <p:extLst>
      <p:ext uri="{BB962C8B-B14F-4D97-AF65-F5344CB8AC3E}">
        <p14:creationId xmlns:p14="http://schemas.microsoft.com/office/powerpoint/2010/main" val="261136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5011464" cy="1266825"/>
          </a:xfrm>
        </p:spPr>
        <p:txBody>
          <a:bodyPr>
            <a:normAutofit/>
          </a:bodyPr>
          <a:lstStyle/>
          <a:p>
            <a:r>
              <a:rPr lang="en-US" sz="6600" dirty="0"/>
              <a:t>Spies</a:t>
            </a:r>
          </a:p>
        </p:txBody>
      </p:sp>
      <p:sp>
        <p:nvSpPr>
          <p:cNvPr id="3" name="Content Placeholder 2"/>
          <p:cNvSpPr>
            <a:spLocks noGrp="1"/>
          </p:cNvSpPr>
          <p:nvPr>
            <p:ph idx="1"/>
          </p:nvPr>
        </p:nvSpPr>
        <p:spPr>
          <a:xfrm>
            <a:off x="914400" y="1295400"/>
            <a:ext cx="7924800" cy="4953000"/>
          </a:xfrm>
        </p:spPr>
        <p:txBody>
          <a:bodyPr>
            <a:noAutofit/>
          </a:bodyPr>
          <a:lstStyle/>
          <a:p>
            <a:pPr marL="0" indent="0">
              <a:buNone/>
            </a:pPr>
            <a:r>
              <a:rPr lang="en-US" sz="2600" dirty="0"/>
              <a:t>All religious systems (Christian and non-Christian) are psychological phenomena.  The primary emphasis is not on the religious content of a religion as much as it is on its effects on human welfare. Religious systems may be helpful or harmful.</a:t>
            </a:r>
          </a:p>
          <a:p>
            <a:pPr marL="514350" lvl="1"/>
            <a:r>
              <a:rPr lang="en-US" sz="2600" dirty="0" err="1"/>
              <a:t>Telos</a:t>
            </a:r>
            <a:r>
              <a:rPr lang="en-US" sz="2600" dirty="0"/>
              <a:t>—Spies have a pragmatic desire to use any means at their disposal to aid human well-being. They may lack deep commitment to a religious system, or they may water down core doctrines as they seek to improve human well-being. </a:t>
            </a:r>
          </a:p>
          <a:p>
            <a:pPr marL="514350" lvl="1"/>
            <a:r>
              <a:rPr lang="en-US" sz="2600" dirty="0"/>
              <a:t>Domestic Residents and Foreigners differ in whether they are working from within a religious system or are observing it from the outside.</a:t>
            </a:r>
          </a:p>
        </p:txBody>
      </p:sp>
      <p:pic>
        <p:nvPicPr>
          <p:cNvPr id="7170" name="Picture 2" descr="C:\Users\dentwistle\AppData\Local\Microsoft\Windows\Temporary Internet Files\Content.IE5\ZJ0Z3A02\spies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0664" y="152400"/>
            <a:ext cx="1836769"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33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Domestic Spies: Questions</a:t>
            </a:r>
          </a:p>
        </p:txBody>
      </p:sp>
      <p:sp>
        <p:nvSpPr>
          <p:cNvPr id="3" name="Content Placeholder 2"/>
          <p:cNvSpPr>
            <a:spLocks noGrp="1"/>
          </p:cNvSpPr>
          <p:nvPr>
            <p:ph idx="1"/>
          </p:nvPr>
        </p:nvSpPr>
        <p:spPr>
          <a:xfrm>
            <a:off x="838200" y="1295400"/>
            <a:ext cx="7848600" cy="4953000"/>
          </a:xfrm>
        </p:spPr>
        <p:txBody>
          <a:bodyPr>
            <a:noAutofit/>
          </a:bodyPr>
          <a:lstStyle/>
          <a:p>
            <a:pPr marL="228600" indent="-228600"/>
            <a:r>
              <a:rPr lang="en-US" sz="2300" dirty="0"/>
              <a:t>How can the religious beliefs of my tradition help people cope with the problems of life?</a:t>
            </a:r>
          </a:p>
          <a:p>
            <a:pPr marL="228600" indent="-228600"/>
            <a:r>
              <a:rPr lang="en-US" sz="2300" dirty="0"/>
              <a:t>How can belief in God’s love be harnessed to help people feel good about themselves, to bring about positive thinking and self-esteem?</a:t>
            </a:r>
          </a:p>
          <a:p>
            <a:pPr marL="228600" indent="-228600"/>
            <a:r>
              <a:rPr lang="en-US" sz="2300" dirty="0"/>
              <a:t>How can I affirm the truth of my religious system without taking its teachings (especially about supernatural or miraculous claims) literally? (liberal version).</a:t>
            </a:r>
          </a:p>
          <a:p>
            <a:pPr marL="228600" indent="-228600"/>
            <a:r>
              <a:rPr lang="en-US" sz="2300" dirty="0"/>
              <a:t>How can I use the teachings and stories of the Bible to help people find health and happiness in the here and now? (conservative version)</a:t>
            </a:r>
          </a:p>
          <a:p>
            <a:pPr marL="228600" indent="-228600"/>
            <a:r>
              <a:rPr lang="en-US" sz="2300" dirty="0"/>
              <a:t>What things in my religious tradition need to be challenged, deemphasized, or rejected so that its positive benefits can flourish?</a:t>
            </a:r>
          </a:p>
        </p:txBody>
      </p:sp>
    </p:spTree>
    <p:extLst>
      <p:ext uri="{BB962C8B-B14F-4D97-AF65-F5344CB8AC3E}">
        <p14:creationId xmlns:p14="http://schemas.microsoft.com/office/powerpoint/2010/main" val="378076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Foreign Spies: Questions</a:t>
            </a:r>
          </a:p>
        </p:txBody>
      </p:sp>
      <p:sp>
        <p:nvSpPr>
          <p:cNvPr id="3" name="Content Placeholder 2"/>
          <p:cNvSpPr>
            <a:spLocks noGrp="1"/>
          </p:cNvSpPr>
          <p:nvPr>
            <p:ph idx="1"/>
          </p:nvPr>
        </p:nvSpPr>
        <p:spPr>
          <a:xfrm>
            <a:off x="762000" y="1600200"/>
            <a:ext cx="7620000" cy="4525963"/>
          </a:xfrm>
        </p:spPr>
        <p:txBody>
          <a:bodyPr>
            <a:noAutofit/>
          </a:bodyPr>
          <a:lstStyle/>
          <a:p>
            <a:pPr marL="282575" indent="-282575"/>
            <a:r>
              <a:rPr lang="en-US" sz="2800" dirty="0"/>
              <a:t>How can a person’s spirituality exert a positive influence on mental and physical health?</a:t>
            </a:r>
          </a:p>
          <a:p>
            <a:pPr marL="282575" indent="-282575"/>
            <a:r>
              <a:rPr lang="en-US" sz="2800" dirty="0"/>
              <a:t>Are particular beliefs, practices, or modes of religious expression associated with detrimental psychological or physical consequences?</a:t>
            </a:r>
          </a:p>
          <a:p>
            <a:pPr marL="282575" indent="-282575"/>
            <a:r>
              <a:rPr lang="en-US" sz="2800" dirty="0"/>
              <a:t>What mediating variables can be identified that can help explain the natural mechanisms through which religion and spirituality exert positive and negative influences on health (e.g., affiliation, hope, context for suffering, etc.)?</a:t>
            </a:r>
          </a:p>
        </p:txBody>
      </p:sp>
    </p:spTree>
    <p:extLst>
      <p:ext uri="{BB962C8B-B14F-4D97-AF65-F5344CB8AC3E}">
        <p14:creationId xmlns:p14="http://schemas.microsoft.com/office/powerpoint/2010/main" val="183677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5638800" cy="1143000"/>
          </a:xfrm>
        </p:spPr>
        <p:txBody>
          <a:bodyPr>
            <a:normAutofit/>
          </a:bodyPr>
          <a:lstStyle/>
          <a:p>
            <a:r>
              <a:rPr lang="en-US" sz="6000" dirty="0"/>
              <a:t>Colonialists</a:t>
            </a:r>
          </a:p>
        </p:txBody>
      </p:sp>
      <p:sp>
        <p:nvSpPr>
          <p:cNvPr id="3" name="Content Placeholder 2"/>
          <p:cNvSpPr>
            <a:spLocks noGrp="1"/>
          </p:cNvSpPr>
          <p:nvPr>
            <p:ph idx="1"/>
          </p:nvPr>
        </p:nvSpPr>
        <p:spPr>
          <a:xfrm>
            <a:off x="838200" y="1371600"/>
            <a:ext cx="7848600" cy="5486400"/>
          </a:xfrm>
        </p:spPr>
        <p:txBody>
          <a:bodyPr>
            <a:normAutofit lnSpcReduction="10000"/>
          </a:bodyPr>
          <a:lstStyle/>
          <a:p>
            <a:pPr marL="0" indent="0">
              <a:buNone/>
            </a:pPr>
            <a:r>
              <a:rPr lang="en-US" dirty="0"/>
              <a:t>Christianity embodies the true revelation of God to humankind about the human condition and God’s plan of salvation. Psychology, to the degree that it correctly understands human problems, can be useful to illustrate what Scripture tells us. </a:t>
            </a:r>
          </a:p>
          <a:p>
            <a:pPr marL="514350" lvl="1"/>
            <a:r>
              <a:rPr lang="en-US" sz="2600" dirty="0" err="1"/>
              <a:t>Telos</a:t>
            </a:r>
            <a:r>
              <a:rPr lang="en-US" sz="2600" dirty="0"/>
              <a:t>—</a:t>
            </a:r>
            <a:r>
              <a:rPr lang="en-US" sz="2600" i="1" dirty="0"/>
              <a:t>Colonialists desire to appropriate </a:t>
            </a:r>
            <a:r>
              <a:rPr lang="en-US" sz="2600" dirty="0"/>
              <a:t>psychological methods or findings that can illustrate or buttress their theological beliefs. There is usually no deep commitment to, or engagement in, the broader discipline of psychology, and they often prefer to segregate themselves in enclaves with like-minded people.</a:t>
            </a:r>
          </a:p>
        </p:txBody>
      </p:sp>
      <p:pic>
        <p:nvPicPr>
          <p:cNvPr id="8208" name="Picture 16" descr="C:\Users\dentwistle\AppData\Local\Microsoft\Windows\Temporary Internet Files\Content.IE5\HAF1P0EX\revolutionarywarsoldier[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7236094" y="117010"/>
            <a:ext cx="1663840" cy="1540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687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Colonialists: Questions</a:t>
            </a:r>
          </a:p>
        </p:txBody>
      </p:sp>
      <p:sp>
        <p:nvSpPr>
          <p:cNvPr id="3" name="Content Placeholder 2"/>
          <p:cNvSpPr>
            <a:spLocks noGrp="1"/>
          </p:cNvSpPr>
          <p:nvPr>
            <p:ph idx="1"/>
          </p:nvPr>
        </p:nvSpPr>
        <p:spPr>
          <a:xfrm>
            <a:off x="838200" y="1371600"/>
            <a:ext cx="7848600" cy="5257800"/>
          </a:xfrm>
        </p:spPr>
        <p:txBody>
          <a:bodyPr>
            <a:noAutofit/>
          </a:bodyPr>
          <a:lstStyle/>
          <a:p>
            <a:r>
              <a:rPr lang="en-US" sz="2600" dirty="0"/>
              <a:t>How can the Bible be used in counseling as a means of bringing truth, repentance, and reconciliation?</a:t>
            </a:r>
          </a:p>
          <a:p>
            <a:r>
              <a:rPr lang="en-US" sz="2600" dirty="0"/>
              <a:t>What psychological findings or theories should be rejected based on religious beliefs?</a:t>
            </a:r>
          </a:p>
          <a:p>
            <a:r>
              <a:rPr lang="en-US" sz="2600" dirty="0"/>
              <a:t>How can some psychological findings or theories be brought into conformity with religious beliefs?  </a:t>
            </a:r>
          </a:p>
          <a:p>
            <a:r>
              <a:rPr lang="en-US" sz="2600" dirty="0"/>
              <a:t>How can statistics about marital satisfaction and its relationship to church attendance be used to illustrate the importance of a Christian understanding of marriage?</a:t>
            </a:r>
          </a:p>
          <a:p>
            <a:r>
              <a:rPr lang="en-US" sz="2600" dirty="0"/>
              <a:t>How can rates of depression and anxiety highlight our need for relationship with God?</a:t>
            </a:r>
          </a:p>
        </p:txBody>
      </p:sp>
    </p:spTree>
    <p:extLst>
      <p:ext uri="{BB962C8B-B14F-4D97-AF65-F5344CB8AC3E}">
        <p14:creationId xmlns:p14="http://schemas.microsoft.com/office/powerpoint/2010/main" val="2975307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5638800" cy="1143000"/>
          </a:xfrm>
        </p:spPr>
        <p:txBody>
          <a:bodyPr>
            <a:normAutofit/>
          </a:bodyPr>
          <a:lstStyle/>
          <a:p>
            <a:r>
              <a:rPr lang="en-US" sz="6000" dirty="0"/>
              <a:t>Rebuilders</a:t>
            </a:r>
          </a:p>
        </p:txBody>
      </p:sp>
      <p:sp>
        <p:nvSpPr>
          <p:cNvPr id="3" name="Content Placeholder 2"/>
          <p:cNvSpPr>
            <a:spLocks noGrp="1"/>
          </p:cNvSpPr>
          <p:nvPr>
            <p:ph idx="1"/>
          </p:nvPr>
        </p:nvSpPr>
        <p:spPr>
          <a:xfrm>
            <a:off x="838200" y="1371600"/>
            <a:ext cx="7848600" cy="5410200"/>
          </a:xfrm>
        </p:spPr>
        <p:txBody>
          <a:bodyPr>
            <a:normAutofit fontScale="92500" lnSpcReduction="10000"/>
          </a:bodyPr>
          <a:lstStyle/>
          <a:p>
            <a:pPr>
              <a:buNone/>
            </a:pPr>
            <a:r>
              <a:rPr lang="en-US" sz="2600" dirty="0"/>
              <a:t>Rebuilders are critical of the secular foundations of contemporary psychology, and of its neglect of theological and philosophical reflection on the issue of what it means to be human.</a:t>
            </a:r>
          </a:p>
          <a:p>
            <a:pPr>
              <a:buNone/>
            </a:pPr>
            <a:r>
              <a:rPr lang="en-US" sz="2600" dirty="0"/>
              <a:t>Rebuilders believe that the psychological landscape needs to be rebuilt on specifically Christian foundations.</a:t>
            </a:r>
          </a:p>
          <a:p>
            <a:pPr>
              <a:buNone/>
            </a:pPr>
            <a:r>
              <a:rPr lang="en-US" sz="2600" dirty="0"/>
              <a:t>Christian psychology attempts to recover ideas and practices that existed within the pages of Scripture and the teachings of Christians over the past two-thousand years. Drawing on these resources, those who embrace the Christian psychology model contend that we need Christ to be recognized as the Lord of psychology, to discern what God calls each of us to be, and to use transformational processes recovered from Christian tradition to create helpful mechanisms of soul care. </a:t>
            </a:r>
          </a:p>
        </p:txBody>
      </p:sp>
      <p:pic>
        <p:nvPicPr>
          <p:cNvPr id="9218" name="Picture 2" descr="C:\Users\dentwistle\AppData\Local\Microsoft\Windows\Temporary Internet Files\Content.IE5\ATR89BK5\250Rebuildi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8069" y="34212"/>
            <a:ext cx="1643062" cy="1643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2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Rebuilders</a:t>
            </a:r>
          </a:p>
        </p:txBody>
      </p:sp>
      <p:sp>
        <p:nvSpPr>
          <p:cNvPr id="3" name="Content Placeholder 2"/>
          <p:cNvSpPr>
            <a:spLocks noGrp="1"/>
          </p:cNvSpPr>
          <p:nvPr>
            <p:ph idx="1"/>
          </p:nvPr>
        </p:nvSpPr>
        <p:spPr>
          <a:xfrm>
            <a:off x="990600" y="1371600"/>
            <a:ext cx="7696200" cy="5486400"/>
          </a:xfrm>
        </p:spPr>
        <p:txBody>
          <a:bodyPr>
            <a:normAutofit/>
          </a:bodyPr>
          <a:lstStyle/>
          <a:p>
            <a:pPr>
              <a:buNone/>
            </a:pPr>
            <a:r>
              <a:rPr lang="en-US" sz="3600" dirty="0" err="1"/>
              <a:t>Telos</a:t>
            </a:r>
            <a:r>
              <a:rPr lang="en-US" sz="3600" dirty="0"/>
              <a:t>—</a:t>
            </a:r>
            <a:r>
              <a:rPr lang="en-US" sz="3600" i="1" dirty="0"/>
              <a:t>Use the insights and practices of Scripture and Christian history and theology to create methods of soul care. They are not simply content to relieve suffering – they want to aid people in becoming the kind of people that God desires us to be.</a:t>
            </a:r>
            <a:endParaRPr lang="en-US" sz="3600" dirty="0"/>
          </a:p>
        </p:txBody>
      </p:sp>
    </p:spTree>
    <p:extLst>
      <p:ext uri="{BB962C8B-B14F-4D97-AF65-F5344CB8AC3E}">
        <p14:creationId xmlns:p14="http://schemas.microsoft.com/office/powerpoint/2010/main" val="1699462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Rebuilders: Questions</a:t>
            </a:r>
          </a:p>
        </p:txBody>
      </p:sp>
      <p:sp>
        <p:nvSpPr>
          <p:cNvPr id="3" name="Content Placeholder 2"/>
          <p:cNvSpPr>
            <a:spLocks noGrp="1"/>
          </p:cNvSpPr>
          <p:nvPr>
            <p:ph idx="1"/>
          </p:nvPr>
        </p:nvSpPr>
        <p:spPr>
          <a:xfrm>
            <a:off x="762000" y="1371600"/>
            <a:ext cx="8001000" cy="5486400"/>
          </a:xfrm>
        </p:spPr>
        <p:txBody>
          <a:bodyPr>
            <a:noAutofit/>
          </a:bodyPr>
          <a:lstStyle/>
          <a:p>
            <a:pPr lvl="0"/>
            <a:r>
              <a:rPr lang="en-US" sz="2600" dirty="0"/>
              <a:t>What does Scripture tell us about the origin, nature, and value of persons?</a:t>
            </a:r>
          </a:p>
          <a:p>
            <a:pPr lvl="0"/>
            <a:r>
              <a:rPr lang="en-US" sz="2600" dirty="0"/>
              <a:t>What does Christian tradition tell us about soul care, how to be transformed into the kind of people that God wishes us to be?</a:t>
            </a:r>
          </a:p>
          <a:p>
            <a:pPr lvl="0"/>
            <a:r>
              <a:rPr lang="en-US" sz="2600" dirty="0"/>
              <a:t>In what ways has contemporary psychology rejected foundational assumptions that Christians hold to be true?  How can we win a hearing for Christian perspectives within the modern academy?</a:t>
            </a:r>
          </a:p>
          <a:p>
            <a:pPr lvl="0"/>
            <a:r>
              <a:rPr lang="en-US" sz="2600" dirty="0"/>
              <a:t>How can Christians be faithful to their tradition and engage contemporary psychology theory and research?</a:t>
            </a:r>
          </a:p>
        </p:txBody>
      </p:sp>
    </p:spTree>
    <p:extLst>
      <p:ext uri="{BB962C8B-B14F-4D97-AF65-F5344CB8AC3E}">
        <p14:creationId xmlns:p14="http://schemas.microsoft.com/office/powerpoint/2010/main" val="4107862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5867400" cy="1143000"/>
          </a:xfrm>
        </p:spPr>
        <p:txBody>
          <a:bodyPr>
            <a:normAutofit/>
          </a:bodyPr>
          <a:lstStyle/>
          <a:p>
            <a:r>
              <a:rPr lang="en-US" sz="6000" dirty="0"/>
              <a:t>Neutral Parties</a:t>
            </a:r>
          </a:p>
        </p:txBody>
      </p:sp>
      <p:sp>
        <p:nvSpPr>
          <p:cNvPr id="3" name="Content Placeholder 2"/>
          <p:cNvSpPr>
            <a:spLocks noGrp="1"/>
          </p:cNvSpPr>
          <p:nvPr>
            <p:ph idx="1"/>
          </p:nvPr>
        </p:nvSpPr>
        <p:spPr>
          <a:xfrm>
            <a:off x="914400" y="1600200"/>
            <a:ext cx="7772400" cy="5257800"/>
          </a:xfrm>
        </p:spPr>
        <p:txBody>
          <a:bodyPr>
            <a:normAutofit/>
          </a:bodyPr>
          <a:lstStyle/>
          <a:p>
            <a:pPr>
              <a:buNone/>
            </a:pPr>
            <a:r>
              <a:rPr lang="en-US" sz="3200" i="1" dirty="0"/>
              <a:t>Neutral Parties—Psychology and theology </a:t>
            </a:r>
            <a:r>
              <a:rPr lang="en-US" sz="3200" dirty="0"/>
              <a:t>are completely independent disciplines, with their own sources, methodologies, and findings. They need to be carefully segregated to keep either from infecting the other (</a:t>
            </a:r>
            <a:r>
              <a:rPr lang="en-US" sz="3200" i="1" dirty="0"/>
              <a:t>disciplinary isolationism). However, there </a:t>
            </a:r>
            <a:r>
              <a:rPr lang="en-US" sz="3200" dirty="0"/>
              <a:t>may be parallels between the findings of psychology and theology that can be discerned (</a:t>
            </a:r>
            <a:r>
              <a:rPr lang="en-US" sz="3200" i="1" dirty="0"/>
              <a:t>isolated </a:t>
            </a:r>
            <a:r>
              <a:rPr lang="en-US" sz="3200" i="1" dirty="0" err="1"/>
              <a:t>correlationalism</a:t>
            </a:r>
            <a:r>
              <a:rPr lang="en-US" sz="3200" i="1" dirty="0"/>
              <a:t>).</a:t>
            </a:r>
            <a:endParaRPr lang="en-US" sz="3200" dirty="0"/>
          </a:p>
        </p:txBody>
      </p:sp>
      <p:pic>
        <p:nvPicPr>
          <p:cNvPr id="11268" name="Picture 4" descr="http://www.cbecal.org/wp-content/uploads/2012/10/Neutral-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5221" y="0"/>
            <a:ext cx="1617923" cy="1544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81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Neutral Parties</a:t>
            </a:r>
          </a:p>
        </p:txBody>
      </p:sp>
      <p:sp>
        <p:nvSpPr>
          <p:cNvPr id="3" name="Content Placeholder 2"/>
          <p:cNvSpPr>
            <a:spLocks noGrp="1"/>
          </p:cNvSpPr>
          <p:nvPr>
            <p:ph idx="1"/>
          </p:nvPr>
        </p:nvSpPr>
        <p:spPr>
          <a:xfrm>
            <a:off x="914400" y="1600200"/>
            <a:ext cx="7772400" cy="5257800"/>
          </a:xfrm>
        </p:spPr>
        <p:txBody>
          <a:bodyPr>
            <a:normAutofit fontScale="92500"/>
          </a:bodyPr>
          <a:lstStyle/>
          <a:p>
            <a:pPr>
              <a:buNone/>
            </a:pPr>
            <a:r>
              <a:rPr lang="en-US" dirty="0" err="1"/>
              <a:t>Telos</a:t>
            </a:r>
            <a:r>
              <a:rPr lang="en-US" dirty="0"/>
              <a:t>—people who follow the </a:t>
            </a:r>
            <a:r>
              <a:rPr lang="en-US" i="1" dirty="0"/>
              <a:t>Neutral Parties approach seek to accumulate </a:t>
            </a:r>
            <a:r>
              <a:rPr lang="en-US" dirty="0"/>
              <a:t>knowledge and protect disciplinary sovereignty. They typically acknowledge the influence of worldviews on the pursuit of knowledge, but they also tend to accept the modernist division of knowledge into discrete disciplines that are relatively autonomous. Thus, they are always obligated to follow the sovereignty of whichever discipline they are operating in at a given point in time.</a:t>
            </a:r>
          </a:p>
        </p:txBody>
      </p:sp>
    </p:spTree>
    <p:extLst>
      <p:ext uri="{BB962C8B-B14F-4D97-AF65-F5344CB8AC3E}">
        <p14:creationId xmlns:p14="http://schemas.microsoft.com/office/powerpoint/2010/main" val="106176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Neutral Parties: Questions</a:t>
            </a:r>
          </a:p>
        </p:txBody>
      </p:sp>
      <p:sp>
        <p:nvSpPr>
          <p:cNvPr id="3" name="Content Placeholder 2"/>
          <p:cNvSpPr>
            <a:spLocks noGrp="1"/>
          </p:cNvSpPr>
          <p:nvPr>
            <p:ph idx="1"/>
          </p:nvPr>
        </p:nvSpPr>
        <p:spPr>
          <a:xfrm>
            <a:off x="838200" y="1600200"/>
            <a:ext cx="7848600" cy="5257800"/>
          </a:xfrm>
        </p:spPr>
        <p:txBody>
          <a:bodyPr>
            <a:normAutofit/>
          </a:bodyPr>
          <a:lstStyle/>
          <a:p>
            <a:r>
              <a:rPr lang="en-US" sz="2800" dirty="0"/>
              <a:t>How can I make sure that my religious beliefs do not bias me in my scientific or clinical work?</a:t>
            </a:r>
          </a:p>
          <a:p>
            <a:r>
              <a:rPr lang="en-US" sz="2800" dirty="0"/>
              <a:t>If psychological and theological teachings appear to conflict, can the differences be explained as simply reflecting the different languages and methodologies of the two disciplines?</a:t>
            </a:r>
          </a:p>
          <a:p>
            <a:r>
              <a:rPr lang="en-US" sz="2800" dirty="0"/>
              <a:t>How does one determine if a problem is primarily a spiritual issue or a psychological issue?</a:t>
            </a:r>
          </a:p>
          <a:p>
            <a:r>
              <a:rPr lang="en-US" sz="2800" dirty="0"/>
              <a:t>In what ways do psychology and theology seem to be saying the same thing in different words?</a:t>
            </a:r>
          </a:p>
        </p:txBody>
      </p:sp>
    </p:spTree>
    <p:extLst>
      <p:ext uri="{BB962C8B-B14F-4D97-AF65-F5344CB8AC3E}">
        <p14:creationId xmlns:p14="http://schemas.microsoft.com/office/powerpoint/2010/main" val="106148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8305800" cy="1143000"/>
          </a:xfrm>
        </p:spPr>
        <p:txBody>
          <a:bodyPr>
            <a:normAutofit/>
          </a:bodyPr>
          <a:lstStyle/>
          <a:p>
            <a:r>
              <a:rPr lang="en-US" dirty="0"/>
              <a:t>Allies as Subjects of One Sovereign</a:t>
            </a:r>
          </a:p>
        </p:txBody>
      </p:sp>
      <p:pic>
        <p:nvPicPr>
          <p:cNvPr id="13317" name="Picture 5" descr="C:\Users\dentwistle\AppData\Local\Microsoft\Windows\Temporary Internet Files\Content.IE5\ATR89BK5\partner[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0324" y="2057400"/>
            <a:ext cx="2610412" cy="416922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14400" y="1371600"/>
            <a:ext cx="5475924" cy="5486400"/>
          </a:xfrm>
        </p:spPr>
        <p:txBody>
          <a:bodyPr>
            <a:normAutofit/>
          </a:bodyPr>
          <a:lstStyle/>
          <a:p>
            <a:pPr marL="0" indent="0">
              <a:buNone/>
            </a:pPr>
            <a:r>
              <a:rPr lang="en-US" dirty="0"/>
              <a:t>God is the author of all truth, and all things are “by him, for him” and “hold together” in Him.  Although psychology and theology are separate disciplines, with their own sources, methodologies, and findings, they both express truth about human nature and functioning. </a:t>
            </a:r>
          </a:p>
        </p:txBody>
      </p:sp>
    </p:spTree>
    <p:extLst>
      <p:ext uri="{BB962C8B-B14F-4D97-AF65-F5344CB8AC3E}">
        <p14:creationId xmlns:p14="http://schemas.microsoft.com/office/powerpoint/2010/main" val="249158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382000" cy="1143000"/>
          </a:xfrm>
        </p:spPr>
        <p:txBody>
          <a:bodyPr>
            <a:normAutofit/>
          </a:bodyPr>
          <a:lstStyle/>
          <a:p>
            <a:r>
              <a:rPr lang="en-US" dirty="0"/>
              <a:t>Allies as Subjects of One Sovereign</a:t>
            </a:r>
          </a:p>
        </p:txBody>
      </p:sp>
      <p:sp>
        <p:nvSpPr>
          <p:cNvPr id="3" name="Content Placeholder 2"/>
          <p:cNvSpPr>
            <a:spLocks noGrp="1"/>
          </p:cNvSpPr>
          <p:nvPr>
            <p:ph idx="1"/>
          </p:nvPr>
        </p:nvSpPr>
        <p:spPr>
          <a:xfrm>
            <a:off x="1143000" y="1363824"/>
            <a:ext cx="7696200" cy="5486400"/>
          </a:xfrm>
        </p:spPr>
        <p:txBody>
          <a:bodyPr>
            <a:normAutofit/>
          </a:bodyPr>
          <a:lstStyle/>
          <a:p>
            <a:pPr marL="0" indent="0">
              <a:buNone/>
            </a:pPr>
            <a:r>
              <a:rPr lang="en-US" sz="3600" dirty="0"/>
              <a:t>Psychology and theology are both dependent, to some degree, on human thinking, and to the degree that human thinking is errant, our psychological and theological conclusions can be wrong.  </a:t>
            </a:r>
          </a:p>
        </p:txBody>
      </p:sp>
      <p:pic>
        <p:nvPicPr>
          <p:cNvPr id="15362" name="Picture 2" descr="C:\Users\dentwistle\AppData\Local\Microsoft\Windows\Temporary Internet Files\Content.IE5\HAF1P0EX\right-wro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286250"/>
            <a:ext cx="52578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7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382000" cy="1143000"/>
          </a:xfrm>
        </p:spPr>
        <p:txBody>
          <a:bodyPr>
            <a:normAutofit/>
          </a:bodyPr>
          <a:lstStyle/>
          <a:p>
            <a:r>
              <a:rPr lang="en-US" dirty="0"/>
              <a:t>Allies as Subjects of One Sovereign</a:t>
            </a:r>
          </a:p>
        </p:txBody>
      </p:sp>
      <p:sp>
        <p:nvSpPr>
          <p:cNvPr id="3" name="Content Placeholder 2"/>
          <p:cNvSpPr>
            <a:spLocks noGrp="1"/>
          </p:cNvSpPr>
          <p:nvPr>
            <p:ph idx="1"/>
          </p:nvPr>
        </p:nvSpPr>
        <p:spPr>
          <a:xfrm>
            <a:off x="990600" y="1371600"/>
            <a:ext cx="7696200" cy="5486400"/>
          </a:xfrm>
        </p:spPr>
        <p:txBody>
          <a:bodyPr>
            <a:normAutofit/>
          </a:bodyPr>
          <a:lstStyle/>
          <a:p>
            <a:pPr marL="0" indent="0">
              <a:buNone/>
            </a:pPr>
            <a:r>
              <a:rPr lang="en-US" dirty="0"/>
              <a:t>Apparent contradictions between psychology and theology suggest that we need to reconsider our reasoning and data to see if we can identify logical, methodological, interpretive, or other errors in our thinking.</a:t>
            </a:r>
          </a:p>
        </p:txBody>
      </p:sp>
      <p:pic>
        <p:nvPicPr>
          <p:cNvPr id="13314" name="Picture 2" descr="C:\Users\dentwistle\AppData\Local\Microsoft\Windows\Temporary Internet Files\Content.IE5\ATR89BK5\workInProgres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70110">
            <a:off x="3563040" y="4019457"/>
            <a:ext cx="3429893" cy="2743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558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Allies</a:t>
            </a:r>
          </a:p>
        </p:txBody>
      </p:sp>
      <p:sp>
        <p:nvSpPr>
          <p:cNvPr id="3" name="Content Placeholder 2"/>
          <p:cNvSpPr>
            <a:spLocks noGrp="1"/>
          </p:cNvSpPr>
          <p:nvPr>
            <p:ph idx="1"/>
          </p:nvPr>
        </p:nvSpPr>
        <p:spPr>
          <a:xfrm>
            <a:off x="838200" y="1600200"/>
            <a:ext cx="7848600" cy="5257800"/>
          </a:xfrm>
        </p:spPr>
        <p:txBody>
          <a:bodyPr>
            <a:normAutofit/>
          </a:bodyPr>
          <a:lstStyle/>
          <a:p>
            <a:pPr>
              <a:buNone/>
            </a:pPr>
            <a:r>
              <a:rPr lang="en-US" sz="3200" dirty="0" err="1"/>
              <a:t>Telos</a:t>
            </a:r>
            <a:r>
              <a:rPr lang="en-US" sz="3200" dirty="0"/>
              <a:t>—Allies strive to be faithful stewards of all that God has entrusted to us, including studying the book of His Works </a:t>
            </a:r>
            <a:r>
              <a:rPr lang="en-US" sz="3200" i="1" dirty="0"/>
              <a:t>and the book of His Word. Our </a:t>
            </a:r>
            <a:r>
              <a:rPr lang="en-US" sz="3200" dirty="0"/>
              <a:t>ultimate goals include serving and praising God with all of our being and fulfilling our call to love our neighbor.  At the disciplinary level, the </a:t>
            </a:r>
            <a:r>
              <a:rPr lang="en-US" sz="3200" i="1" dirty="0"/>
              <a:t>Allies </a:t>
            </a:r>
            <a:r>
              <a:rPr lang="en-US" sz="3200" dirty="0"/>
              <a:t>model aims to discern the underlying unity of truth and to use it for godly ends.</a:t>
            </a:r>
          </a:p>
        </p:txBody>
      </p:sp>
    </p:spTree>
    <p:extLst>
      <p:ext uri="{BB962C8B-B14F-4D97-AF65-F5344CB8AC3E}">
        <p14:creationId xmlns:p14="http://schemas.microsoft.com/office/powerpoint/2010/main" val="408510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Allies: Questions</a:t>
            </a:r>
          </a:p>
        </p:txBody>
      </p:sp>
      <p:sp>
        <p:nvSpPr>
          <p:cNvPr id="3" name="Content Placeholder 2"/>
          <p:cNvSpPr>
            <a:spLocks noGrp="1"/>
          </p:cNvSpPr>
          <p:nvPr>
            <p:ph idx="1"/>
          </p:nvPr>
        </p:nvSpPr>
        <p:spPr>
          <a:xfrm>
            <a:off x="762000" y="1371600"/>
            <a:ext cx="7924800" cy="5486400"/>
          </a:xfrm>
        </p:spPr>
        <p:txBody>
          <a:bodyPr>
            <a:noAutofit/>
          </a:bodyPr>
          <a:lstStyle/>
          <a:p>
            <a:r>
              <a:rPr lang="en-US" sz="2550" dirty="0"/>
              <a:t>How can we discern the nature of human beings using both psychology and theology?</a:t>
            </a:r>
          </a:p>
          <a:p>
            <a:r>
              <a:rPr lang="en-US" sz="2550" dirty="0"/>
              <a:t>How can a Christian worldview help us evaluate fundamental assumptions about our place in the world, especially as they are reflected in academic disciplines?</a:t>
            </a:r>
          </a:p>
          <a:p>
            <a:r>
              <a:rPr lang="en-US" sz="2550" dirty="0"/>
              <a:t>How can we maintain the disciplinary </a:t>
            </a:r>
            <a:r>
              <a:rPr lang="en-US" sz="2550" dirty="0" err="1"/>
              <a:t>distinctives</a:t>
            </a:r>
            <a:r>
              <a:rPr lang="en-US" sz="2550" dirty="0"/>
              <a:t> of psychology and theology as we seek to understand human nature holistically?</a:t>
            </a:r>
          </a:p>
          <a:p>
            <a:r>
              <a:rPr lang="en-US" sz="2550" dirty="0"/>
              <a:t>How can psychology and theology help us to minister God’s love to the many needs that people have?</a:t>
            </a:r>
          </a:p>
          <a:p>
            <a:r>
              <a:rPr lang="en-US" sz="2550" dirty="0"/>
              <a:t>How can all that we do be an expression of love of God and love of our neighbor?</a:t>
            </a:r>
          </a:p>
        </p:txBody>
      </p:sp>
    </p:spTree>
    <p:extLst>
      <p:ext uri="{BB962C8B-B14F-4D97-AF65-F5344CB8AC3E}">
        <p14:creationId xmlns:p14="http://schemas.microsoft.com/office/powerpoint/2010/main" val="215157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Apparent Conflict</a:t>
            </a:r>
          </a:p>
        </p:txBody>
      </p:sp>
      <p:sp>
        <p:nvSpPr>
          <p:cNvPr id="3" name="Content Placeholder 2"/>
          <p:cNvSpPr>
            <a:spLocks noGrp="1"/>
          </p:cNvSpPr>
          <p:nvPr>
            <p:ph idx="1"/>
          </p:nvPr>
        </p:nvSpPr>
        <p:spPr>
          <a:xfrm>
            <a:off x="1219200" y="1752600"/>
            <a:ext cx="7467600" cy="4525963"/>
          </a:xfrm>
        </p:spPr>
        <p:txBody>
          <a:bodyPr>
            <a:normAutofit/>
          </a:bodyPr>
          <a:lstStyle/>
          <a:p>
            <a:pPr>
              <a:buNone/>
            </a:pPr>
            <a:r>
              <a:rPr lang="en-US" sz="4800" dirty="0"/>
              <a:t>  Each of the models will have a different way of handling apparent conflict between Christian theology and psychology.</a:t>
            </a:r>
          </a:p>
        </p:txBody>
      </p:sp>
    </p:spTree>
    <p:extLst>
      <p:ext uri="{BB962C8B-B14F-4D97-AF65-F5344CB8AC3E}">
        <p14:creationId xmlns:p14="http://schemas.microsoft.com/office/powerpoint/2010/main" val="4149494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Conflict</a:t>
            </a:r>
          </a:p>
        </p:txBody>
      </p:sp>
      <p:sp>
        <p:nvSpPr>
          <p:cNvPr id="3" name="Content Placeholder 2"/>
          <p:cNvSpPr>
            <a:spLocks noGrp="1"/>
          </p:cNvSpPr>
          <p:nvPr>
            <p:ph idx="1"/>
          </p:nvPr>
        </p:nvSpPr>
        <p:spPr>
          <a:xfrm>
            <a:off x="1219200" y="1447800"/>
            <a:ext cx="7467600" cy="5410200"/>
          </a:xfrm>
        </p:spPr>
        <p:txBody>
          <a:bodyPr>
            <a:normAutofit/>
          </a:bodyPr>
          <a:lstStyle/>
          <a:p>
            <a:r>
              <a:rPr lang="en-US" sz="3600" dirty="0"/>
              <a:t>Enemies – one side is right, one side is wrong</a:t>
            </a:r>
          </a:p>
          <a:p>
            <a:r>
              <a:rPr lang="en-US" sz="3600" dirty="0"/>
              <a:t>Spies – focus only on what supports their assumptions and interests, and ignore or downplay the rest</a:t>
            </a:r>
          </a:p>
          <a:p>
            <a:r>
              <a:rPr lang="en-US" sz="3600" dirty="0"/>
              <a:t>Colonialists – reform psychology by filtering secular concepts through religious categories</a:t>
            </a:r>
          </a:p>
        </p:txBody>
      </p:sp>
    </p:spTree>
    <p:extLst>
      <p:ext uri="{BB962C8B-B14F-4D97-AF65-F5344CB8AC3E}">
        <p14:creationId xmlns:p14="http://schemas.microsoft.com/office/powerpoint/2010/main" val="1415808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Conflict</a:t>
            </a:r>
          </a:p>
        </p:txBody>
      </p:sp>
      <p:sp>
        <p:nvSpPr>
          <p:cNvPr id="3" name="Content Placeholder 2"/>
          <p:cNvSpPr>
            <a:spLocks noGrp="1"/>
          </p:cNvSpPr>
          <p:nvPr>
            <p:ph idx="1"/>
          </p:nvPr>
        </p:nvSpPr>
        <p:spPr>
          <a:xfrm>
            <a:off x="990600" y="1295400"/>
            <a:ext cx="8077200" cy="5410200"/>
          </a:xfrm>
        </p:spPr>
        <p:txBody>
          <a:bodyPr>
            <a:noAutofit/>
          </a:bodyPr>
          <a:lstStyle/>
          <a:p>
            <a:r>
              <a:rPr lang="en-US" sz="3400" dirty="0"/>
              <a:t>Rebuilders – reorient the field of psychology by infusing it with Christian values</a:t>
            </a:r>
          </a:p>
          <a:p>
            <a:r>
              <a:rPr lang="en-US" sz="3400" dirty="0"/>
              <a:t>Neutral Parties – differences may be due to different levels of explanation</a:t>
            </a:r>
          </a:p>
          <a:p>
            <a:r>
              <a:rPr lang="en-US" sz="3400" dirty="0"/>
              <a:t>Allies – there can be no fundamental incompatibility (truth is truth, and God is the author of truth), so any apparent conflicts are the result of errant interpretation.</a:t>
            </a:r>
          </a:p>
        </p:txBody>
      </p:sp>
    </p:spTree>
    <p:extLst>
      <p:ext uri="{BB962C8B-B14F-4D97-AF65-F5344CB8AC3E}">
        <p14:creationId xmlns:p14="http://schemas.microsoft.com/office/powerpoint/2010/main" val="292627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What’s Next?</a:t>
            </a:r>
          </a:p>
        </p:txBody>
      </p:sp>
      <p:sp>
        <p:nvSpPr>
          <p:cNvPr id="3" name="Content Placeholder 2"/>
          <p:cNvSpPr>
            <a:spLocks noGrp="1"/>
          </p:cNvSpPr>
          <p:nvPr>
            <p:ph idx="1"/>
          </p:nvPr>
        </p:nvSpPr>
        <p:spPr/>
        <p:txBody>
          <a:bodyPr>
            <a:noAutofit/>
          </a:bodyPr>
          <a:lstStyle/>
          <a:p>
            <a:r>
              <a:rPr lang="en-US" dirty="0"/>
              <a:t>In this chapter, we have seen how models shape how we understand things and the questions that we generate.  </a:t>
            </a:r>
          </a:p>
          <a:p>
            <a:r>
              <a:rPr lang="en-US" dirty="0"/>
              <a:t>We were introduced to six models for how people think about relating psychology and religion (or theology or Christianity).</a:t>
            </a:r>
          </a:p>
          <a:p>
            <a:r>
              <a:rPr lang="en-US" dirty="0"/>
              <a:t>In the next several chapters we will explore these models in greater depth.</a:t>
            </a:r>
          </a:p>
        </p:txBody>
      </p:sp>
    </p:spTree>
    <p:extLst>
      <p:ext uri="{BB962C8B-B14F-4D97-AF65-F5344CB8AC3E}">
        <p14:creationId xmlns:p14="http://schemas.microsoft.com/office/powerpoint/2010/main" val="47686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5379</TotalTime>
  <Words>2837</Words>
  <Application>Microsoft Office PowerPoint</Application>
  <PresentationFormat>On-screen Show (4:3)</PresentationFormat>
  <Paragraphs>192</Paragraphs>
  <Slides>46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46</vt:i4>
      </vt:variant>
    </vt:vector>
  </HeadingPairs>
  <TitlesOfParts>
    <vt:vector size="52" baseType="lpstr">
      <vt:lpstr>Arial</vt:lpstr>
      <vt:lpstr>Calibri</vt:lpstr>
      <vt:lpstr>Sylfaen</vt:lpstr>
      <vt:lpstr>Trajan Pro</vt:lpstr>
      <vt:lpstr>Office Theme</vt:lpstr>
      <vt:lpstr>1_Office Theme</vt:lpstr>
      <vt:lpstr>Integrative Approaches to Psychology and Christianity – 4th ed.</vt:lpstr>
      <vt:lpstr>PowerPoint Slides  to Accompany    Integrative Approaches to Psychology and Christianity, 4th  Edition   Chapter 8 Understanding and  Making Models </vt:lpstr>
      <vt:lpstr>PowerPoint Presentation</vt:lpstr>
      <vt:lpstr>How realistic can a model be?</vt:lpstr>
      <vt:lpstr>PowerPoint Presentation</vt:lpstr>
      <vt:lpstr>PowerPoint Presentation</vt:lpstr>
      <vt:lpstr>Models</vt:lpstr>
      <vt:lpstr>Reflection Point</vt:lpstr>
      <vt:lpstr>Models</vt:lpstr>
      <vt:lpstr>Models</vt:lpstr>
      <vt:lpstr>Models Shape our Understanding</vt:lpstr>
      <vt:lpstr>Models Shape our Understanding</vt:lpstr>
      <vt:lpstr>Example</vt:lpstr>
      <vt:lpstr>PowerPoint Presentation</vt:lpstr>
      <vt:lpstr>Reflection Point</vt:lpstr>
      <vt:lpstr>Reflection Point</vt:lpstr>
      <vt:lpstr>Model Assumptions</vt:lpstr>
      <vt:lpstr>Francis Bacon</vt:lpstr>
      <vt:lpstr>Francis Bacon</vt:lpstr>
      <vt:lpstr>Model Assumptions</vt:lpstr>
      <vt:lpstr>A mnemonic device for the models</vt:lpstr>
      <vt:lpstr>Enemies</vt:lpstr>
      <vt:lpstr>Enemies</vt:lpstr>
      <vt:lpstr>Secular Combatant Questions</vt:lpstr>
      <vt:lpstr>Enemies</vt:lpstr>
      <vt:lpstr>Christian Combatant Questions</vt:lpstr>
      <vt:lpstr>Spies</vt:lpstr>
      <vt:lpstr>Domestic Spies: Questions</vt:lpstr>
      <vt:lpstr>Foreign Spies: Questions</vt:lpstr>
      <vt:lpstr>Colonialists</vt:lpstr>
      <vt:lpstr>Colonialists: Questions</vt:lpstr>
      <vt:lpstr>Rebuilders</vt:lpstr>
      <vt:lpstr>Rebuilders</vt:lpstr>
      <vt:lpstr>Rebuilders: Questions</vt:lpstr>
      <vt:lpstr>Neutral Parties</vt:lpstr>
      <vt:lpstr>Neutral Parties</vt:lpstr>
      <vt:lpstr>Neutral Parties: Questions</vt:lpstr>
      <vt:lpstr>Allies as Subjects of One Sovereign</vt:lpstr>
      <vt:lpstr>Allies as Subjects of One Sovereign</vt:lpstr>
      <vt:lpstr>Allies as Subjects of One Sovereign</vt:lpstr>
      <vt:lpstr>Allies</vt:lpstr>
      <vt:lpstr>Allies: Questions</vt:lpstr>
      <vt:lpstr>Apparent Conflict</vt:lpstr>
      <vt:lpstr>Handling Conflict</vt:lpstr>
      <vt:lpstr>Handling Conflict</vt:lpstr>
      <vt:lpstr>What’s 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146</cp:revision>
  <dcterms:created xsi:type="dcterms:W3CDTF">2015-05-18T19:09:05Z</dcterms:created>
  <dcterms:modified xsi:type="dcterms:W3CDTF">2021-11-16T21:56:24Z</dcterms:modified>
</cp:coreProperties>
</file>