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1"/>
  </p:notesMasterIdLst>
  <p:sldIdLst>
    <p:sldId id="259" r:id="rId3"/>
    <p:sldId id="256" r:id="rId4"/>
    <p:sldId id="268" r:id="rId5"/>
    <p:sldId id="266" r:id="rId6"/>
    <p:sldId id="288" r:id="rId7"/>
    <p:sldId id="267" r:id="rId8"/>
    <p:sldId id="289" r:id="rId9"/>
    <p:sldId id="287" r:id="rId10"/>
    <p:sldId id="270" r:id="rId11"/>
    <p:sldId id="274" r:id="rId12"/>
    <p:sldId id="305" r:id="rId13"/>
    <p:sldId id="290" r:id="rId14"/>
    <p:sldId id="291" r:id="rId15"/>
    <p:sldId id="275" r:id="rId16"/>
    <p:sldId id="276" r:id="rId17"/>
    <p:sldId id="277" r:id="rId18"/>
    <p:sldId id="278" r:id="rId19"/>
    <p:sldId id="295" r:id="rId20"/>
    <p:sldId id="299" r:id="rId21"/>
    <p:sldId id="298" r:id="rId22"/>
    <p:sldId id="297" r:id="rId23"/>
    <p:sldId id="302" r:id="rId24"/>
    <p:sldId id="301" r:id="rId25"/>
    <p:sldId id="300" r:id="rId26"/>
    <p:sldId id="307" r:id="rId27"/>
    <p:sldId id="306" r:id="rId28"/>
    <p:sldId id="308" r:id="rId29"/>
    <p:sldId id="303" r:id="rId30"/>
    <p:sldId id="292" r:id="rId31"/>
    <p:sldId id="279" r:id="rId32"/>
    <p:sldId id="280" r:id="rId33"/>
    <p:sldId id="281" r:id="rId34"/>
    <p:sldId id="282" r:id="rId35"/>
    <p:sldId id="304" r:id="rId36"/>
    <p:sldId id="293" r:id="rId37"/>
    <p:sldId id="285" r:id="rId38"/>
    <p:sldId id="294" r:id="rId39"/>
    <p:sldId id="286"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9D6"/>
    <a:srgbClr val="7C5A4A"/>
    <a:srgbClr val="614537"/>
    <a:srgbClr val="000000"/>
    <a:srgbClr val="573D32"/>
    <a:srgbClr val="0A0605"/>
    <a:srgbClr val="F5EAD7"/>
    <a:srgbClr val="624537"/>
    <a:srgbClr val="A68B79"/>
    <a:srgbClr val="EADF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708" y="2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87612D-C78B-4F91-99D2-5F0ECD239CD9}" type="datetimeFigureOut">
              <a:rPr lang="en-US" smtClean="0"/>
              <a:t>11/16/2021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968F87-5685-468D-8A89-62B02B80CB09}" type="slidenum">
              <a:rPr lang="en-US" smtClean="0"/>
              <a:t>‹#›</a:t>
            </a:fld>
            <a:endParaRPr lang="en-US"/>
          </a:p>
        </p:txBody>
      </p:sp>
    </p:spTree>
    <p:extLst>
      <p:ext uri="{BB962C8B-B14F-4D97-AF65-F5344CB8AC3E}">
        <p14:creationId xmlns:p14="http://schemas.microsoft.com/office/powerpoint/2010/main" val="2179145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5933F0-D3A2-4105-9F43-21E2ED7A43E5}" type="slidenum">
              <a:rPr lang="en-US" smtClean="0"/>
              <a:t>6</a:t>
            </a:fld>
            <a:endParaRPr lang="en-US"/>
          </a:p>
        </p:txBody>
      </p:sp>
    </p:spTree>
    <p:extLst>
      <p:ext uri="{BB962C8B-B14F-4D97-AF65-F5344CB8AC3E}">
        <p14:creationId xmlns:p14="http://schemas.microsoft.com/office/powerpoint/2010/main" val="4117322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40442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6225"/>
            <a:ext cx="7467600" cy="1143000"/>
          </a:xfrm>
        </p:spPr>
        <p:txBody>
          <a:bodyPr/>
          <a:lstStyle/>
          <a:p>
            <a:r>
              <a:rPr lang="en-US"/>
              <a:t>Click to edit Master title style</a:t>
            </a:r>
          </a:p>
        </p:txBody>
      </p:sp>
      <p:sp>
        <p:nvSpPr>
          <p:cNvPr id="3" name="Content Placeholder 2"/>
          <p:cNvSpPr>
            <a:spLocks noGrp="1"/>
          </p:cNvSpPr>
          <p:nvPr>
            <p:ph idx="1"/>
          </p:nvPr>
        </p:nvSpPr>
        <p:spPr>
          <a:xfrm>
            <a:off x="1219200" y="1600200"/>
            <a:ext cx="7467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pic>
        <p:nvPicPr>
          <p:cNvPr id="10" name="Picture 9">
            <a:extLst>
              <a:ext uri="{FF2B5EF4-FFF2-40B4-BE49-F238E27FC236}">
                <a16:creationId xmlns:a16="http://schemas.microsoft.com/office/drawing/2014/main" id="{92ECFD96-FAB7-49B9-817C-EC2B36DCCB5D}"/>
              </a:ext>
            </a:extLst>
          </p:cNvPr>
          <p:cNvPicPr>
            <a:picLocks noChangeAspect="1"/>
          </p:cNvPicPr>
          <p:nvPr userDrawn="1"/>
        </p:nvPicPr>
        <p:blipFill>
          <a:blip r:embed="rId2"/>
          <a:stretch>
            <a:fillRect/>
          </a:stretch>
        </p:blipFill>
        <p:spPr>
          <a:xfrm rot="16200000">
            <a:off x="-3050850" y="3029742"/>
            <a:ext cx="6872937" cy="813453"/>
          </a:xfrm>
          <a:prstGeom prst="rect">
            <a:avLst/>
          </a:prstGeom>
        </p:spPr>
      </p:pic>
      <p:sp>
        <p:nvSpPr>
          <p:cNvPr id="12" name="TextBox 11">
            <a:extLst>
              <a:ext uri="{FF2B5EF4-FFF2-40B4-BE49-F238E27FC236}">
                <a16:creationId xmlns:a16="http://schemas.microsoft.com/office/drawing/2014/main" id="{0AA39075-273F-439B-8BC9-8B787C963641}"/>
              </a:ext>
            </a:extLst>
          </p:cNvPr>
          <p:cNvSpPr txBox="1"/>
          <p:nvPr userDrawn="1"/>
        </p:nvSpPr>
        <p:spPr>
          <a:xfrm rot="16200000">
            <a:off x="-3043380" y="3136610"/>
            <a:ext cx="685800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3E9D6"/>
                </a:solidFill>
                <a:effectLst>
                  <a:outerShdw blurRad="38100" dist="38100" dir="2700000" algn="tl">
                    <a:srgbClr val="000000">
                      <a:alpha val="43137"/>
                    </a:srgbClr>
                  </a:outerShdw>
                </a:effectLst>
                <a:uLnTx/>
                <a:uFillTx/>
                <a:latin typeface="Calibri"/>
                <a:ea typeface="+mn-ea"/>
                <a:cs typeface="+mn-cs"/>
              </a:rPr>
              <a:t>Chapter 7: Philosophical Anthropology</a:t>
            </a:r>
          </a:p>
        </p:txBody>
      </p:sp>
    </p:spTree>
    <p:extLst>
      <p:ext uri="{BB962C8B-B14F-4D97-AF65-F5344CB8AC3E}">
        <p14:creationId xmlns:p14="http://schemas.microsoft.com/office/powerpoint/2010/main" val="65983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68726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8864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329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4717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307013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2928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5499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7669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907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E8BDB-6292-4AB0-A62E-E5BD730CA27B}" type="datetimeFigureOut">
              <a:rPr lang="en-US" smtClean="0"/>
              <a:pPr/>
              <a:t>11/16/2021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07BDD-472B-41CD-B68A-A5AA34049DED}" type="slidenum">
              <a:rPr lang="en-US" smtClean="0"/>
              <a:pPr/>
              <a:t>‹#›</a:t>
            </a:fld>
            <a:endParaRPr lang="en-US"/>
          </a:p>
        </p:txBody>
      </p:sp>
    </p:spTree>
    <p:extLst>
      <p:ext uri="{BB962C8B-B14F-4D97-AF65-F5344CB8AC3E}">
        <p14:creationId xmlns:p14="http://schemas.microsoft.com/office/powerpoint/2010/main" val="3118097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3EE8BDB-6292-4AB0-A62E-E5BD730CA27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B07BDD-472B-41CD-B68A-A5AA34049DE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11628634"/>
      </p:ext>
    </p:extLst>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google.com/url?sa=i&amp;rct=j&amp;q=&amp;esrc=s&amp;frm=1&amp;source=images&amp;cd=&amp;cad=rja&amp;docid=CFu0nkWo4jUaWM&amp;tbnid=9PpOqvBHbaYmsM:&amp;ved=0CAUQjRw&amp;url=http://www.philosophicalanthropology.org/&amp;ei=hin6UsSHMcidyQGN7YH4Ag&amp;bvm=bv.61190604,d.aWc&amp;psig=AFQjCNFsszBpEtpbw6HtV0gV3mRCkxLb2g&amp;ust=1392212687714751"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D296C6-097A-4946-9988-E04BB10B19F2}"/>
              </a:ext>
            </a:extLst>
          </p:cNvPr>
          <p:cNvPicPr>
            <a:picLocks noChangeAspect="1"/>
          </p:cNvPicPr>
          <p:nvPr/>
        </p:nvPicPr>
        <p:blipFill>
          <a:blip r:embed="rId2"/>
          <a:stretch>
            <a:fillRect/>
          </a:stretch>
        </p:blipFill>
        <p:spPr>
          <a:xfrm>
            <a:off x="0" y="0"/>
            <a:ext cx="678007" cy="6858000"/>
          </a:xfrm>
          <a:prstGeom prst="rect">
            <a:avLst/>
          </a:prstGeom>
          <a:blipFill>
            <a:blip r:embed="rId3"/>
            <a:tile tx="0" ty="0" sx="100000" sy="100000" flip="none" algn="tl"/>
          </a:blipFill>
        </p:spPr>
      </p:pic>
      <p:sp>
        <p:nvSpPr>
          <p:cNvPr id="209" name="Subtitle 2">
            <a:extLst>
              <a:ext uri="{FF2B5EF4-FFF2-40B4-BE49-F238E27FC236}">
                <a16:creationId xmlns:a16="http://schemas.microsoft.com/office/drawing/2014/main" id="{DFE59A78-7B76-4B86-912A-BF115BDEC777}"/>
              </a:ext>
            </a:extLst>
          </p:cNvPr>
          <p:cNvSpPr>
            <a:spLocks noGrp="1"/>
          </p:cNvSpPr>
          <p:nvPr>
            <p:ph type="subTitle" idx="1"/>
          </p:nvPr>
        </p:nvSpPr>
        <p:spPr>
          <a:xfrm>
            <a:off x="990600" y="1828800"/>
            <a:ext cx="7848600" cy="1752600"/>
          </a:xfrm>
        </p:spPr>
        <p:txBody>
          <a:bodyPr>
            <a:normAutofit fontScale="25000" lnSpcReduction="20000"/>
          </a:bodyPr>
          <a:lstStyle/>
          <a:p>
            <a:r>
              <a:rPr lang="en-US" sz="24000" dirty="0">
                <a:solidFill>
                  <a:srgbClr val="614537"/>
                </a:solidFill>
                <a:latin typeface="Sylfaen" panose="010A0502050306030303" pitchFamily="18" charset="0"/>
              </a:rPr>
              <a:t>Chapter 7</a:t>
            </a:r>
          </a:p>
          <a:p>
            <a:r>
              <a:rPr lang="en-US" sz="24000" dirty="0">
                <a:solidFill>
                  <a:srgbClr val="614537"/>
                </a:solidFill>
                <a:latin typeface="Sylfaen" panose="010A0502050306030303" pitchFamily="18" charset="0"/>
              </a:rPr>
              <a:t>Philosophical Anthropology</a:t>
            </a:r>
          </a:p>
          <a:p>
            <a:endParaRPr lang="en-US" sz="9600" dirty="0">
              <a:solidFill>
                <a:schemeClr val="tx1"/>
              </a:solidFill>
              <a:latin typeface="Sylfaen" panose="010A0502050306030303" pitchFamily="18" charset="0"/>
            </a:endParaRPr>
          </a:p>
          <a:p>
            <a:r>
              <a:rPr lang="en-US" sz="17600" dirty="0">
                <a:solidFill>
                  <a:srgbClr val="614537"/>
                </a:solidFill>
                <a:latin typeface="Sylfaen" panose="010A0502050306030303" pitchFamily="18" charset="0"/>
              </a:rPr>
              <a:t>David N. Entwistle, PsyD</a:t>
            </a:r>
          </a:p>
          <a:p>
            <a:endParaRPr lang="en-US" sz="17600" dirty="0">
              <a:solidFill>
                <a:srgbClr val="614537"/>
              </a:solidFill>
              <a:latin typeface="Sylfaen" panose="010A0502050306030303" pitchFamily="18" charset="0"/>
            </a:endParaRPr>
          </a:p>
          <a:p>
            <a:r>
              <a:rPr lang="en-US" sz="5600">
                <a:solidFill>
                  <a:srgbClr val="614537"/>
                </a:solidFill>
                <a:latin typeface="Sylfaen" panose="010A0502050306030303" pitchFamily="18" charset="0"/>
              </a:rPr>
              <a:t>These </a:t>
            </a:r>
            <a:r>
              <a:rPr lang="en-US" sz="5600" dirty="0">
                <a:solidFill>
                  <a:srgbClr val="614537"/>
                </a:solidFill>
                <a:latin typeface="Sylfaen" panose="010A0502050306030303" pitchFamily="18" charset="0"/>
              </a:rPr>
              <a:t>slides are designed to accompany </a:t>
            </a:r>
            <a:r>
              <a:rPr lang="en-US" sz="5600" i="1" dirty="0">
                <a:solidFill>
                  <a:srgbClr val="614537"/>
                </a:solidFill>
                <a:latin typeface="Sylfaen" panose="010A0502050306030303" pitchFamily="18" charset="0"/>
              </a:rPr>
              <a:t>Integrative Approaches to Psychology and Christianity, 4</a:t>
            </a:r>
            <a:r>
              <a:rPr lang="en-US" sz="5600" i="1" baseline="30000" dirty="0">
                <a:solidFill>
                  <a:srgbClr val="614537"/>
                </a:solidFill>
                <a:latin typeface="Sylfaen" panose="010A0502050306030303" pitchFamily="18" charset="0"/>
              </a:rPr>
              <a:t>th</a:t>
            </a:r>
            <a:r>
              <a:rPr lang="en-US" sz="5600" i="1" dirty="0">
                <a:solidFill>
                  <a:srgbClr val="614537"/>
                </a:solidFill>
                <a:latin typeface="Sylfaen" panose="010A0502050306030303" pitchFamily="18" charset="0"/>
              </a:rPr>
              <a:t> ed</a:t>
            </a:r>
            <a:r>
              <a:rPr lang="en-US" sz="5600" dirty="0">
                <a:solidFill>
                  <a:srgbClr val="614537"/>
                </a:solidFill>
                <a:latin typeface="Sylfaen" panose="010A0502050306030303" pitchFamily="18" charset="0"/>
              </a:rPr>
              <a:t>.  </a:t>
            </a:r>
          </a:p>
          <a:p>
            <a:endParaRPr lang="en-US" sz="5600" dirty="0">
              <a:solidFill>
                <a:srgbClr val="614537"/>
              </a:solidFill>
              <a:latin typeface="Sylfaen" panose="010A0502050306030303" pitchFamily="18" charset="0"/>
            </a:endParaRPr>
          </a:p>
          <a:p>
            <a:r>
              <a:rPr lang="en-US" sz="4400" dirty="0">
                <a:solidFill>
                  <a:srgbClr val="614537"/>
                </a:solidFill>
                <a:latin typeface="Sylfaen" panose="010A0502050306030303" pitchFamily="18" charset="0"/>
              </a:rPr>
              <a:t>Material protected by copy write.  Users are welcome to make changes to the presentations and to use them for educational purposes, provided that the original acknowledgement is maintained and any changes to the presentation clearly identified</a:t>
            </a:r>
            <a:r>
              <a:rPr lang="en-US" sz="6000" dirty="0">
                <a:solidFill>
                  <a:srgbClr val="614537"/>
                </a:solidFill>
                <a:latin typeface="Sylfaen" panose="010A0502050306030303" pitchFamily="18" charset="0"/>
              </a:rPr>
              <a:t>. </a:t>
            </a:r>
          </a:p>
          <a:p>
            <a:endParaRPr lang="en-US" dirty="0">
              <a:solidFill>
                <a:schemeClr val="tx1"/>
              </a:solidFill>
              <a:latin typeface="Sylfaen" panose="010A0502050306030303" pitchFamily="18" charset="0"/>
            </a:endParaRPr>
          </a:p>
          <a:p>
            <a:endParaRPr lang="en-US" dirty="0">
              <a:solidFill>
                <a:schemeClr val="tx1"/>
              </a:solidFill>
              <a:latin typeface="Sylfaen" panose="010A0502050306030303" pitchFamily="18" charset="0"/>
            </a:endParaRPr>
          </a:p>
        </p:txBody>
      </p:sp>
      <p:sp>
        <p:nvSpPr>
          <p:cNvPr id="210" name="Title 1">
            <a:extLst>
              <a:ext uri="{FF2B5EF4-FFF2-40B4-BE49-F238E27FC236}">
                <a16:creationId xmlns:a16="http://schemas.microsoft.com/office/drawing/2014/main" id="{65017CC9-55B5-4ED5-A6AC-A0E159D3F299}"/>
              </a:ext>
            </a:extLst>
          </p:cNvPr>
          <p:cNvSpPr>
            <a:spLocks noGrp="1"/>
          </p:cNvSpPr>
          <p:nvPr>
            <p:ph type="ctrTitle"/>
          </p:nvPr>
        </p:nvSpPr>
        <p:spPr>
          <a:xfrm>
            <a:off x="990600" y="-14264"/>
            <a:ext cx="7772400" cy="1470025"/>
          </a:xfrm>
        </p:spPr>
        <p:txBody>
          <a:bodyPr>
            <a:normAutofit/>
          </a:bodyPr>
          <a:lstStyle/>
          <a:p>
            <a:r>
              <a:rPr lang="en-US" dirty="0">
                <a:solidFill>
                  <a:srgbClr val="614537"/>
                </a:solidFill>
                <a:latin typeface="Trajan Pro" pitchFamily="18" charset="0"/>
              </a:rPr>
              <a:t>Integrative Approaches</a:t>
            </a:r>
            <a:br>
              <a:rPr lang="en-US" dirty="0">
                <a:solidFill>
                  <a:srgbClr val="614537"/>
                </a:solidFill>
                <a:latin typeface="Trajan Pro" pitchFamily="18" charset="0"/>
              </a:rPr>
            </a:br>
            <a:r>
              <a:rPr lang="en-US" sz="2700" dirty="0">
                <a:solidFill>
                  <a:srgbClr val="614537"/>
                </a:solidFill>
                <a:latin typeface="Trajan Pro" pitchFamily="18" charset="0"/>
              </a:rPr>
              <a:t>to Psychology and Christianity – 4</a:t>
            </a:r>
            <a:r>
              <a:rPr lang="en-US" sz="2700" baseline="30000" dirty="0">
                <a:solidFill>
                  <a:srgbClr val="614537"/>
                </a:solidFill>
                <a:latin typeface="Trajan Pro" pitchFamily="18" charset="0"/>
              </a:rPr>
              <a:t>th</a:t>
            </a:r>
            <a:r>
              <a:rPr lang="en-US" sz="2700" dirty="0">
                <a:solidFill>
                  <a:srgbClr val="614537"/>
                </a:solidFill>
                <a:latin typeface="Trajan Pro" pitchFamily="18" charset="0"/>
              </a:rPr>
              <a:t> ed.</a:t>
            </a:r>
          </a:p>
        </p:txBody>
      </p:sp>
    </p:spTree>
    <p:extLst>
      <p:ext uri="{BB962C8B-B14F-4D97-AF65-F5344CB8AC3E}">
        <p14:creationId xmlns:p14="http://schemas.microsoft.com/office/powerpoint/2010/main" val="1908709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0" y="2949575"/>
            <a:ext cx="3505200" cy="1470025"/>
          </a:xfrm>
        </p:spPr>
        <p:txBody>
          <a:bodyPr>
            <a:normAutofit fontScale="90000"/>
          </a:bodyPr>
          <a:lstStyle/>
          <a:p>
            <a:r>
              <a:rPr lang="en-US" sz="3100" dirty="0">
                <a:latin typeface="Sylfaen" panose="010A0502050306030303" pitchFamily="18" charset="0"/>
              </a:rPr>
              <a:t>PowerPoint Slides </a:t>
            </a:r>
            <a:br>
              <a:rPr lang="en-US" sz="3100" dirty="0">
                <a:latin typeface="Sylfaen" panose="010A0502050306030303" pitchFamily="18" charset="0"/>
              </a:rPr>
            </a:br>
            <a:r>
              <a:rPr lang="en-US" sz="3100" dirty="0">
                <a:latin typeface="Sylfaen" panose="010A0502050306030303" pitchFamily="18" charset="0"/>
              </a:rPr>
              <a:t>to Accompany</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 </a:t>
            </a:r>
            <a:r>
              <a:rPr lang="en-US" sz="3100" i="1" dirty="0">
                <a:latin typeface="Sylfaen" panose="010A0502050306030303" pitchFamily="18" charset="0"/>
              </a:rPr>
              <a:t>Integrative Approaches to Psychology and Christianity, 4</a:t>
            </a:r>
            <a:r>
              <a:rPr lang="en-US" sz="3100" i="1" baseline="30000" dirty="0">
                <a:latin typeface="Sylfaen" panose="010A0502050306030303" pitchFamily="18" charset="0"/>
              </a:rPr>
              <a:t>th</a:t>
            </a:r>
            <a:r>
              <a:rPr lang="en-US" sz="3100" i="1" dirty="0">
                <a:latin typeface="Sylfaen" panose="010A0502050306030303" pitchFamily="18" charset="0"/>
              </a:rPr>
              <a:t>  Edition</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Chapter 7</a:t>
            </a:r>
            <a:br>
              <a:rPr lang="en-US" sz="3100" dirty="0">
                <a:latin typeface="Sylfaen" panose="010A0502050306030303" pitchFamily="18" charset="0"/>
              </a:rPr>
            </a:br>
            <a:r>
              <a:rPr lang="en-US" sz="3100" dirty="0">
                <a:latin typeface="Sylfaen" panose="010A0502050306030303" pitchFamily="18" charset="0"/>
              </a:rPr>
              <a:t>Philosophical Anthropology</a:t>
            </a:r>
            <a:br>
              <a:rPr lang="en-US" sz="3100" dirty="0">
                <a:latin typeface="Sylfaen" panose="010A0502050306030303" pitchFamily="18" charset="0"/>
              </a:rPr>
            </a:br>
            <a:endParaRPr lang="en-US" sz="3100" dirty="0">
              <a:latin typeface="Sylfaen" panose="010A0502050306030303" pitchFamily="18" charset="0"/>
            </a:endParaRPr>
          </a:p>
        </p:txBody>
      </p:sp>
      <p:pic>
        <p:nvPicPr>
          <p:cNvPr id="5" name="Picture 4">
            <a:extLst>
              <a:ext uri="{FF2B5EF4-FFF2-40B4-BE49-F238E27FC236}">
                <a16:creationId xmlns:a16="http://schemas.microsoft.com/office/drawing/2014/main" id="{A0049BC6-283C-4818-AAAC-AFAEF8A90BA3}"/>
              </a:ext>
            </a:extLst>
          </p:cNvPr>
          <p:cNvPicPr>
            <a:picLocks noChangeAspect="1"/>
          </p:cNvPicPr>
          <p:nvPr/>
        </p:nvPicPr>
        <p:blipFill>
          <a:blip r:embed="rId2"/>
          <a:stretch>
            <a:fillRect/>
          </a:stretch>
        </p:blipFill>
        <p:spPr>
          <a:xfrm>
            <a:off x="457200" y="685800"/>
            <a:ext cx="4336584" cy="5670422"/>
          </a:xfrm>
          <a:prstGeom prst="rect">
            <a:avLst/>
          </a:prstGeom>
        </p:spPr>
      </p:pic>
    </p:spTree>
    <p:extLst>
      <p:ext uri="{BB962C8B-B14F-4D97-AF65-F5344CB8AC3E}">
        <p14:creationId xmlns:p14="http://schemas.microsoft.com/office/powerpoint/2010/main" val="667452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8799" y="1930400"/>
            <a:ext cx="3476625" cy="2743200"/>
          </a:xfrm>
        </p:spPr>
        <p:txBody>
          <a:bodyPr>
            <a:normAutofit fontScale="90000"/>
          </a:bodyPr>
          <a:lstStyle/>
          <a:p>
            <a:r>
              <a:rPr lang="en-US" dirty="0"/>
              <a:t>Philosophical Anthropology</a:t>
            </a:r>
            <a:br>
              <a:rPr lang="en-US" dirty="0"/>
            </a:br>
            <a:br>
              <a:rPr lang="en-US" dirty="0"/>
            </a:br>
            <a:r>
              <a:rPr lang="en-US" dirty="0"/>
              <a:t>The nature of humanity</a:t>
            </a:r>
            <a:br>
              <a:rPr lang="en-US" dirty="0"/>
            </a:br>
            <a:br>
              <a:rPr lang="en-US" dirty="0"/>
            </a:br>
            <a:br>
              <a:rPr lang="en-US" dirty="0"/>
            </a:br>
            <a:r>
              <a:rPr lang="en-US" sz="2200" i="1" dirty="0"/>
              <a:t>Vitruvian Man</a:t>
            </a:r>
            <a:r>
              <a:rPr lang="en-US" sz="2200" dirty="0"/>
              <a:t>, </a:t>
            </a:r>
            <a:br>
              <a:rPr lang="en-US" sz="2200" dirty="0"/>
            </a:br>
            <a:r>
              <a:rPr lang="en-US" sz="2200" dirty="0"/>
              <a:t>Leonardo da Vinci, c. 1490.  Photo credit: Luc </a:t>
            </a:r>
            <a:r>
              <a:rPr lang="en-US" sz="2200" dirty="0" err="1"/>
              <a:t>Viatour</a:t>
            </a:r>
            <a:r>
              <a:rPr lang="en-US" sz="2200" dirty="0"/>
              <a:t> / www.Lucnix.be </a:t>
            </a:r>
            <a:br>
              <a:rPr lang="en-US" sz="2200" dirty="0"/>
            </a:br>
            <a:r>
              <a:rPr lang="en-US" sz="2200" dirty="0"/>
              <a:t>via Wikimedia Commons; Public Domain</a:t>
            </a:r>
          </a:p>
        </p:txBody>
      </p:sp>
      <p:sp>
        <p:nvSpPr>
          <p:cNvPr id="5" name="AutoShape 2">
            <a:hlinkClick r:id="rId2"/>
          </p:cNvPr>
          <p:cNvSpPr>
            <a:spLocks noChangeAspect="1" noChangeArrowheads="1"/>
          </p:cNvSpPr>
          <p:nvPr/>
        </p:nvSpPr>
        <p:spPr bwMode="auto">
          <a:xfrm>
            <a:off x="28575" y="-1774825"/>
            <a:ext cx="3676650" cy="37052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275" y="0"/>
            <a:ext cx="488216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0240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600200"/>
            <a:ext cx="7696200" cy="3657600"/>
          </a:xfrm>
        </p:spPr>
        <p:txBody>
          <a:bodyPr>
            <a:noAutofit/>
          </a:bodyPr>
          <a:lstStyle/>
          <a:p>
            <a:pPr algn="l"/>
            <a:r>
              <a:rPr lang="en-US" sz="4800" dirty="0"/>
              <a:t>Philosophical anthropology (consideration about what it means to be human) builds on epistemology (how we know) and cosmology (what we believe about the nature of the world).  </a:t>
            </a:r>
          </a:p>
        </p:txBody>
      </p:sp>
    </p:spTree>
    <p:extLst>
      <p:ext uri="{BB962C8B-B14F-4D97-AF65-F5344CB8AC3E}">
        <p14:creationId xmlns:p14="http://schemas.microsoft.com/office/powerpoint/2010/main" val="379944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place in the universe</a:t>
            </a:r>
          </a:p>
        </p:txBody>
      </p:sp>
      <p:sp>
        <p:nvSpPr>
          <p:cNvPr id="3" name="Content Placeholder 2"/>
          <p:cNvSpPr>
            <a:spLocks noGrp="1"/>
          </p:cNvSpPr>
          <p:nvPr>
            <p:ph idx="1"/>
          </p:nvPr>
        </p:nvSpPr>
        <p:spPr>
          <a:xfrm>
            <a:off x="1219200" y="1447800"/>
            <a:ext cx="7467600" cy="4525963"/>
          </a:xfrm>
        </p:spPr>
        <p:txBody>
          <a:bodyPr>
            <a:noAutofit/>
          </a:bodyPr>
          <a:lstStyle/>
          <a:p>
            <a:r>
              <a:rPr lang="en-US" sz="3600" dirty="0"/>
              <a:t>On the face of it, it might seem absurd to think that anyone matters in the grand scheme of thing.  You are one of 7.4 billion or so human beings alive today.  And all of us occupy a tiny speck of the universe.</a:t>
            </a:r>
          </a:p>
          <a:p>
            <a:r>
              <a:rPr lang="en-US" sz="3600" dirty="0"/>
              <a:t>(See the next slide for a picture of just how small our little corner of the world really is!)</a:t>
            </a:r>
          </a:p>
        </p:txBody>
      </p:sp>
    </p:spTree>
    <p:extLst>
      <p:ext uri="{BB962C8B-B14F-4D97-AF65-F5344CB8AC3E}">
        <p14:creationId xmlns:p14="http://schemas.microsoft.com/office/powerpoint/2010/main" val="2752611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caleofuniverse.com/universe-mediu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46200" y="-152400"/>
            <a:ext cx="55324750" cy="7239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90600" y="457200"/>
            <a:ext cx="7543800" cy="3046988"/>
          </a:xfrm>
          <a:prstGeom prst="rect">
            <a:avLst/>
          </a:prstGeom>
          <a:noFill/>
        </p:spPr>
        <p:txBody>
          <a:bodyPr wrap="square" rtlCol="0">
            <a:spAutoFit/>
          </a:bodyPr>
          <a:lstStyle/>
          <a:p>
            <a:pPr algn="ctr"/>
            <a:r>
              <a:rPr lang="en-US" sz="9600" dirty="0"/>
              <a:t>Our place in the universe</a:t>
            </a:r>
          </a:p>
        </p:txBody>
      </p:sp>
      <p:sp>
        <p:nvSpPr>
          <p:cNvPr id="2" name="Rectangle 1"/>
          <p:cNvSpPr/>
          <p:nvPr/>
        </p:nvSpPr>
        <p:spPr>
          <a:xfrm>
            <a:off x="872836" y="5638800"/>
            <a:ext cx="7467600" cy="646331"/>
          </a:xfrm>
          <a:prstGeom prst="rect">
            <a:avLst/>
          </a:prstGeom>
        </p:spPr>
        <p:txBody>
          <a:bodyPr wrap="square">
            <a:spAutoFit/>
          </a:bodyPr>
          <a:lstStyle/>
          <a:p>
            <a:pPr algn="ctr"/>
            <a:r>
              <a:rPr lang="en-US" dirty="0"/>
              <a:t>Click anywhere on slide to </a:t>
            </a:r>
            <a:r>
              <a:rPr lang="en-US" dirty="0" err="1"/>
              <a:t>to</a:t>
            </a:r>
            <a:r>
              <a:rPr lang="en-US" dirty="0"/>
              <a:t> see “Earth's Location in the Universe” </a:t>
            </a:r>
          </a:p>
          <a:p>
            <a:pPr algn="ctr"/>
            <a:r>
              <a:rPr lang="en-US" dirty="0"/>
              <a:t>- Andrew Z. Colvin; Creative Commons.  Public Domain</a:t>
            </a:r>
          </a:p>
        </p:txBody>
      </p:sp>
    </p:spTree>
    <p:extLst>
      <p:ext uri="{BB962C8B-B14F-4D97-AF65-F5344CB8AC3E}">
        <p14:creationId xmlns:p14="http://schemas.microsoft.com/office/powerpoint/2010/main" val="196069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98298 0.00532 L 7.08732 -0.01667 " pathEditMode="relative" rAng="0" ptsTypes="AA">
                                      <p:cBhvr>
                                        <p:cTn id="6" dur="40000" fill="hold"/>
                                        <p:tgtEl>
                                          <p:spTgt spid="2050"/>
                                        </p:tgtEl>
                                        <p:attrNameLst>
                                          <p:attrName>ppt_x</p:attrName>
                                          <p:attrName>ppt_y</p:attrName>
                                        </p:attrNameLst>
                                      </p:cBhvr>
                                      <p:rCtr x="255208" y="-1111"/>
                                    </p:animMotion>
                                  </p:childTnLst>
                                </p:cTn>
                              </p:par>
                              <p:par>
                                <p:cTn id="7" presetID="10" presetClass="exit" presetSubtype="0" fill="hold" grpId="0" nodeType="withEffect">
                                  <p:stCondLst>
                                    <p:cond delay="0"/>
                                  </p:stCondLst>
                                  <p:childTnLst>
                                    <p:animEffect transition="out" filter="fade">
                                      <p:cBhvr>
                                        <p:cTn id="8" dur="2000"/>
                                        <p:tgtEl>
                                          <p:spTgt spid="3"/>
                                        </p:tgtEl>
                                      </p:cBhvr>
                                    </p:animEffect>
                                    <p:set>
                                      <p:cBhvr>
                                        <p:cTn id="9" dur="1" fill="hold">
                                          <p:stCondLst>
                                            <p:cond delay="1999"/>
                                          </p:stCondLst>
                                        </p:cTn>
                                        <p:tgtEl>
                                          <p:spTgt spid="3"/>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possible views</a:t>
            </a:r>
          </a:p>
        </p:txBody>
      </p:sp>
      <p:sp>
        <p:nvSpPr>
          <p:cNvPr id="3" name="Content Placeholder 2"/>
          <p:cNvSpPr>
            <a:spLocks noGrp="1"/>
          </p:cNvSpPr>
          <p:nvPr>
            <p:ph idx="1"/>
          </p:nvPr>
        </p:nvSpPr>
        <p:spPr/>
        <p:txBody>
          <a:bodyPr/>
          <a:lstStyle/>
          <a:p>
            <a:r>
              <a:rPr lang="en-US" dirty="0"/>
              <a:t>Given the immensity of the universe and the tiny slice of time that we occupy, we really aren’t that important.</a:t>
            </a:r>
          </a:p>
          <a:p>
            <a:r>
              <a:rPr lang="en-US" dirty="0"/>
              <a:t>The fact that God cares about each of us – made in the very image of God – is amazing and humbling, especially when we consider that everything was created by God and for God!</a:t>
            </a:r>
          </a:p>
        </p:txBody>
      </p:sp>
    </p:spTree>
    <p:extLst>
      <p:ext uri="{BB962C8B-B14F-4D97-AF65-F5344CB8AC3E}">
        <p14:creationId xmlns:p14="http://schemas.microsoft.com/office/powerpoint/2010/main" val="1158868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matter?</a:t>
            </a:r>
          </a:p>
        </p:txBody>
      </p:sp>
      <p:sp>
        <p:nvSpPr>
          <p:cNvPr id="3" name="Content Placeholder 2"/>
          <p:cNvSpPr>
            <a:spLocks noGrp="1"/>
          </p:cNvSpPr>
          <p:nvPr>
            <p:ph idx="1"/>
          </p:nvPr>
        </p:nvSpPr>
        <p:spPr>
          <a:xfrm>
            <a:off x="838200" y="1447800"/>
            <a:ext cx="8077200" cy="5257800"/>
          </a:xfrm>
        </p:spPr>
        <p:txBody>
          <a:bodyPr>
            <a:normAutofit fontScale="85000" lnSpcReduction="20000"/>
          </a:bodyPr>
          <a:lstStyle/>
          <a:p>
            <a:pPr marL="577850" indent="-577850">
              <a:buNone/>
            </a:pPr>
            <a:r>
              <a:rPr lang="en-US" sz="3800" dirty="0"/>
              <a:t>“When I consider your heavens,</a:t>
            </a:r>
          </a:p>
          <a:p>
            <a:pPr marL="577850" indent="-577850">
              <a:buNone/>
            </a:pPr>
            <a:r>
              <a:rPr lang="en-US" sz="3800" dirty="0"/>
              <a:t>    the work of your fingers,</a:t>
            </a:r>
          </a:p>
          <a:p>
            <a:pPr marL="577850" indent="-577850">
              <a:buNone/>
            </a:pPr>
            <a:r>
              <a:rPr lang="en-US" sz="3800" dirty="0"/>
              <a:t>the moon and the stars,</a:t>
            </a:r>
          </a:p>
          <a:p>
            <a:pPr marL="577850" indent="-577850">
              <a:buNone/>
            </a:pPr>
            <a:r>
              <a:rPr lang="en-US" sz="3800" dirty="0"/>
              <a:t>    which you have set in place,</a:t>
            </a:r>
          </a:p>
          <a:p>
            <a:pPr marL="577850" indent="-577850">
              <a:buNone/>
            </a:pPr>
            <a:r>
              <a:rPr lang="en-US" sz="3800" dirty="0"/>
              <a:t>what is mankind that you are mindful of them,</a:t>
            </a:r>
          </a:p>
          <a:p>
            <a:pPr marL="577850" indent="-577850">
              <a:buNone/>
            </a:pPr>
            <a:r>
              <a:rPr lang="en-US" sz="3800" dirty="0"/>
              <a:t>    human beings that you care for them?</a:t>
            </a:r>
          </a:p>
          <a:p>
            <a:pPr marL="577850" indent="-577850">
              <a:buNone/>
            </a:pPr>
            <a:r>
              <a:rPr lang="en-US" sz="3800" dirty="0"/>
              <a:t>You have made them a little lower than the   angels</a:t>
            </a:r>
          </a:p>
          <a:p>
            <a:pPr marL="577850" indent="-577850">
              <a:buNone/>
            </a:pPr>
            <a:r>
              <a:rPr lang="en-US" sz="3800" dirty="0"/>
              <a:t>   and crowned them with glory and honor.”</a:t>
            </a:r>
          </a:p>
          <a:p>
            <a:pPr marL="0" indent="0">
              <a:buNone/>
            </a:pPr>
            <a:endParaRPr lang="en-US" dirty="0"/>
          </a:p>
          <a:p>
            <a:pPr marL="0" indent="0">
              <a:buNone/>
            </a:pPr>
            <a:r>
              <a:rPr lang="en-US" dirty="0"/>
              <a:t>Psalm 8:3-5, NIV</a:t>
            </a:r>
          </a:p>
        </p:txBody>
      </p:sp>
    </p:spTree>
    <p:extLst>
      <p:ext uri="{BB962C8B-B14F-4D97-AF65-F5344CB8AC3E}">
        <p14:creationId xmlns:p14="http://schemas.microsoft.com/office/powerpoint/2010/main" val="1241152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620000" cy="1143000"/>
          </a:xfrm>
        </p:spPr>
        <p:txBody>
          <a:bodyPr>
            <a:normAutofit fontScale="90000"/>
          </a:bodyPr>
          <a:lstStyle/>
          <a:p>
            <a:r>
              <a:rPr lang="en-US" dirty="0"/>
              <a:t>One of the dividing lines in metaphysics (“Does God exist?”) has implications for how we think about philosophical anthropology</a:t>
            </a:r>
          </a:p>
        </p:txBody>
      </p:sp>
      <p:sp>
        <p:nvSpPr>
          <p:cNvPr id="3" name="Content Placeholder 2"/>
          <p:cNvSpPr>
            <a:spLocks noGrp="1"/>
          </p:cNvSpPr>
          <p:nvPr>
            <p:ph idx="1"/>
          </p:nvPr>
        </p:nvSpPr>
        <p:spPr>
          <a:xfrm>
            <a:off x="1066800" y="2819400"/>
            <a:ext cx="7620000" cy="4525963"/>
          </a:xfrm>
        </p:spPr>
        <p:txBody>
          <a:bodyPr>
            <a:normAutofit/>
          </a:bodyPr>
          <a:lstStyle/>
          <a:p>
            <a:r>
              <a:rPr lang="en-US" sz="3600" dirty="0"/>
              <a:t>The origin and purpose of human life</a:t>
            </a:r>
          </a:p>
          <a:p>
            <a:r>
              <a:rPr lang="en-US" sz="3600" dirty="0"/>
              <a:t>The value of human beings</a:t>
            </a:r>
          </a:p>
          <a:p>
            <a:r>
              <a:rPr lang="en-US" sz="3600" dirty="0"/>
              <a:t>The destiny of human beings</a:t>
            </a:r>
          </a:p>
          <a:p>
            <a:r>
              <a:rPr lang="en-US" sz="3600" dirty="0"/>
              <a:t>The moral framework for human life</a:t>
            </a:r>
          </a:p>
          <a:p>
            <a:r>
              <a:rPr lang="en-US" sz="3600" dirty="0"/>
              <a:t>Our relationship to God </a:t>
            </a:r>
          </a:p>
        </p:txBody>
      </p:sp>
    </p:spTree>
    <p:extLst>
      <p:ext uri="{BB962C8B-B14F-4D97-AF65-F5344CB8AC3E}">
        <p14:creationId xmlns:p14="http://schemas.microsoft.com/office/powerpoint/2010/main" val="538526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762000"/>
            <a:ext cx="7772400" cy="5562600"/>
          </a:xfrm>
        </p:spPr>
        <p:txBody>
          <a:bodyPr>
            <a:normAutofit lnSpcReduction="10000"/>
          </a:bodyPr>
          <a:lstStyle/>
          <a:p>
            <a:r>
              <a:rPr lang="en-US" sz="3600" dirty="0"/>
              <a:t>While psychology and theology are academic disciplines, every psychologist and every theologian make assumptions that shape their particular psychology and theology.</a:t>
            </a:r>
          </a:p>
          <a:p>
            <a:r>
              <a:rPr lang="en-US" sz="3600" dirty="0"/>
              <a:t>So, we need to think carefully about the assumptions that are being made, and the implications of those assumptions for how we understand human nature and functioning.</a:t>
            </a:r>
          </a:p>
          <a:p>
            <a:pPr lvl="1"/>
            <a:endParaRPr lang="en-US" dirty="0"/>
          </a:p>
          <a:p>
            <a:endParaRPr lang="en-US" dirty="0"/>
          </a:p>
        </p:txBody>
      </p:sp>
    </p:spTree>
    <p:extLst>
      <p:ext uri="{BB962C8B-B14F-4D97-AF65-F5344CB8AC3E}">
        <p14:creationId xmlns:p14="http://schemas.microsoft.com/office/powerpoint/2010/main" val="1802921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762000"/>
            <a:ext cx="7620000" cy="5638800"/>
          </a:xfrm>
          <a:solidFill>
            <a:srgbClr val="F3E9D6"/>
          </a:solidFill>
          <a:ln>
            <a:solidFill>
              <a:srgbClr val="614537"/>
            </a:solidFill>
          </a:ln>
          <a:effectLst>
            <a:glow rad="228600">
              <a:srgbClr val="7C5A4A">
                <a:alpha val="40000"/>
              </a:srgbClr>
            </a:glow>
            <a:outerShdw blurRad="50800" dist="50800" dir="5400000" algn="ctr" rotWithShape="0">
              <a:srgbClr val="614537"/>
            </a:outerShdw>
            <a:softEdge rad="330200"/>
          </a:effectLst>
          <a:scene3d>
            <a:camera prst="orthographicFront"/>
            <a:lightRig rig="threePt" dir="t"/>
          </a:scene3d>
          <a:sp3d extrusionH="76200">
            <a:bevelT w="127000" h="127000" prst="cross"/>
            <a:bevelB prst="convex"/>
            <a:extrusionClr>
              <a:srgbClr val="614537"/>
            </a:extrusionClr>
          </a:sp3d>
        </p:spPr>
        <p:txBody>
          <a:bodyPr>
            <a:noAutofit/>
          </a:bodyPr>
          <a:lstStyle/>
          <a:p>
            <a:pPr marL="228600" indent="0">
              <a:buNone/>
            </a:pPr>
            <a:r>
              <a:rPr lang="en-US" sz="4000" i="1" dirty="0">
                <a:latin typeface="+mj-lt"/>
              </a:rPr>
              <a:t>Every psychologist, and every theologian, grounds his or her theology or psychology in a philosophical system, whether or not it is explicitly articulated or carefully considered; every psychology, and every theology, is done from an antecedent worldview perspective.</a:t>
            </a:r>
          </a:p>
        </p:txBody>
      </p:sp>
    </p:spTree>
    <p:extLst>
      <p:ext uri="{BB962C8B-B14F-4D97-AF65-F5344CB8AC3E}">
        <p14:creationId xmlns:p14="http://schemas.microsoft.com/office/powerpoint/2010/main" val="1185898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basic questions</a:t>
            </a:r>
          </a:p>
        </p:txBody>
      </p:sp>
      <p:sp>
        <p:nvSpPr>
          <p:cNvPr id="3" name="Content Placeholder 2"/>
          <p:cNvSpPr>
            <a:spLocks noGrp="1"/>
          </p:cNvSpPr>
          <p:nvPr>
            <p:ph idx="1"/>
          </p:nvPr>
        </p:nvSpPr>
        <p:spPr>
          <a:xfrm>
            <a:off x="1066800" y="1524000"/>
            <a:ext cx="7620000" cy="5181600"/>
          </a:xfrm>
        </p:spPr>
        <p:txBody>
          <a:bodyPr>
            <a:normAutofit fontScale="92500" lnSpcReduction="10000"/>
          </a:bodyPr>
          <a:lstStyle/>
          <a:p>
            <a:r>
              <a:rPr lang="en-US" dirty="0"/>
              <a:t>Are we the product of chance or design?</a:t>
            </a:r>
          </a:p>
          <a:p>
            <a:r>
              <a:rPr lang="en-US" dirty="0"/>
              <a:t>Who or what gets to narrate our moral framework?</a:t>
            </a:r>
          </a:p>
          <a:p>
            <a:r>
              <a:rPr lang="en-US" dirty="0"/>
              <a:t>To what degree is human behavior determined, and by what (genes &amp; environment; biology, socialization, etc.)?  How much free will do we really have?</a:t>
            </a:r>
          </a:p>
          <a:p>
            <a:r>
              <a:rPr lang="en-US" dirty="0"/>
              <a:t>Are we basically good or basically bent towards evil?  (And where do our good and evil come from?)</a:t>
            </a:r>
          </a:p>
          <a:p>
            <a:r>
              <a:rPr lang="en-US" dirty="0"/>
              <a:t>And many others!!!</a:t>
            </a:r>
          </a:p>
          <a:p>
            <a:endParaRPr lang="en-US" dirty="0"/>
          </a:p>
        </p:txBody>
      </p:sp>
    </p:spTree>
    <p:extLst>
      <p:ext uri="{BB962C8B-B14F-4D97-AF65-F5344CB8AC3E}">
        <p14:creationId xmlns:p14="http://schemas.microsoft.com/office/powerpoint/2010/main" val="4210450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Diversity and Disciplines</a:t>
            </a:r>
          </a:p>
        </p:txBody>
      </p:sp>
      <p:sp>
        <p:nvSpPr>
          <p:cNvPr id="3" name="Content Placeholder 2"/>
          <p:cNvSpPr>
            <a:spLocks noGrp="1"/>
          </p:cNvSpPr>
          <p:nvPr>
            <p:ph idx="1"/>
          </p:nvPr>
        </p:nvSpPr>
        <p:spPr>
          <a:xfrm>
            <a:off x="1219200" y="1600200"/>
            <a:ext cx="7467600" cy="5257800"/>
          </a:xfrm>
        </p:spPr>
        <p:txBody>
          <a:bodyPr>
            <a:normAutofit/>
          </a:bodyPr>
          <a:lstStyle/>
          <a:p>
            <a:r>
              <a:rPr lang="en-US" sz="3400" dirty="0"/>
              <a:t>While the disciplines of psychology and theology differ in their methodologies and goals, there is a huge array of diversity in the assumptions made by individuals within these fields.</a:t>
            </a:r>
          </a:p>
          <a:p>
            <a:r>
              <a:rPr lang="en-US" sz="3400" dirty="0"/>
              <a:t>Thus, there are many different psychological perspectives AND many different theological perspectives.</a:t>
            </a:r>
          </a:p>
        </p:txBody>
      </p:sp>
    </p:spTree>
    <p:extLst>
      <p:ext uri="{BB962C8B-B14F-4D97-AF65-F5344CB8AC3E}">
        <p14:creationId xmlns:p14="http://schemas.microsoft.com/office/powerpoint/2010/main" val="4224378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Psychology</a:t>
            </a:r>
          </a:p>
        </p:txBody>
      </p:sp>
      <p:sp>
        <p:nvSpPr>
          <p:cNvPr id="3" name="Content Placeholder 2"/>
          <p:cNvSpPr>
            <a:spLocks noGrp="1"/>
          </p:cNvSpPr>
          <p:nvPr>
            <p:ph idx="1"/>
          </p:nvPr>
        </p:nvSpPr>
        <p:spPr/>
        <p:txBody>
          <a:bodyPr>
            <a:noAutofit/>
          </a:bodyPr>
          <a:lstStyle/>
          <a:p>
            <a:r>
              <a:rPr lang="en-US" sz="3400" dirty="0"/>
              <a:t>We can use rational reflection and the scientific method to learn about (some aspects of) human behavior.</a:t>
            </a:r>
          </a:p>
          <a:p>
            <a:r>
              <a:rPr lang="en-US" sz="3400" dirty="0"/>
              <a:t>The world is knowable and predictable.</a:t>
            </a:r>
          </a:p>
          <a:p>
            <a:r>
              <a:rPr lang="en-US" sz="3400" dirty="0"/>
              <a:t>Methodological naturalism (we learn how things work by experiment).</a:t>
            </a:r>
          </a:p>
          <a:p>
            <a:r>
              <a:rPr lang="en-US" sz="3400" dirty="0"/>
              <a:t>Humans are biological, psychological, and social beings.</a:t>
            </a:r>
          </a:p>
        </p:txBody>
      </p:sp>
    </p:spTree>
    <p:extLst>
      <p:ext uri="{BB962C8B-B14F-4D97-AF65-F5344CB8AC3E}">
        <p14:creationId xmlns:p14="http://schemas.microsoft.com/office/powerpoint/2010/main" val="2782737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4800600" cy="2438400"/>
          </a:xfrm>
        </p:spPr>
        <p:txBody>
          <a:bodyPr>
            <a:normAutofit/>
          </a:bodyPr>
          <a:lstStyle/>
          <a:p>
            <a:r>
              <a:rPr lang="en-US" sz="6600" dirty="0"/>
              <a:t>Psychological methods</a:t>
            </a:r>
          </a:p>
        </p:txBody>
      </p:sp>
      <p:sp>
        <p:nvSpPr>
          <p:cNvPr id="3" name="Content Placeholder 2"/>
          <p:cNvSpPr>
            <a:spLocks noGrp="1"/>
          </p:cNvSpPr>
          <p:nvPr>
            <p:ph idx="1"/>
          </p:nvPr>
        </p:nvSpPr>
        <p:spPr>
          <a:xfrm>
            <a:off x="990600" y="2743200"/>
            <a:ext cx="3962400" cy="3916363"/>
          </a:xfrm>
        </p:spPr>
        <p:txBody>
          <a:bodyPr>
            <a:normAutofit/>
          </a:bodyPr>
          <a:lstStyle/>
          <a:p>
            <a:r>
              <a:rPr lang="en-US" sz="5400" dirty="0"/>
              <a:t>Empiricism</a:t>
            </a:r>
          </a:p>
          <a:p>
            <a:r>
              <a:rPr lang="en-US" sz="5400" dirty="0"/>
              <a:t>Rational inquiry</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51063">
            <a:off x="5051051" y="943619"/>
            <a:ext cx="3362325" cy="5572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819400" y="6473429"/>
            <a:ext cx="3733800" cy="369332"/>
          </a:xfrm>
          <a:prstGeom prst="rect">
            <a:avLst/>
          </a:prstGeom>
          <a:noFill/>
        </p:spPr>
        <p:txBody>
          <a:bodyPr wrap="square" rtlCol="0">
            <a:spAutoFit/>
          </a:bodyPr>
          <a:lstStyle/>
          <a:p>
            <a:r>
              <a:rPr lang="en-US" dirty="0"/>
              <a:t>Image credit: David. N. Entwistle</a:t>
            </a:r>
          </a:p>
        </p:txBody>
      </p:sp>
    </p:spTree>
    <p:extLst>
      <p:ext uri="{BB962C8B-B14F-4D97-AF65-F5344CB8AC3E}">
        <p14:creationId xmlns:p14="http://schemas.microsoft.com/office/powerpoint/2010/main" val="239568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Psychological findings</a:t>
            </a:r>
          </a:p>
        </p:txBody>
      </p:sp>
      <p:sp>
        <p:nvSpPr>
          <p:cNvPr id="3" name="Content Placeholder 2"/>
          <p:cNvSpPr>
            <a:spLocks noGrp="1"/>
          </p:cNvSpPr>
          <p:nvPr>
            <p:ph idx="1"/>
          </p:nvPr>
        </p:nvSpPr>
        <p:spPr>
          <a:xfrm>
            <a:off x="1066800" y="1600200"/>
            <a:ext cx="7620000" cy="5257800"/>
          </a:xfrm>
        </p:spPr>
        <p:txBody>
          <a:bodyPr>
            <a:normAutofit lnSpcReduction="10000"/>
          </a:bodyPr>
          <a:lstStyle/>
          <a:p>
            <a:r>
              <a:rPr lang="en-US" sz="3600" dirty="0"/>
              <a:t>Competing theories about biological, psychological, and social phenomena, weighed by evidence that supports or disproves the hypotheses generated by theories.</a:t>
            </a:r>
          </a:p>
          <a:p>
            <a:r>
              <a:rPr lang="en-US" sz="3600" dirty="0"/>
              <a:t>Remember, though, that not all of psychology is “scientific”, and even the parts that employ empirical methods still make philosophical assumptions.</a:t>
            </a:r>
          </a:p>
        </p:txBody>
      </p:sp>
    </p:spTree>
    <p:extLst>
      <p:ext uri="{BB962C8B-B14F-4D97-AF65-F5344CB8AC3E}">
        <p14:creationId xmlns:p14="http://schemas.microsoft.com/office/powerpoint/2010/main" val="71310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Psychological ideals and goals</a:t>
            </a:r>
          </a:p>
        </p:txBody>
      </p:sp>
      <p:sp>
        <p:nvSpPr>
          <p:cNvPr id="3" name="Content Placeholder 2"/>
          <p:cNvSpPr>
            <a:spLocks noGrp="1"/>
          </p:cNvSpPr>
          <p:nvPr>
            <p:ph idx="1"/>
          </p:nvPr>
        </p:nvSpPr>
        <p:spPr/>
        <p:txBody>
          <a:bodyPr/>
          <a:lstStyle/>
          <a:p>
            <a:r>
              <a:rPr lang="en-US" sz="3600" dirty="0"/>
              <a:t>Understand how things work (basic science)</a:t>
            </a:r>
          </a:p>
          <a:p>
            <a:r>
              <a:rPr lang="en-US" sz="3600" dirty="0"/>
              <a:t>Improve life by</a:t>
            </a:r>
          </a:p>
          <a:p>
            <a:pPr lvl="1"/>
            <a:r>
              <a:rPr lang="en-US" sz="3600" dirty="0"/>
              <a:t>Reducing suffering (e.g., clinical psychology)</a:t>
            </a:r>
          </a:p>
          <a:p>
            <a:pPr lvl="1"/>
            <a:r>
              <a:rPr lang="en-US" sz="3600" dirty="0"/>
              <a:t>Optimizing ideal conditions (e.g., positive psychology)</a:t>
            </a:r>
          </a:p>
        </p:txBody>
      </p:sp>
    </p:spTree>
    <p:extLst>
      <p:ext uri="{BB962C8B-B14F-4D97-AF65-F5344CB8AC3E}">
        <p14:creationId xmlns:p14="http://schemas.microsoft.com/office/powerpoint/2010/main" val="1957108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Psychology’s Perspectives</a:t>
            </a:r>
          </a:p>
        </p:txBody>
      </p:sp>
      <p:sp>
        <p:nvSpPr>
          <p:cNvPr id="3" name="Content Placeholder 2"/>
          <p:cNvSpPr>
            <a:spLocks noGrp="1"/>
          </p:cNvSpPr>
          <p:nvPr>
            <p:ph idx="1"/>
          </p:nvPr>
        </p:nvSpPr>
        <p:spPr>
          <a:xfrm>
            <a:off x="1066800" y="1600200"/>
            <a:ext cx="4191000" cy="5105400"/>
          </a:xfrm>
        </p:spPr>
        <p:txBody>
          <a:bodyPr>
            <a:normAutofit/>
          </a:bodyPr>
          <a:lstStyle/>
          <a:p>
            <a:pPr marL="0" indent="0">
              <a:buNone/>
            </a:pPr>
            <a:r>
              <a:rPr lang="en-US" sz="4000" dirty="0"/>
              <a:t>Biological, behavioral, cognitive, sociocultural, evolutionary, and psychodynamic approaches</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466849"/>
            <a:ext cx="3718310" cy="3120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5044727" y="4246963"/>
            <a:ext cx="3749363" cy="1772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a:off x="5029200" y="1497805"/>
            <a:ext cx="3718310" cy="0"/>
          </a:xfrm>
          <a:prstGeom prst="line">
            <a:avLst/>
          </a:prstGeom>
          <a:ln w="101600">
            <a:solidFill>
              <a:srgbClr val="A8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4964286" y="6019800"/>
            <a:ext cx="3848137" cy="26193"/>
          </a:xfrm>
          <a:prstGeom prst="line">
            <a:avLst/>
          </a:prstGeom>
          <a:ln w="101600">
            <a:solidFill>
              <a:srgbClr val="A8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015389" y="1447800"/>
            <a:ext cx="0" cy="4648200"/>
          </a:xfrm>
          <a:prstGeom prst="line">
            <a:avLst/>
          </a:prstGeom>
          <a:ln w="101600">
            <a:solidFill>
              <a:srgbClr val="A8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8757206" y="1447800"/>
            <a:ext cx="0" cy="4572000"/>
          </a:xfrm>
          <a:prstGeom prst="line">
            <a:avLst/>
          </a:prstGeom>
          <a:ln w="101600">
            <a:solidFill>
              <a:srgbClr val="A8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819400" y="6473429"/>
            <a:ext cx="3733800" cy="369332"/>
          </a:xfrm>
          <a:prstGeom prst="rect">
            <a:avLst/>
          </a:prstGeom>
          <a:noFill/>
        </p:spPr>
        <p:txBody>
          <a:bodyPr wrap="square" rtlCol="0">
            <a:spAutoFit/>
          </a:bodyPr>
          <a:lstStyle/>
          <a:p>
            <a:r>
              <a:rPr lang="en-US" dirty="0"/>
              <a:t>Image credit: David. N. Entwistle</a:t>
            </a:r>
          </a:p>
        </p:txBody>
      </p:sp>
    </p:spTree>
    <p:extLst>
      <p:ext uri="{BB962C8B-B14F-4D97-AF65-F5344CB8AC3E}">
        <p14:creationId xmlns:p14="http://schemas.microsoft.com/office/powerpoint/2010/main" val="10479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Psychology’s Perspectives</a:t>
            </a:r>
          </a:p>
        </p:txBody>
      </p:sp>
      <p:sp>
        <p:nvSpPr>
          <p:cNvPr id="3" name="Content Placeholder 2"/>
          <p:cNvSpPr>
            <a:spLocks noGrp="1"/>
          </p:cNvSpPr>
          <p:nvPr>
            <p:ph idx="1"/>
          </p:nvPr>
        </p:nvSpPr>
        <p:spPr/>
        <p:txBody>
          <a:bodyPr>
            <a:normAutofit lnSpcReduction="10000"/>
          </a:bodyPr>
          <a:lstStyle/>
          <a:p>
            <a:pPr marL="0" indent="0">
              <a:buNone/>
            </a:pPr>
            <a:r>
              <a:rPr lang="en-US" sz="4000" dirty="0"/>
              <a:t>Biological approaches</a:t>
            </a:r>
          </a:p>
          <a:p>
            <a:pPr marL="679450"/>
            <a:r>
              <a:rPr lang="en-US" sz="4000" dirty="0"/>
              <a:t>The function of nervous system structures</a:t>
            </a:r>
          </a:p>
          <a:p>
            <a:pPr marL="679450"/>
            <a:r>
              <a:rPr lang="en-US" sz="4000" dirty="0"/>
              <a:t>The effects of neurotransmitters and hormones</a:t>
            </a:r>
          </a:p>
          <a:p>
            <a:pPr marL="679450"/>
            <a:r>
              <a:rPr lang="en-US" sz="4000" dirty="0"/>
              <a:t>Behavioral genetics</a:t>
            </a:r>
          </a:p>
          <a:p>
            <a:endParaRPr lang="en-US" dirty="0"/>
          </a:p>
          <a:p>
            <a:endParaRPr lang="en-US" dirty="0"/>
          </a:p>
        </p:txBody>
      </p:sp>
    </p:spTree>
    <p:extLst>
      <p:ext uri="{BB962C8B-B14F-4D97-AF65-F5344CB8AC3E}">
        <p14:creationId xmlns:p14="http://schemas.microsoft.com/office/powerpoint/2010/main" val="2747151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Psychology’s Perspectives</a:t>
            </a:r>
          </a:p>
        </p:txBody>
      </p:sp>
      <p:sp>
        <p:nvSpPr>
          <p:cNvPr id="3" name="Content Placeholder 2"/>
          <p:cNvSpPr>
            <a:spLocks noGrp="1"/>
          </p:cNvSpPr>
          <p:nvPr>
            <p:ph idx="1"/>
          </p:nvPr>
        </p:nvSpPr>
        <p:spPr/>
        <p:txBody>
          <a:bodyPr>
            <a:normAutofit/>
          </a:bodyPr>
          <a:lstStyle/>
          <a:p>
            <a:pPr marL="0" indent="0">
              <a:buNone/>
            </a:pPr>
            <a:r>
              <a:rPr lang="en-US" sz="4000" dirty="0"/>
              <a:t>Behavioral approaches</a:t>
            </a:r>
          </a:p>
          <a:p>
            <a:pPr marL="685800" indent="-349250"/>
            <a:r>
              <a:rPr lang="en-US" sz="4000" dirty="0"/>
              <a:t>Classical conditioning</a:t>
            </a:r>
          </a:p>
          <a:p>
            <a:pPr marL="685800" indent="-349250"/>
            <a:r>
              <a:rPr lang="en-US" sz="4000" dirty="0"/>
              <a:t>Operant conditioning</a:t>
            </a:r>
          </a:p>
          <a:p>
            <a:pPr marL="685800" indent="-349250"/>
            <a:r>
              <a:rPr lang="en-US" sz="4000" dirty="0"/>
              <a:t>Social learning</a:t>
            </a:r>
          </a:p>
        </p:txBody>
      </p:sp>
    </p:spTree>
    <p:extLst>
      <p:ext uri="{BB962C8B-B14F-4D97-AF65-F5344CB8AC3E}">
        <p14:creationId xmlns:p14="http://schemas.microsoft.com/office/powerpoint/2010/main" val="1163179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Psychology’s Perspectives</a:t>
            </a:r>
          </a:p>
        </p:txBody>
      </p:sp>
      <p:sp>
        <p:nvSpPr>
          <p:cNvPr id="3" name="Content Placeholder 2"/>
          <p:cNvSpPr>
            <a:spLocks noGrp="1"/>
          </p:cNvSpPr>
          <p:nvPr>
            <p:ph idx="1"/>
          </p:nvPr>
        </p:nvSpPr>
        <p:spPr/>
        <p:txBody>
          <a:bodyPr>
            <a:normAutofit/>
          </a:bodyPr>
          <a:lstStyle/>
          <a:p>
            <a:pPr marL="0" indent="0">
              <a:buNone/>
            </a:pPr>
            <a:r>
              <a:rPr lang="en-US" sz="4000" dirty="0"/>
              <a:t>Cognitive psychology</a:t>
            </a:r>
          </a:p>
          <a:p>
            <a:pPr marL="625475"/>
            <a:r>
              <a:rPr lang="en-US" sz="4000" dirty="0"/>
              <a:t>How information is processed, stored, and retrieved</a:t>
            </a:r>
          </a:p>
        </p:txBody>
      </p:sp>
    </p:spTree>
    <p:extLst>
      <p:ext uri="{BB962C8B-B14F-4D97-AF65-F5344CB8AC3E}">
        <p14:creationId xmlns:p14="http://schemas.microsoft.com/office/powerpoint/2010/main" val="32941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Psychology’s Perspectives</a:t>
            </a:r>
          </a:p>
        </p:txBody>
      </p:sp>
      <p:sp>
        <p:nvSpPr>
          <p:cNvPr id="3" name="Content Placeholder 2"/>
          <p:cNvSpPr>
            <a:spLocks noGrp="1"/>
          </p:cNvSpPr>
          <p:nvPr>
            <p:ph idx="1"/>
          </p:nvPr>
        </p:nvSpPr>
        <p:spPr/>
        <p:txBody>
          <a:bodyPr>
            <a:normAutofit/>
          </a:bodyPr>
          <a:lstStyle/>
          <a:p>
            <a:pPr marL="0" indent="0">
              <a:buNone/>
            </a:pPr>
            <a:r>
              <a:rPr lang="en-US" sz="4000" dirty="0"/>
              <a:t>Sociocultural approaches</a:t>
            </a:r>
          </a:p>
          <a:p>
            <a:pPr marL="679450"/>
            <a:r>
              <a:rPr lang="en-US" sz="4000" dirty="0"/>
              <a:t>How behavior is shaped by social phenomena, such as culture, affiliation, or awareness that one is being observed.</a:t>
            </a:r>
          </a:p>
        </p:txBody>
      </p:sp>
    </p:spTree>
    <p:extLst>
      <p:ext uri="{BB962C8B-B14F-4D97-AF65-F5344CB8AC3E}">
        <p14:creationId xmlns:p14="http://schemas.microsoft.com/office/powerpoint/2010/main" val="1025750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Psychology’s Perspectives</a:t>
            </a:r>
          </a:p>
        </p:txBody>
      </p:sp>
      <p:sp>
        <p:nvSpPr>
          <p:cNvPr id="3" name="Content Placeholder 2"/>
          <p:cNvSpPr>
            <a:spLocks noGrp="1"/>
          </p:cNvSpPr>
          <p:nvPr>
            <p:ph idx="1"/>
          </p:nvPr>
        </p:nvSpPr>
        <p:spPr>
          <a:xfrm>
            <a:off x="1219200" y="1600200"/>
            <a:ext cx="7467600" cy="5257799"/>
          </a:xfrm>
        </p:spPr>
        <p:txBody>
          <a:bodyPr>
            <a:normAutofit lnSpcReduction="10000"/>
          </a:bodyPr>
          <a:lstStyle/>
          <a:p>
            <a:pPr marL="0" indent="0">
              <a:buNone/>
            </a:pPr>
            <a:r>
              <a:rPr lang="en-US" sz="4300" dirty="0"/>
              <a:t>Evolutionary approaches</a:t>
            </a:r>
          </a:p>
          <a:p>
            <a:pPr marL="679450"/>
            <a:r>
              <a:rPr lang="en-US" dirty="0"/>
              <a:t>Attributes and behaviors which lead to an increased probability of survival and having offspring tend to be conserved, while those that do not tend to diminish.</a:t>
            </a:r>
          </a:p>
          <a:p>
            <a:pPr marL="679450"/>
            <a:r>
              <a:rPr lang="en-US" dirty="0"/>
              <a:t>Evolutionary psychology asks how various behaviors, biological processes, and cognitive mechanisms may have been influenced by their survival value. </a:t>
            </a:r>
          </a:p>
        </p:txBody>
      </p:sp>
    </p:spTree>
    <p:extLst>
      <p:ext uri="{BB962C8B-B14F-4D97-AF65-F5344CB8AC3E}">
        <p14:creationId xmlns:p14="http://schemas.microsoft.com/office/powerpoint/2010/main" val="848617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Psychology’s Perspectives</a:t>
            </a:r>
          </a:p>
        </p:txBody>
      </p:sp>
      <p:sp>
        <p:nvSpPr>
          <p:cNvPr id="3" name="Content Placeholder 2"/>
          <p:cNvSpPr>
            <a:spLocks noGrp="1"/>
          </p:cNvSpPr>
          <p:nvPr>
            <p:ph idx="1"/>
          </p:nvPr>
        </p:nvSpPr>
        <p:spPr>
          <a:xfrm>
            <a:off x="1219200" y="1600200"/>
            <a:ext cx="7467600" cy="5257800"/>
          </a:xfrm>
        </p:spPr>
        <p:txBody>
          <a:bodyPr>
            <a:normAutofit lnSpcReduction="10000"/>
          </a:bodyPr>
          <a:lstStyle/>
          <a:p>
            <a:pPr marL="0" indent="0">
              <a:buNone/>
            </a:pPr>
            <a:r>
              <a:rPr lang="en-US" sz="4000" dirty="0"/>
              <a:t>Psychodynamic approaches</a:t>
            </a:r>
          </a:p>
          <a:p>
            <a:pPr marL="685800" indent="-349250"/>
            <a:r>
              <a:rPr lang="en-US" sz="3600" dirty="0"/>
              <a:t>Focus on the role of </a:t>
            </a:r>
            <a:r>
              <a:rPr lang="en-US" sz="3600" dirty="0" err="1"/>
              <a:t>intrapsychic</a:t>
            </a:r>
            <a:r>
              <a:rPr lang="en-US" sz="3600" dirty="0"/>
              <a:t> phenomena such as unconscious conflicts, innate drives, defense mechanisms, and so forth.</a:t>
            </a:r>
          </a:p>
          <a:p>
            <a:pPr marL="685800" indent="-349250"/>
            <a:r>
              <a:rPr lang="en-US" sz="3600" dirty="0"/>
              <a:t>Very influential in clinical psychology (many clinical theories either build on or react against this perspective).</a:t>
            </a:r>
          </a:p>
        </p:txBody>
      </p:sp>
    </p:spTree>
    <p:extLst>
      <p:ext uri="{BB962C8B-B14F-4D97-AF65-F5344CB8AC3E}">
        <p14:creationId xmlns:p14="http://schemas.microsoft.com/office/powerpoint/2010/main" val="320219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Psychology’s Perspectives</a:t>
            </a:r>
          </a:p>
        </p:txBody>
      </p:sp>
      <p:sp>
        <p:nvSpPr>
          <p:cNvPr id="3" name="Content Placeholder 2"/>
          <p:cNvSpPr>
            <a:spLocks noGrp="1"/>
          </p:cNvSpPr>
          <p:nvPr>
            <p:ph idx="1"/>
          </p:nvPr>
        </p:nvSpPr>
        <p:spPr>
          <a:xfrm>
            <a:off x="1828800" y="1600200"/>
            <a:ext cx="6248400" cy="5257800"/>
          </a:xfrm>
        </p:spPr>
        <p:txBody>
          <a:bodyPr>
            <a:normAutofit/>
          </a:bodyPr>
          <a:lstStyle/>
          <a:p>
            <a:pPr marL="0" indent="0">
              <a:buNone/>
            </a:pPr>
            <a:r>
              <a:rPr lang="en-US" sz="4800" dirty="0"/>
              <a:t>Positive psychology “is the scientific study of the strengths that enable individuals and communities to thrive.”</a:t>
            </a:r>
          </a:p>
        </p:txBody>
      </p:sp>
    </p:spTree>
    <p:extLst>
      <p:ext uri="{BB962C8B-B14F-4D97-AF65-F5344CB8AC3E}">
        <p14:creationId xmlns:p14="http://schemas.microsoft.com/office/powerpoint/2010/main" val="2975160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Psychology’s Perspectives</a:t>
            </a:r>
          </a:p>
        </p:txBody>
      </p:sp>
      <p:sp>
        <p:nvSpPr>
          <p:cNvPr id="3" name="Content Placeholder 2"/>
          <p:cNvSpPr>
            <a:spLocks noGrp="1"/>
          </p:cNvSpPr>
          <p:nvPr>
            <p:ph idx="1"/>
          </p:nvPr>
        </p:nvSpPr>
        <p:spPr>
          <a:xfrm>
            <a:off x="1219200" y="1600200"/>
            <a:ext cx="7467600" cy="5257800"/>
          </a:xfrm>
        </p:spPr>
        <p:txBody>
          <a:bodyPr>
            <a:normAutofit fontScale="92500"/>
          </a:bodyPr>
          <a:lstStyle/>
          <a:p>
            <a:pPr marL="0" indent="0">
              <a:buNone/>
            </a:pPr>
            <a:r>
              <a:rPr lang="en-US" sz="4000" dirty="0"/>
              <a:t>Positive psychology’s three pillars: </a:t>
            </a:r>
            <a:endParaRPr lang="en-US" sz="3600" dirty="0"/>
          </a:p>
          <a:p>
            <a:pPr lvl="1"/>
            <a:r>
              <a:rPr lang="en-US" sz="4000" dirty="0"/>
              <a:t> positive subjective experience</a:t>
            </a:r>
          </a:p>
          <a:p>
            <a:pPr lvl="1"/>
            <a:r>
              <a:rPr lang="en-US" sz="4000" dirty="0"/>
              <a:t> positive traits</a:t>
            </a:r>
          </a:p>
          <a:p>
            <a:pPr lvl="1"/>
            <a:r>
              <a:rPr lang="en-US" sz="4000" dirty="0"/>
              <a:t> positive institutions</a:t>
            </a:r>
          </a:p>
          <a:p>
            <a:pPr marL="0" lvl="1" indent="0">
              <a:buNone/>
            </a:pPr>
            <a:r>
              <a:rPr lang="en-US" sz="4000" dirty="0"/>
              <a:t>Some common topics: virtues, gratitude, mindfulness, flow, accomplishment, meaning, positive relationships, positive institutions.</a:t>
            </a:r>
          </a:p>
        </p:txBody>
      </p:sp>
    </p:spTree>
    <p:extLst>
      <p:ext uri="{BB962C8B-B14F-4D97-AF65-F5344CB8AC3E}">
        <p14:creationId xmlns:p14="http://schemas.microsoft.com/office/powerpoint/2010/main" val="107531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Clinical Psychology</a:t>
            </a:r>
          </a:p>
        </p:txBody>
      </p:sp>
      <p:sp>
        <p:nvSpPr>
          <p:cNvPr id="3" name="Content Placeholder 2"/>
          <p:cNvSpPr>
            <a:spLocks noGrp="1"/>
          </p:cNvSpPr>
          <p:nvPr>
            <p:ph idx="1"/>
          </p:nvPr>
        </p:nvSpPr>
        <p:spPr>
          <a:xfrm>
            <a:off x="1219200" y="1600200"/>
            <a:ext cx="7467600" cy="5257800"/>
          </a:xfrm>
        </p:spPr>
        <p:txBody>
          <a:bodyPr>
            <a:normAutofit lnSpcReduction="10000"/>
          </a:bodyPr>
          <a:lstStyle/>
          <a:p>
            <a:pPr marL="0" indent="0">
              <a:buNone/>
            </a:pPr>
            <a:r>
              <a:rPr lang="en-US" sz="4000" dirty="0"/>
              <a:t>Notice that clinical psychology is not one of the major perspectives of the field. Instead, clinical psychology is an applied discipline which asks how the methods and findings of the major psychological perspectives can help us understand and treat psychological disorders.</a:t>
            </a:r>
            <a:endParaRPr lang="en-US" sz="3600" dirty="0"/>
          </a:p>
        </p:txBody>
      </p:sp>
    </p:spTree>
    <p:extLst>
      <p:ext uri="{BB962C8B-B14F-4D97-AF65-F5344CB8AC3E}">
        <p14:creationId xmlns:p14="http://schemas.microsoft.com/office/powerpoint/2010/main" val="1736489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does psychology provide for a philosophical anthropology? </a:t>
            </a:r>
          </a:p>
        </p:txBody>
      </p:sp>
      <p:sp>
        <p:nvSpPr>
          <p:cNvPr id="3" name="Content Placeholder 2"/>
          <p:cNvSpPr>
            <a:spLocks noGrp="1"/>
          </p:cNvSpPr>
          <p:nvPr>
            <p:ph idx="1"/>
          </p:nvPr>
        </p:nvSpPr>
        <p:spPr>
          <a:xfrm>
            <a:off x="1066800" y="1676400"/>
            <a:ext cx="7620000" cy="5029200"/>
          </a:xfrm>
        </p:spPr>
        <p:txBody>
          <a:bodyPr>
            <a:normAutofit/>
          </a:bodyPr>
          <a:lstStyle/>
          <a:p>
            <a:pPr marL="0" indent="0">
              <a:buNone/>
            </a:pPr>
            <a:r>
              <a:rPr lang="en-US" sz="3600" dirty="0"/>
              <a:t>Psychology provides a framework from which to think about the complexity of human nature and functioning.  It encompasses theories developed from a variety of perspectives, utilizing diverse epistemic methods, all in an attempt to provide a fuller picture of humans as biological, psychological, and social beings.</a:t>
            </a:r>
          </a:p>
        </p:txBody>
      </p:sp>
    </p:spTree>
    <p:extLst>
      <p:ext uri="{BB962C8B-B14F-4D97-AF65-F5344CB8AC3E}">
        <p14:creationId xmlns:p14="http://schemas.microsoft.com/office/powerpoint/2010/main" val="2648211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p:txBody>
          <a:bodyPr>
            <a:noAutofit/>
          </a:bodyPr>
          <a:lstStyle/>
          <a:p>
            <a:r>
              <a:rPr lang="en-US" sz="3600" dirty="0"/>
              <a:t>What are some advantages of psychological approaches to understanding human nature and functioning?</a:t>
            </a:r>
          </a:p>
          <a:p>
            <a:r>
              <a:rPr lang="en-US" sz="3600" dirty="0"/>
              <a:t>For what kinds of questions is a psychological approach well-suited?</a:t>
            </a:r>
          </a:p>
          <a:p>
            <a:r>
              <a:rPr lang="en-US" sz="3600" dirty="0"/>
              <a:t>What are some of the limitations of this approach?</a:t>
            </a:r>
          </a:p>
        </p:txBody>
      </p:sp>
    </p:spTree>
    <p:extLst>
      <p:ext uri="{BB962C8B-B14F-4D97-AF65-F5344CB8AC3E}">
        <p14:creationId xmlns:p14="http://schemas.microsoft.com/office/powerpoint/2010/main" val="2052180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620000" cy="1143000"/>
          </a:xfrm>
        </p:spPr>
        <p:txBody>
          <a:bodyPr/>
          <a:lstStyle/>
          <a:p>
            <a:r>
              <a:rPr lang="en-US" dirty="0"/>
              <a:t>Theology</a:t>
            </a:r>
          </a:p>
        </p:txBody>
      </p:sp>
      <p:sp>
        <p:nvSpPr>
          <p:cNvPr id="3" name="Content Placeholder 2"/>
          <p:cNvSpPr>
            <a:spLocks noGrp="1"/>
          </p:cNvSpPr>
          <p:nvPr>
            <p:ph idx="1"/>
          </p:nvPr>
        </p:nvSpPr>
        <p:spPr>
          <a:xfrm>
            <a:off x="914400" y="1371600"/>
            <a:ext cx="7924800" cy="4114800"/>
          </a:xfrm>
        </p:spPr>
        <p:txBody>
          <a:bodyPr>
            <a:noAutofit/>
          </a:bodyPr>
          <a:lstStyle/>
          <a:p>
            <a:pPr marL="0" indent="0">
              <a:buNone/>
            </a:pPr>
            <a:r>
              <a:rPr lang="en-US" dirty="0"/>
              <a:t>As was true of psychology, there are a variety of theological approaches.  Common beliefs, though, include the ideas that:</a:t>
            </a:r>
          </a:p>
          <a:p>
            <a:r>
              <a:rPr lang="en-US" sz="2800" dirty="0"/>
              <a:t>God’s word is a discernible guide for faith and practice (BUT, it must be interpreted).</a:t>
            </a:r>
          </a:p>
          <a:p>
            <a:r>
              <a:rPr lang="en-US" sz="2800" dirty="0"/>
              <a:t>Natural explanations are usually preferred for most phenomena, but rare occasions may evidence supernatural intervention.</a:t>
            </a:r>
          </a:p>
          <a:p>
            <a:r>
              <a:rPr lang="en-US" sz="2800" dirty="0"/>
              <a:t>Humans are created in the image of God, finite and fallen, but with a teleological direction shaped by soteriological concerns.</a:t>
            </a:r>
          </a:p>
        </p:txBody>
      </p:sp>
    </p:spTree>
    <p:extLst>
      <p:ext uri="{BB962C8B-B14F-4D97-AF65-F5344CB8AC3E}">
        <p14:creationId xmlns:p14="http://schemas.microsoft.com/office/powerpoint/2010/main" val="71269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Theological methods</a:t>
            </a:r>
          </a:p>
        </p:txBody>
      </p:sp>
      <p:sp>
        <p:nvSpPr>
          <p:cNvPr id="3" name="Content Placeholder 2"/>
          <p:cNvSpPr>
            <a:spLocks noGrp="1"/>
          </p:cNvSpPr>
          <p:nvPr>
            <p:ph idx="1"/>
          </p:nvPr>
        </p:nvSpPr>
        <p:spPr>
          <a:xfrm>
            <a:off x="1066800" y="1600200"/>
            <a:ext cx="7772400" cy="4800600"/>
          </a:xfrm>
        </p:spPr>
        <p:txBody>
          <a:bodyPr>
            <a:normAutofit lnSpcReduction="10000"/>
          </a:bodyPr>
          <a:lstStyle/>
          <a:p>
            <a:pPr marL="0" indent="0">
              <a:buNone/>
            </a:pPr>
            <a:r>
              <a:rPr lang="en-US" dirty="0"/>
              <a:t>Compatible with empiricism and rational discourse, but its primary focus is theology.</a:t>
            </a:r>
          </a:p>
          <a:p>
            <a:pPr marL="0" indent="0">
              <a:buNone/>
            </a:pPr>
            <a:endParaRPr lang="en-US" sz="1300" dirty="0"/>
          </a:p>
          <a:p>
            <a:pPr marL="679450"/>
            <a:r>
              <a:rPr lang="en-US" dirty="0"/>
              <a:t>Hermeneutics</a:t>
            </a:r>
          </a:p>
          <a:p>
            <a:pPr marL="679450"/>
            <a:r>
              <a:rPr lang="en-US" dirty="0"/>
              <a:t>Natural Theology</a:t>
            </a:r>
          </a:p>
          <a:p>
            <a:pPr marL="679450"/>
            <a:r>
              <a:rPr lang="en-US" dirty="0"/>
              <a:t>Rational Inquiry</a:t>
            </a:r>
          </a:p>
          <a:p>
            <a:pPr marL="0" indent="0">
              <a:buNone/>
            </a:pPr>
            <a:endParaRPr lang="en-US" sz="1300" dirty="0"/>
          </a:p>
          <a:p>
            <a:pPr marL="0" indent="0">
              <a:buNone/>
            </a:pPr>
            <a:r>
              <a:rPr lang="en-US" dirty="0"/>
              <a:t>As with psychological methods, these methods are appropriate for answering some types of questions, but not others.</a:t>
            </a:r>
          </a:p>
        </p:txBody>
      </p:sp>
    </p:spTree>
    <p:extLst>
      <p:ext uri="{BB962C8B-B14F-4D97-AF65-F5344CB8AC3E}">
        <p14:creationId xmlns:p14="http://schemas.microsoft.com/office/powerpoint/2010/main" val="3304619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Theological findings</a:t>
            </a:r>
          </a:p>
        </p:txBody>
      </p:sp>
      <p:sp>
        <p:nvSpPr>
          <p:cNvPr id="3" name="Content Placeholder 2"/>
          <p:cNvSpPr>
            <a:spLocks noGrp="1"/>
          </p:cNvSpPr>
          <p:nvPr>
            <p:ph idx="1"/>
          </p:nvPr>
        </p:nvSpPr>
        <p:spPr/>
        <p:txBody>
          <a:bodyPr>
            <a:normAutofit/>
          </a:bodyPr>
          <a:lstStyle/>
          <a:p>
            <a:r>
              <a:rPr lang="en-US" sz="4000" dirty="0"/>
              <a:t>Biblical Theology</a:t>
            </a:r>
          </a:p>
          <a:p>
            <a:r>
              <a:rPr lang="en-US" sz="4000" dirty="0"/>
              <a:t>Systematic Theology</a:t>
            </a:r>
          </a:p>
          <a:p>
            <a:endParaRPr lang="en-US" sz="4000" dirty="0"/>
          </a:p>
          <a:p>
            <a:pPr marL="0" indent="0">
              <a:buNone/>
            </a:pPr>
            <a:r>
              <a:rPr lang="en-US" sz="4000" i="1" dirty="0"/>
              <a:t>As with psychology, there are competing interpretive systems</a:t>
            </a:r>
            <a:r>
              <a:rPr lang="en-US" sz="3600" i="1" dirty="0"/>
              <a:t>.</a:t>
            </a:r>
          </a:p>
        </p:txBody>
      </p:sp>
    </p:spTree>
    <p:extLst>
      <p:ext uri="{BB962C8B-B14F-4D97-AF65-F5344CB8AC3E}">
        <p14:creationId xmlns:p14="http://schemas.microsoft.com/office/powerpoint/2010/main" val="1830821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500" y="263857"/>
            <a:ext cx="3733800" cy="1143000"/>
          </a:xfrm>
        </p:spPr>
        <p:txBody>
          <a:bodyPr>
            <a:normAutofit fontScale="90000"/>
          </a:bodyPr>
          <a:lstStyle/>
          <a:p>
            <a:r>
              <a:rPr lang="en-US" dirty="0"/>
              <a:t>Theological ideals and goals</a:t>
            </a:r>
          </a:p>
        </p:txBody>
      </p:sp>
      <p:sp>
        <p:nvSpPr>
          <p:cNvPr id="3" name="Content Placeholder 2"/>
          <p:cNvSpPr>
            <a:spLocks noGrp="1"/>
          </p:cNvSpPr>
          <p:nvPr>
            <p:ph idx="1"/>
          </p:nvPr>
        </p:nvSpPr>
        <p:spPr>
          <a:xfrm>
            <a:off x="914400" y="1676400"/>
            <a:ext cx="4191001" cy="4525963"/>
          </a:xfrm>
        </p:spPr>
        <p:txBody>
          <a:bodyPr>
            <a:normAutofit/>
          </a:bodyPr>
          <a:lstStyle/>
          <a:p>
            <a:r>
              <a:rPr lang="en-US" sz="3600" dirty="0"/>
              <a:t>Understanding</a:t>
            </a:r>
          </a:p>
          <a:p>
            <a:r>
              <a:rPr lang="en-US" sz="3600" dirty="0"/>
              <a:t>Salvation</a:t>
            </a:r>
          </a:p>
          <a:p>
            <a:r>
              <a:rPr lang="en-US" sz="3600" dirty="0"/>
              <a:t>Sanctification</a:t>
            </a:r>
          </a:p>
          <a:p>
            <a:r>
              <a:rPr lang="en-US" sz="3600" dirty="0"/>
              <a:t>Meaning</a:t>
            </a:r>
          </a:p>
          <a:p>
            <a:r>
              <a:rPr lang="en-US" sz="3600" dirty="0"/>
              <a:t>Stewardship</a:t>
            </a:r>
          </a:p>
          <a:p>
            <a:r>
              <a:rPr lang="en-US" sz="3600" dirty="0"/>
              <a:t>Worship</a:t>
            </a:r>
          </a:p>
        </p:txBody>
      </p:sp>
      <p:pic>
        <p:nvPicPr>
          <p:cNvPr id="1028" name="Picture 4" descr="pre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2215" y="176031"/>
            <a:ext cx="4460150" cy="51054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8" name="TextBox 7"/>
          <p:cNvSpPr txBox="1"/>
          <p:nvPr/>
        </p:nvSpPr>
        <p:spPr>
          <a:xfrm>
            <a:off x="4572000" y="5305442"/>
            <a:ext cx="4420365" cy="1569660"/>
          </a:xfrm>
          <a:prstGeom prst="rect">
            <a:avLst/>
          </a:prstGeom>
          <a:noFill/>
        </p:spPr>
        <p:txBody>
          <a:bodyPr wrap="square" rtlCol="0">
            <a:spAutoFit/>
          </a:bodyPr>
          <a:lstStyle/>
          <a:p>
            <a:pPr algn="ctr"/>
            <a:r>
              <a:rPr lang="en-US" sz="2400" dirty="0"/>
              <a:t>Return of the Prodigal Son</a:t>
            </a:r>
          </a:p>
          <a:p>
            <a:pPr algn="ctr"/>
            <a:r>
              <a:rPr lang="en-US" dirty="0"/>
              <a:t>Rembrandt van Rijn, 1636</a:t>
            </a:r>
            <a:br>
              <a:rPr lang="en-US" dirty="0"/>
            </a:br>
            <a:r>
              <a:rPr lang="en-US" dirty="0"/>
              <a:t>National Gallery of Art, Washington, D.C.</a:t>
            </a:r>
            <a:br>
              <a:rPr lang="en-US" dirty="0"/>
            </a:br>
            <a:r>
              <a:rPr lang="en-US" dirty="0"/>
              <a:t>Photo credit: NGA, Open Access; </a:t>
            </a:r>
            <a:br>
              <a:rPr lang="en-US" dirty="0"/>
            </a:br>
            <a:r>
              <a:rPr lang="en-US" dirty="0"/>
              <a:t>Public Domain</a:t>
            </a:r>
          </a:p>
        </p:txBody>
      </p:sp>
    </p:spTree>
    <p:extLst>
      <p:ext uri="{BB962C8B-B14F-4D97-AF65-F5344CB8AC3E}">
        <p14:creationId xmlns:p14="http://schemas.microsoft.com/office/powerpoint/2010/main" val="8064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Some Key Theological Contributions to Philosophical Anthropology</a:t>
            </a:r>
          </a:p>
        </p:txBody>
      </p:sp>
      <p:sp>
        <p:nvSpPr>
          <p:cNvPr id="3" name="Content Placeholder 2"/>
          <p:cNvSpPr>
            <a:spLocks noGrp="1"/>
          </p:cNvSpPr>
          <p:nvPr>
            <p:ph idx="1"/>
          </p:nvPr>
        </p:nvSpPr>
        <p:spPr>
          <a:xfrm>
            <a:off x="1066800" y="1828800"/>
            <a:ext cx="7620000" cy="4525963"/>
          </a:xfrm>
        </p:spPr>
        <p:txBody>
          <a:bodyPr>
            <a:noAutofit/>
          </a:bodyPr>
          <a:lstStyle/>
          <a:p>
            <a:r>
              <a:rPr lang="en-US" sz="3600" dirty="0"/>
              <a:t>Humans are finite and dependent creatures</a:t>
            </a:r>
          </a:p>
          <a:p>
            <a:r>
              <a:rPr lang="en-US" sz="3600" dirty="0"/>
              <a:t>Humans are created in the image of God</a:t>
            </a:r>
          </a:p>
          <a:p>
            <a:r>
              <a:rPr lang="en-US" sz="3600" dirty="0"/>
              <a:t>Humans are fallen</a:t>
            </a:r>
          </a:p>
          <a:p>
            <a:pPr lvl="1"/>
            <a:r>
              <a:rPr lang="en-US" sz="3600" dirty="0"/>
              <a:t>Sin is both individual and corporate</a:t>
            </a:r>
          </a:p>
          <a:p>
            <a:r>
              <a:rPr lang="en-US" sz="3600" dirty="0"/>
              <a:t>God loves us and longs to redeem all of creation</a:t>
            </a:r>
          </a:p>
        </p:txBody>
      </p:sp>
    </p:spTree>
    <p:extLst>
      <p:ext uri="{BB962C8B-B14F-4D97-AF65-F5344CB8AC3E}">
        <p14:creationId xmlns:p14="http://schemas.microsoft.com/office/powerpoint/2010/main" val="496185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p:txBody>
          <a:bodyPr>
            <a:noAutofit/>
          </a:bodyPr>
          <a:lstStyle/>
          <a:p>
            <a:r>
              <a:rPr lang="en-US" sz="3600" dirty="0"/>
              <a:t>What are some advantages of theological approaches to understanding human nature and functioning?</a:t>
            </a:r>
          </a:p>
          <a:p>
            <a:r>
              <a:rPr lang="en-US" sz="3600" dirty="0"/>
              <a:t>For what kinds of questions is a theological approach well-suited?</a:t>
            </a:r>
          </a:p>
          <a:p>
            <a:r>
              <a:rPr lang="en-US" sz="3600" dirty="0"/>
              <a:t>What are some of the limitations of this approach?  </a:t>
            </a:r>
          </a:p>
        </p:txBody>
      </p:sp>
    </p:spTree>
    <p:extLst>
      <p:ext uri="{BB962C8B-B14F-4D97-AF65-F5344CB8AC3E}">
        <p14:creationId xmlns:p14="http://schemas.microsoft.com/office/powerpoint/2010/main" val="123009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they contribute?</a:t>
            </a:r>
          </a:p>
        </p:txBody>
      </p:sp>
      <p:sp>
        <p:nvSpPr>
          <p:cNvPr id="3" name="Content Placeholder 2"/>
          <p:cNvSpPr>
            <a:spLocks noGrp="1"/>
          </p:cNvSpPr>
          <p:nvPr>
            <p:ph sz="half" idx="1"/>
          </p:nvPr>
        </p:nvSpPr>
        <p:spPr>
          <a:xfrm>
            <a:off x="304800" y="1828800"/>
            <a:ext cx="4229100" cy="5029200"/>
          </a:xfrm>
        </p:spPr>
        <p:txBody>
          <a:bodyPr>
            <a:normAutofit lnSpcReduction="10000"/>
          </a:bodyPr>
          <a:lstStyle/>
          <a:p>
            <a:r>
              <a:rPr lang="en-US" sz="3200" dirty="0"/>
              <a:t>Psychology</a:t>
            </a:r>
          </a:p>
          <a:p>
            <a:pPr lvl="1"/>
            <a:r>
              <a:rPr lang="en-US" sz="2800" dirty="0"/>
              <a:t>Empirical and rational methods</a:t>
            </a:r>
          </a:p>
          <a:p>
            <a:pPr lvl="1"/>
            <a:r>
              <a:rPr lang="en-US" sz="2800" dirty="0" err="1"/>
              <a:t>Biopsychosocial</a:t>
            </a:r>
            <a:r>
              <a:rPr lang="en-US" sz="2800" dirty="0"/>
              <a:t> perspective (behavioral, biological, cognitive, developmental, evolutionary, social psychodynamic, etc.)</a:t>
            </a:r>
          </a:p>
          <a:p>
            <a:pPr lvl="1"/>
            <a:r>
              <a:rPr lang="en-US" sz="2800" dirty="0"/>
              <a:t>Psychotherapeutics</a:t>
            </a:r>
          </a:p>
          <a:p>
            <a:pPr lvl="1"/>
            <a:endParaRPr lang="en-US" dirty="0"/>
          </a:p>
        </p:txBody>
      </p:sp>
      <p:sp>
        <p:nvSpPr>
          <p:cNvPr id="4" name="Content Placeholder 3"/>
          <p:cNvSpPr>
            <a:spLocks noGrp="1"/>
          </p:cNvSpPr>
          <p:nvPr>
            <p:ph sz="half" idx="2"/>
          </p:nvPr>
        </p:nvSpPr>
        <p:spPr>
          <a:xfrm>
            <a:off x="4686300" y="1828800"/>
            <a:ext cx="4076700" cy="5029200"/>
          </a:xfrm>
        </p:spPr>
        <p:txBody>
          <a:bodyPr>
            <a:normAutofit lnSpcReduction="10000"/>
          </a:bodyPr>
          <a:lstStyle/>
          <a:p>
            <a:r>
              <a:rPr lang="en-US" sz="3200" dirty="0"/>
              <a:t>Theology</a:t>
            </a:r>
          </a:p>
          <a:p>
            <a:pPr lvl="1"/>
            <a:r>
              <a:rPr lang="en-US" sz="2800" dirty="0"/>
              <a:t>The derivative nature of humans (hence, relation to God and each other)</a:t>
            </a:r>
          </a:p>
          <a:p>
            <a:pPr lvl="1"/>
            <a:r>
              <a:rPr lang="en-US" sz="2800" dirty="0"/>
              <a:t>Imago Dei</a:t>
            </a:r>
          </a:p>
          <a:p>
            <a:pPr lvl="1"/>
            <a:r>
              <a:rPr lang="en-US" sz="2800" dirty="0"/>
              <a:t>Stewardship</a:t>
            </a:r>
          </a:p>
          <a:p>
            <a:pPr lvl="1"/>
            <a:r>
              <a:rPr lang="en-US" sz="2800" dirty="0"/>
              <a:t>Finite creature</a:t>
            </a:r>
          </a:p>
          <a:p>
            <a:pPr lvl="1"/>
            <a:r>
              <a:rPr lang="en-US" sz="2800" dirty="0"/>
              <a:t>Fallen</a:t>
            </a:r>
          </a:p>
          <a:p>
            <a:pPr lvl="1"/>
            <a:r>
              <a:rPr lang="en-US" sz="2800" dirty="0"/>
              <a:t>Redemption / Destiny</a:t>
            </a:r>
          </a:p>
        </p:txBody>
      </p:sp>
    </p:spTree>
    <p:extLst>
      <p:ext uri="{BB962C8B-B14F-4D97-AF65-F5344CB8AC3E}">
        <p14:creationId xmlns:p14="http://schemas.microsoft.com/office/powerpoint/2010/main" val="13967509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381000"/>
            <a:ext cx="7467600" cy="5867400"/>
          </a:xfrm>
          <a:solidFill>
            <a:srgbClr val="7C5A4A"/>
          </a:solidFill>
          <a:ln w="47625" cap="rnd">
            <a:solidFill>
              <a:srgbClr val="7C5A4A"/>
            </a:solidFill>
          </a:ln>
          <a:effectLst>
            <a:outerShdw blurRad="330200" dist="584200" dir="2700000" algn="tl" rotWithShape="0">
              <a:prstClr val="black">
                <a:alpha val="31000"/>
              </a:prstClr>
            </a:outerShdw>
          </a:effectLst>
        </p:spPr>
        <p:txBody>
          <a:bodyPr>
            <a:noAutofit/>
          </a:bodyPr>
          <a:lstStyle/>
          <a:p>
            <a:r>
              <a:rPr lang="en-US" sz="3600" dirty="0">
                <a:solidFill>
                  <a:srgbClr val="F3E9D6"/>
                </a:solidFill>
              </a:rPr>
              <a:t>Psychology and theology study different variations of the same topic when they look at human nature.</a:t>
            </a:r>
          </a:p>
          <a:p>
            <a:r>
              <a:rPr lang="en-US" sz="3600" dirty="0">
                <a:solidFill>
                  <a:srgbClr val="F3E9D6"/>
                </a:solidFill>
              </a:rPr>
              <a:t>Rather than being antithetical or irrelevant to each other, psychology and Christian theology can be of use to each other. By using both disciplines, we can gain a more complete view of humanity than we can from just one vantage point.</a:t>
            </a:r>
          </a:p>
        </p:txBody>
      </p:sp>
    </p:spTree>
    <p:extLst>
      <p:ext uri="{BB962C8B-B14F-4D97-AF65-F5344CB8AC3E}">
        <p14:creationId xmlns:p14="http://schemas.microsoft.com/office/powerpoint/2010/main" val="3034222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they can interact, but how?</a:t>
            </a:r>
          </a:p>
        </p:txBody>
      </p:sp>
      <p:sp>
        <p:nvSpPr>
          <p:cNvPr id="3" name="Content Placeholder 2"/>
          <p:cNvSpPr>
            <a:spLocks noGrp="1"/>
          </p:cNvSpPr>
          <p:nvPr>
            <p:ph sz="half" idx="1"/>
          </p:nvPr>
        </p:nvSpPr>
        <p:spPr>
          <a:xfrm>
            <a:off x="533400" y="1600200"/>
            <a:ext cx="8077200" cy="4267200"/>
          </a:xfrm>
        </p:spPr>
        <p:txBody>
          <a:bodyPr>
            <a:noAutofit/>
          </a:bodyPr>
          <a:lstStyle/>
          <a:p>
            <a:r>
              <a:rPr lang="en-US" sz="3600" dirty="0"/>
              <a:t>Enemies</a:t>
            </a:r>
          </a:p>
          <a:p>
            <a:r>
              <a:rPr lang="en-US" sz="3600" dirty="0"/>
              <a:t>Spies</a:t>
            </a:r>
          </a:p>
          <a:p>
            <a:r>
              <a:rPr lang="en-US" sz="3600" dirty="0"/>
              <a:t>Colonialists</a:t>
            </a:r>
          </a:p>
          <a:p>
            <a:r>
              <a:rPr lang="en-US" sz="3600" dirty="0"/>
              <a:t>Rebuilders (New to the Third Edition!)</a:t>
            </a:r>
          </a:p>
          <a:p>
            <a:r>
              <a:rPr lang="en-US" sz="3600" dirty="0"/>
              <a:t>Neutral Parties</a:t>
            </a:r>
          </a:p>
          <a:p>
            <a:r>
              <a:rPr lang="en-US" sz="3600" dirty="0"/>
              <a:t>Allies</a:t>
            </a:r>
          </a:p>
          <a:p>
            <a:endParaRPr lang="en-US" sz="3600" dirty="0"/>
          </a:p>
          <a:p>
            <a:pPr marL="0" indent="0">
              <a:buNone/>
            </a:pPr>
            <a:r>
              <a:rPr lang="en-US" sz="3600" i="1" dirty="0">
                <a:latin typeface="Times New Roman" panose="02020603050405020304" pitchFamily="18" charset="0"/>
                <a:cs typeface="Times New Roman" panose="02020603050405020304" pitchFamily="18" charset="0"/>
              </a:rPr>
              <a:t>The subject of the next several chapters…</a:t>
            </a:r>
          </a:p>
        </p:txBody>
      </p:sp>
    </p:spTree>
    <p:extLst>
      <p:ext uri="{BB962C8B-B14F-4D97-AF65-F5344CB8AC3E}">
        <p14:creationId xmlns:p14="http://schemas.microsoft.com/office/powerpoint/2010/main" val="19138437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5366</TotalTime>
  <Words>1638</Words>
  <Application>Microsoft Office PowerPoint</Application>
  <PresentationFormat>On-screen Show (4:3)</PresentationFormat>
  <Paragraphs>171</Paragraphs>
  <Slides>38</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38</vt:i4>
      </vt:variant>
    </vt:vector>
  </HeadingPairs>
  <TitlesOfParts>
    <vt:vector size="45" baseType="lpstr">
      <vt:lpstr>Arial</vt:lpstr>
      <vt:lpstr>Calibri</vt:lpstr>
      <vt:lpstr>Sylfaen</vt:lpstr>
      <vt:lpstr>Times New Roman</vt:lpstr>
      <vt:lpstr>Trajan Pro</vt:lpstr>
      <vt:lpstr>Office Theme</vt:lpstr>
      <vt:lpstr>1_Office Theme</vt:lpstr>
      <vt:lpstr>Integrative Approaches to Psychology and Christianity – 4th ed.</vt:lpstr>
      <vt:lpstr>PowerPoint Slides  to Accompany    Integrative Approaches to Psychology and Christianity, 4th  Edition   Chapter 7 Philosophical Anthropology </vt:lpstr>
      <vt:lpstr>Philosophical Anthropology  The nature of humanity   Vitruvian Man,  Leonardo da Vinci, c. 1490.  Photo credit: Luc Viatour / www.Lucnix.be  via Wikimedia Commons; Public Domain</vt:lpstr>
      <vt:lpstr>Philosophical anthropology (consideration about what it means to be human) builds on epistemology (how we know) and cosmology (what we believe about the nature of the world).  </vt:lpstr>
      <vt:lpstr>Our place in the universe</vt:lpstr>
      <vt:lpstr>PowerPoint Presentation</vt:lpstr>
      <vt:lpstr>Some possible views</vt:lpstr>
      <vt:lpstr>Do we matter?</vt:lpstr>
      <vt:lpstr>One of the dividing lines in metaphysics (“Does God exist?”) has implications for how we think about philosophical anthropology</vt:lpstr>
      <vt:lpstr>PowerPoint Presentation</vt:lpstr>
      <vt:lpstr>PowerPoint Presentation</vt:lpstr>
      <vt:lpstr>Some basic questions</vt:lpstr>
      <vt:lpstr>Diversity and Disciplines</vt:lpstr>
      <vt:lpstr>Psychology</vt:lpstr>
      <vt:lpstr>Psychological methods</vt:lpstr>
      <vt:lpstr>Psychological findings</vt:lpstr>
      <vt:lpstr>Psychological ideals and goals</vt:lpstr>
      <vt:lpstr>Psychology’s Perspectives</vt:lpstr>
      <vt:lpstr>Psychology’s Perspectives</vt:lpstr>
      <vt:lpstr>Psychology’s Perspectives</vt:lpstr>
      <vt:lpstr>Psychology’s Perspectives</vt:lpstr>
      <vt:lpstr>Psychology’s Perspectives</vt:lpstr>
      <vt:lpstr>Psychology’s Perspectives</vt:lpstr>
      <vt:lpstr>Psychology’s Perspectives</vt:lpstr>
      <vt:lpstr>Psychology’s Perspectives</vt:lpstr>
      <vt:lpstr>Psychology’s Perspectives</vt:lpstr>
      <vt:lpstr>Clinical Psychology</vt:lpstr>
      <vt:lpstr>What does psychology provide for a philosophical anthropology? </vt:lpstr>
      <vt:lpstr>Reflection Point</vt:lpstr>
      <vt:lpstr>Theology</vt:lpstr>
      <vt:lpstr>Theological methods</vt:lpstr>
      <vt:lpstr>Theological findings</vt:lpstr>
      <vt:lpstr>Theological ideals and goals</vt:lpstr>
      <vt:lpstr>Some Key Theological Contributions to Philosophical Anthropology</vt:lpstr>
      <vt:lpstr>Reflection Point</vt:lpstr>
      <vt:lpstr>What can they contribute?</vt:lpstr>
      <vt:lpstr>PowerPoint Presentation</vt:lpstr>
      <vt:lpstr>So… they can interact, but how?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Integrative Approaches  to Psychology and Christianity An Introduction to Worldview Issues, Philosophical Foundations, and Models of Integration</dc:title>
  <dc:creator>J Walter Malone</dc:creator>
  <cp:lastModifiedBy>David Entwistle</cp:lastModifiedBy>
  <cp:revision>146</cp:revision>
  <dcterms:created xsi:type="dcterms:W3CDTF">2015-05-18T19:09:05Z</dcterms:created>
  <dcterms:modified xsi:type="dcterms:W3CDTF">2021-11-16T21:38:55Z</dcterms:modified>
</cp:coreProperties>
</file>