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9" r:id="rId3"/>
    <p:sldId id="256" r:id="rId4"/>
    <p:sldId id="260" r:id="rId5"/>
    <p:sldId id="261" r:id="rId6"/>
    <p:sldId id="262" r:id="rId7"/>
    <p:sldId id="263" r:id="rId8"/>
    <p:sldId id="297" r:id="rId9"/>
    <p:sldId id="287" r:id="rId10"/>
    <p:sldId id="303" r:id="rId11"/>
    <p:sldId id="304" r:id="rId12"/>
    <p:sldId id="285" r:id="rId13"/>
    <p:sldId id="299" r:id="rId14"/>
    <p:sldId id="265" r:id="rId15"/>
    <p:sldId id="288" r:id="rId16"/>
    <p:sldId id="270" r:id="rId17"/>
    <p:sldId id="291" r:id="rId18"/>
    <p:sldId id="292" r:id="rId19"/>
    <p:sldId id="272" r:id="rId20"/>
    <p:sldId id="294" r:id="rId21"/>
    <p:sldId id="300" r:id="rId22"/>
    <p:sldId id="301" r:id="rId23"/>
    <p:sldId id="269" r:id="rId24"/>
    <p:sldId id="295" r:id="rId25"/>
    <p:sldId id="305" r:id="rId26"/>
    <p:sldId id="298" r:id="rId27"/>
    <p:sldId id="281" r:id="rId28"/>
    <p:sldId id="282" r:id="rId29"/>
    <p:sldId id="296" r:id="rId30"/>
    <p:sldId id="273" r:id="rId31"/>
    <p:sldId id="28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9D6"/>
    <a:srgbClr val="946A56"/>
    <a:srgbClr val="000000"/>
    <a:srgbClr val="614537"/>
    <a:srgbClr val="7C5A4A"/>
    <a:srgbClr val="573D32"/>
    <a:srgbClr val="0A0605"/>
    <a:srgbClr val="F5EAD7"/>
    <a:srgbClr val="624537"/>
    <a:srgbClr val="A68B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708" y="6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6225"/>
            <a:ext cx="7467600" cy="1143000"/>
          </a:xfrm>
        </p:spPr>
        <p:txBody>
          <a:bodyPr/>
          <a:lstStyle/>
          <a:p>
            <a:r>
              <a:rPr lang="en-US"/>
              <a:t>Click to edit Master title style</a:t>
            </a:r>
          </a:p>
        </p:txBody>
      </p:sp>
      <p:sp>
        <p:nvSpPr>
          <p:cNvPr id="3" name="Content Placeholder 2"/>
          <p:cNvSpPr>
            <a:spLocks noGrp="1"/>
          </p:cNvSpPr>
          <p:nvPr>
            <p:ph idx="1"/>
          </p:nvPr>
        </p:nvSpPr>
        <p:spPr>
          <a:xfrm>
            <a:off x="1219200" y="1600200"/>
            <a:ext cx="7467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10" name="Picture 9">
            <a:extLst>
              <a:ext uri="{FF2B5EF4-FFF2-40B4-BE49-F238E27FC236}">
                <a16:creationId xmlns:a16="http://schemas.microsoft.com/office/drawing/2014/main" id="{92ECFD96-FAB7-49B9-817C-EC2B36DCCB5D}"/>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2" name="TextBox 11">
            <a:extLst>
              <a:ext uri="{FF2B5EF4-FFF2-40B4-BE49-F238E27FC236}">
                <a16:creationId xmlns:a16="http://schemas.microsoft.com/office/drawing/2014/main" id="{0AA39075-273F-439B-8BC9-8B787C963641}"/>
              </a:ext>
            </a:extLst>
          </p:cNvPr>
          <p:cNvSpPr txBox="1"/>
          <p:nvPr userDrawn="1"/>
        </p:nvSpPr>
        <p:spPr>
          <a:xfrm rot="16200000">
            <a:off x="-2898447" y="3144080"/>
            <a:ext cx="656813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3E9D6"/>
                </a:solidFill>
                <a:effectLst>
                  <a:outerShdw blurRad="38100" dist="38100" dir="2700000" algn="tl">
                    <a:srgbClr val="000000">
                      <a:alpha val="43137"/>
                    </a:srgbClr>
                  </a:outerShdw>
                </a:effectLst>
                <a:uLnTx/>
                <a:uFillTx/>
                <a:latin typeface="Calibri"/>
                <a:ea typeface="+mn-ea"/>
                <a:cs typeface="+mn-cs"/>
              </a:rPr>
              <a:t>Chapter 6: Metaphysics</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3EE8BDB-6292-4AB0-A62E-E5BD730CA27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11/16/2021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B07BDD-472B-41CD-B68A-A5AA34049DE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11628634"/>
      </p:ext>
    </p:extLst>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24000" dirty="0">
                <a:solidFill>
                  <a:srgbClr val="614537"/>
                </a:solidFill>
                <a:latin typeface="Sylfaen" panose="010A0502050306030303" pitchFamily="18" charset="0"/>
              </a:rPr>
              <a:t>Chapter 6:</a:t>
            </a:r>
          </a:p>
          <a:p>
            <a:r>
              <a:rPr lang="en-US" sz="24000" dirty="0">
                <a:solidFill>
                  <a:srgbClr val="614537"/>
                </a:solidFill>
                <a:latin typeface="Sylfaen" panose="010A0502050306030303" pitchFamily="18" charset="0"/>
              </a:rPr>
              <a:t>Metaphysics</a:t>
            </a:r>
          </a:p>
          <a:p>
            <a:endParaRPr lang="en-US" sz="240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sz="17600" dirty="0">
              <a:solidFill>
                <a:srgbClr val="614537"/>
              </a:solidFill>
              <a:latin typeface="Sylfaen" panose="010A0502050306030303" pitchFamily="18" charset="0"/>
            </a:endParaRPr>
          </a:p>
          <a:p>
            <a:endParaRPr lang="en-US" sz="6000" dirty="0">
              <a:solidFill>
                <a:srgbClr val="614537"/>
              </a:solidFill>
              <a:latin typeface="Sylfaen" panose="010A0502050306030303" pitchFamily="18" charset="0"/>
            </a:endParaRPr>
          </a:p>
          <a:p>
            <a:r>
              <a:rPr lang="en-US" sz="5600" dirty="0">
                <a:solidFill>
                  <a:srgbClr val="614537"/>
                </a:solidFill>
                <a:latin typeface="Sylfaen" panose="010A0502050306030303" pitchFamily="18" charset="0"/>
              </a:rPr>
              <a:t>These 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2660400"/>
            <a:ext cx="3505200" cy="1470025"/>
          </a:xfrm>
        </p:spPr>
        <p:txBody>
          <a:bodyPr>
            <a:normAutofit fontScale="90000"/>
          </a:bodyPr>
          <a:lstStyle/>
          <a:p>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Chapter 6:</a:t>
            </a:r>
            <a:br>
              <a:rPr lang="en-US" sz="3100" dirty="0">
                <a:latin typeface="Sylfaen" panose="010A0502050306030303" pitchFamily="18" charset="0"/>
              </a:rPr>
            </a:br>
            <a:r>
              <a:rPr lang="en-US" sz="3100" dirty="0">
                <a:latin typeface="Sylfaen" panose="010A0502050306030303" pitchFamily="18" charset="0"/>
              </a:rPr>
              <a:t>Metaphysics</a:t>
            </a: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685800"/>
            <a:ext cx="4336584" cy="5670422"/>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altLang="en-US" dirty="0"/>
              <a:t>Metaphysics</a:t>
            </a:r>
          </a:p>
        </p:txBody>
      </p:sp>
      <p:sp>
        <p:nvSpPr>
          <p:cNvPr id="3075" name="Content Placeholder 2"/>
          <p:cNvSpPr>
            <a:spLocks noGrp="1"/>
          </p:cNvSpPr>
          <p:nvPr>
            <p:ph idx="1"/>
          </p:nvPr>
        </p:nvSpPr>
        <p:spPr>
          <a:xfrm>
            <a:off x="838200" y="1295400"/>
            <a:ext cx="5410200" cy="5334000"/>
          </a:xfrm>
        </p:spPr>
        <p:txBody>
          <a:bodyPr>
            <a:normAutofit fontScale="92500"/>
          </a:bodyPr>
          <a:lstStyle/>
          <a:p>
            <a:r>
              <a:rPr lang="en-US" altLang="en-US" sz="3600" dirty="0"/>
              <a:t>Metaphysics is not easy to define</a:t>
            </a:r>
          </a:p>
          <a:p>
            <a:r>
              <a:rPr lang="en-US" altLang="en-US" sz="3600" dirty="0"/>
              <a:t>The origin of the word means “after” or “beyond” physics.  </a:t>
            </a:r>
          </a:p>
          <a:p>
            <a:r>
              <a:rPr lang="en-US" altLang="en-US" sz="3600" dirty="0"/>
              <a:t>Used to catalogue the works of Aristotle that came after his earlier works which dealt with the nature of physical objects</a:t>
            </a:r>
          </a:p>
        </p:txBody>
      </p:sp>
      <p:pic>
        <p:nvPicPr>
          <p:cNvPr id="1026"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440" b="5624"/>
          <a:stretch/>
        </p:blipFill>
        <p:spPr bwMode="auto">
          <a:xfrm>
            <a:off x="6159580" y="1524000"/>
            <a:ext cx="2846391" cy="35966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6815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dirty="0"/>
              <a:t>Metaphysics</a:t>
            </a:r>
          </a:p>
        </p:txBody>
      </p:sp>
      <p:sp>
        <p:nvSpPr>
          <p:cNvPr id="4099" name="Content Placeholder 2"/>
          <p:cNvSpPr>
            <a:spLocks noGrp="1"/>
          </p:cNvSpPr>
          <p:nvPr>
            <p:ph idx="1"/>
          </p:nvPr>
        </p:nvSpPr>
        <p:spPr>
          <a:xfrm>
            <a:off x="1066800" y="1600200"/>
            <a:ext cx="7620000" cy="4525963"/>
          </a:xfrm>
        </p:spPr>
        <p:txBody>
          <a:bodyPr/>
          <a:lstStyle/>
          <a:p>
            <a:pPr marL="0" indent="0">
              <a:buFontTx/>
              <a:buNone/>
            </a:pPr>
            <a:r>
              <a:rPr lang="en-US" altLang="en-US" sz="4000" dirty="0"/>
              <a:t>Metaphysics deals with the nature and properties of “being”, and the nature and properties of the world.  In popular terms, you might say it deals with questions such as, “What things exist”, “What is there?”, and “What is the world like?”</a:t>
            </a:r>
          </a:p>
        </p:txBody>
      </p:sp>
    </p:spTree>
    <p:extLst>
      <p:ext uri="{BB962C8B-B14F-4D97-AF65-F5344CB8AC3E}">
        <p14:creationId xmlns:p14="http://schemas.microsoft.com/office/powerpoint/2010/main" val="369017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a:t>Metaphysical</a:t>
            </a:r>
            <a:r>
              <a:rPr lang="en-US" altLang="en-US" dirty="0">
                <a:solidFill>
                  <a:schemeClr val="bg1"/>
                </a:solidFill>
              </a:rPr>
              <a:t> </a:t>
            </a:r>
            <a:r>
              <a:rPr lang="en-US" altLang="en-US" dirty="0"/>
              <a:t>considerations</a:t>
            </a:r>
          </a:p>
        </p:txBody>
      </p:sp>
      <p:sp>
        <p:nvSpPr>
          <p:cNvPr id="5123" name="Content Placeholder 2"/>
          <p:cNvSpPr>
            <a:spLocks noGrp="1"/>
          </p:cNvSpPr>
          <p:nvPr>
            <p:ph idx="1"/>
          </p:nvPr>
        </p:nvSpPr>
        <p:spPr>
          <a:xfrm>
            <a:off x="1066800" y="1371600"/>
            <a:ext cx="7620000" cy="5257800"/>
          </a:xfrm>
        </p:spPr>
        <p:txBody>
          <a:bodyPr>
            <a:normAutofit fontScale="92500" lnSpcReduction="20000"/>
          </a:bodyPr>
          <a:lstStyle/>
          <a:p>
            <a:r>
              <a:rPr lang="en-US" altLang="en-US" sz="3900" dirty="0"/>
              <a:t>Being, existence and reality</a:t>
            </a:r>
          </a:p>
          <a:p>
            <a:r>
              <a:rPr lang="en-US" altLang="en-US" sz="3900" dirty="0"/>
              <a:t>Objects and their properties</a:t>
            </a:r>
          </a:p>
          <a:p>
            <a:r>
              <a:rPr lang="en-US" altLang="en-US" sz="3900" dirty="0"/>
              <a:t>Cosmology</a:t>
            </a:r>
          </a:p>
          <a:p>
            <a:r>
              <a:rPr lang="en-US" altLang="en-US" sz="3900" dirty="0"/>
              <a:t>Determinism and free will</a:t>
            </a:r>
          </a:p>
          <a:p>
            <a:r>
              <a:rPr lang="en-US" altLang="en-US" sz="3900" dirty="0"/>
              <a:t>Identity and change</a:t>
            </a:r>
          </a:p>
          <a:p>
            <a:r>
              <a:rPr lang="en-US" altLang="en-US" sz="3900" dirty="0"/>
              <a:t>The relationship of mind and matter</a:t>
            </a:r>
          </a:p>
          <a:p>
            <a:r>
              <a:rPr lang="en-US" altLang="en-US" sz="3900" dirty="0"/>
              <a:t>Necessity and possibility</a:t>
            </a:r>
          </a:p>
          <a:p>
            <a:r>
              <a:rPr lang="en-US" altLang="en-US" sz="3900" dirty="0"/>
              <a:t>Religion and spirituality</a:t>
            </a:r>
          </a:p>
          <a:p>
            <a:r>
              <a:rPr lang="en-US" altLang="en-US" sz="3900" dirty="0"/>
              <a:t>The nature of space and time</a:t>
            </a:r>
          </a:p>
        </p:txBody>
      </p:sp>
    </p:spTree>
    <p:extLst>
      <p:ext uri="{BB962C8B-B14F-4D97-AF65-F5344CB8AC3E}">
        <p14:creationId xmlns:p14="http://schemas.microsoft.com/office/powerpoint/2010/main" val="3307456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dirty="0"/>
              <a:t>Cosmology</a:t>
            </a:r>
          </a:p>
        </p:txBody>
      </p:sp>
      <p:sp>
        <p:nvSpPr>
          <p:cNvPr id="6147" name="Content Placeholder 2"/>
          <p:cNvSpPr>
            <a:spLocks noGrp="1"/>
          </p:cNvSpPr>
          <p:nvPr>
            <p:ph idx="1"/>
          </p:nvPr>
        </p:nvSpPr>
        <p:spPr>
          <a:xfrm>
            <a:off x="1066800" y="1600200"/>
            <a:ext cx="7620000" cy="4525963"/>
          </a:xfrm>
        </p:spPr>
        <p:txBody>
          <a:bodyPr>
            <a:noAutofit/>
          </a:bodyPr>
          <a:lstStyle/>
          <a:p>
            <a:pPr marL="0" indent="0">
              <a:buFontTx/>
              <a:buNone/>
            </a:pPr>
            <a:r>
              <a:rPr lang="en-US" altLang="en-US" sz="3600" dirty="0"/>
              <a:t>One of the most basic and important aspects of metaphysics involves the nature of the world.  </a:t>
            </a:r>
          </a:p>
          <a:p>
            <a:r>
              <a:rPr lang="en-US" altLang="en-US" sz="3600" dirty="0"/>
              <a:t>Is it real or is it an illusion?  </a:t>
            </a:r>
          </a:p>
          <a:p>
            <a:r>
              <a:rPr lang="en-US" altLang="en-US" sz="3600" dirty="0"/>
              <a:t>Is it self-originating, or did someone or something create it? </a:t>
            </a:r>
          </a:p>
          <a:p>
            <a:pPr marL="0" indent="0">
              <a:buNone/>
            </a:pPr>
            <a:r>
              <a:rPr lang="en-US" altLang="en-US" sz="3600" dirty="0"/>
              <a:t>These questions are often answered by one’s worldview.</a:t>
            </a:r>
          </a:p>
        </p:txBody>
      </p:sp>
    </p:spTree>
    <p:extLst>
      <p:ext uri="{BB962C8B-B14F-4D97-AF65-F5344CB8AC3E}">
        <p14:creationId xmlns:p14="http://schemas.microsoft.com/office/powerpoint/2010/main" val="3514577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66800" y="228600"/>
            <a:ext cx="7620000" cy="1143000"/>
          </a:xfrm>
        </p:spPr>
        <p:txBody>
          <a:bodyPr/>
          <a:lstStyle/>
          <a:p>
            <a:pPr eaLnBrk="1" hangingPunct="1"/>
            <a:r>
              <a:rPr lang="en-US" altLang="en-US" b="1" dirty="0">
                <a:solidFill>
                  <a:srgbClr val="B80000"/>
                </a:solidFill>
              </a:rPr>
              <a:t>Reflection Point</a:t>
            </a:r>
          </a:p>
        </p:txBody>
      </p:sp>
      <p:sp>
        <p:nvSpPr>
          <p:cNvPr id="3" name="Content Placeholder 2"/>
          <p:cNvSpPr>
            <a:spLocks noGrp="1"/>
          </p:cNvSpPr>
          <p:nvPr>
            <p:ph idx="1"/>
          </p:nvPr>
        </p:nvSpPr>
        <p:spPr>
          <a:xfrm>
            <a:off x="990600" y="1600200"/>
            <a:ext cx="7848600" cy="5105400"/>
          </a:xfrm>
        </p:spPr>
        <p:txBody>
          <a:bodyPr>
            <a:normAutofit/>
          </a:bodyPr>
          <a:lstStyle/>
          <a:p>
            <a:pPr eaLnBrk="1" hangingPunct="1"/>
            <a:r>
              <a:rPr lang="en-US" altLang="en-US" sz="4000" dirty="0"/>
              <a:t>What are some of your basic assumptions about the origin and nature of the world?</a:t>
            </a:r>
          </a:p>
          <a:p>
            <a:pPr eaLnBrk="1" hangingPunct="1"/>
            <a:r>
              <a:rPr lang="en-US" altLang="en-US" sz="4000" dirty="0"/>
              <a:t>Where did these ideas come from?</a:t>
            </a:r>
          </a:p>
          <a:p>
            <a:pPr eaLnBrk="1" hangingPunct="1"/>
            <a:r>
              <a:rPr lang="en-US" altLang="en-US" sz="4000" dirty="0"/>
              <a:t>What evidence supports (or challenges) your beliefs?</a:t>
            </a:r>
          </a:p>
        </p:txBody>
      </p:sp>
    </p:spTree>
    <p:extLst>
      <p:ext uri="{BB962C8B-B14F-4D97-AF65-F5344CB8AC3E}">
        <p14:creationId xmlns:p14="http://schemas.microsoft.com/office/powerpoint/2010/main" val="3086910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Physical World</a:t>
            </a:r>
          </a:p>
        </p:txBody>
      </p:sp>
      <p:sp>
        <p:nvSpPr>
          <p:cNvPr id="3" name="Content Placeholder 2"/>
          <p:cNvSpPr>
            <a:spLocks noGrp="1"/>
          </p:cNvSpPr>
          <p:nvPr>
            <p:ph idx="1"/>
          </p:nvPr>
        </p:nvSpPr>
        <p:spPr>
          <a:xfrm>
            <a:off x="1028700" y="1600200"/>
            <a:ext cx="7848600" cy="4525963"/>
          </a:xfrm>
        </p:spPr>
        <p:txBody>
          <a:bodyPr>
            <a:noAutofit/>
          </a:bodyPr>
          <a:lstStyle/>
          <a:p>
            <a:pPr marL="0" indent="0">
              <a:buNone/>
            </a:pPr>
            <a:r>
              <a:rPr lang="en-US" sz="4000" dirty="0"/>
              <a:t>Modern science has allowed us to learn an amazing amount about the physical world.  However, science itself cannot answer some of the larger metaphysical questions, such as whether or not anything other than this world exists, or if a being such as God created the world.</a:t>
            </a:r>
          </a:p>
        </p:txBody>
      </p:sp>
    </p:spTree>
    <p:extLst>
      <p:ext uri="{BB962C8B-B14F-4D97-AF65-F5344CB8AC3E}">
        <p14:creationId xmlns:p14="http://schemas.microsoft.com/office/powerpoint/2010/main" val="969730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32A6595-5562-4719-BEA2-FB4102BF0A4A}"/>
              </a:ext>
            </a:extLst>
          </p:cNvPr>
          <p:cNvSpPr>
            <a:spLocks noGrp="1"/>
          </p:cNvSpPr>
          <p:nvPr>
            <p:ph type="title"/>
          </p:nvPr>
        </p:nvSpPr>
        <p:spPr>
          <a:xfrm>
            <a:off x="1219200" y="53515"/>
            <a:ext cx="7467600" cy="1143000"/>
          </a:xfrm>
        </p:spPr>
        <p:txBody>
          <a:bodyPr>
            <a:normAutofit fontScale="90000"/>
          </a:bodyPr>
          <a:lstStyle/>
          <a:p>
            <a:r>
              <a:rPr lang="en-US" dirty="0"/>
              <a:t>Naturalism and Supernaturalism (adapted from Van Inwagen)</a:t>
            </a:r>
          </a:p>
        </p:txBody>
      </p:sp>
      <p:pic>
        <p:nvPicPr>
          <p:cNvPr id="3" name="Picture 2">
            <a:extLst>
              <a:ext uri="{FF2B5EF4-FFF2-40B4-BE49-F238E27FC236}">
                <a16:creationId xmlns:a16="http://schemas.microsoft.com/office/drawing/2014/main" id="{AFEBFC7F-F290-4A95-867E-44EE0994CE41}"/>
              </a:ext>
            </a:extLst>
          </p:cNvPr>
          <p:cNvPicPr>
            <a:picLocks noChangeAspect="1"/>
          </p:cNvPicPr>
          <p:nvPr/>
        </p:nvPicPr>
        <p:blipFill>
          <a:blip r:embed="rId2"/>
          <a:stretch>
            <a:fillRect/>
          </a:stretch>
        </p:blipFill>
        <p:spPr>
          <a:xfrm>
            <a:off x="2552699" y="1371600"/>
            <a:ext cx="4921045" cy="5334000"/>
          </a:xfrm>
          <a:prstGeom prst="rect">
            <a:avLst/>
          </a:prstGeom>
        </p:spPr>
      </p:pic>
    </p:spTree>
    <p:extLst>
      <p:ext uri="{BB962C8B-B14F-4D97-AF65-F5344CB8AC3E}">
        <p14:creationId xmlns:p14="http://schemas.microsoft.com/office/powerpoint/2010/main" val="266439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32A6595-5562-4719-BEA2-FB4102BF0A4A}"/>
              </a:ext>
            </a:extLst>
          </p:cNvPr>
          <p:cNvSpPr>
            <a:spLocks noGrp="1"/>
          </p:cNvSpPr>
          <p:nvPr>
            <p:ph type="title"/>
          </p:nvPr>
        </p:nvSpPr>
        <p:spPr>
          <a:xfrm rot="16200000">
            <a:off x="-2171700" y="2857500"/>
            <a:ext cx="7467600" cy="1143000"/>
          </a:xfrm>
        </p:spPr>
        <p:txBody>
          <a:bodyPr>
            <a:normAutofit fontScale="90000"/>
          </a:bodyPr>
          <a:lstStyle/>
          <a:p>
            <a:r>
              <a:rPr lang="en-US" dirty="0"/>
              <a:t>Naturalism and Supernaturalism (adapted from Van Inwagen)</a:t>
            </a:r>
          </a:p>
        </p:txBody>
      </p:sp>
      <p:pic>
        <p:nvPicPr>
          <p:cNvPr id="3" name="Picture 2">
            <a:extLst>
              <a:ext uri="{FF2B5EF4-FFF2-40B4-BE49-F238E27FC236}">
                <a16:creationId xmlns:a16="http://schemas.microsoft.com/office/drawing/2014/main" id="{AFEBFC7F-F290-4A95-867E-44EE0994CE41}"/>
              </a:ext>
            </a:extLst>
          </p:cNvPr>
          <p:cNvPicPr>
            <a:picLocks noChangeAspect="1"/>
          </p:cNvPicPr>
          <p:nvPr/>
        </p:nvPicPr>
        <p:blipFill>
          <a:blip r:embed="rId2"/>
          <a:stretch>
            <a:fillRect/>
          </a:stretch>
        </p:blipFill>
        <p:spPr>
          <a:xfrm>
            <a:off x="2971800" y="13626"/>
            <a:ext cx="5257800" cy="5625174"/>
          </a:xfrm>
          <a:prstGeom prst="rect">
            <a:avLst/>
          </a:prstGeom>
        </p:spPr>
      </p:pic>
      <p:pic>
        <p:nvPicPr>
          <p:cNvPr id="5" name="Picture 4">
            <a:extLst>
              <a:ext uri="{FF2B5EF4-FFF2-40B4-BE49-F238E27FC236}">
                <a16:creationId xmlns:a16="http://schemas.microsoft.com/office/drawing/2014/main" id="{85C8093E-5844-4124-BCD6-91C55286FDBC}"/>
              </a:ext>
            </a:extLst>
          </p:cNvPr>
          <p:cNvPicPr>
            <a:picLocks noChangeAspect="1"/>
          </p:cNvPicPr>
          <p:nvPr/>
        </p:nvPicPr>
        <p:blipFill>
          <a:blip r:embed="rId3"/>
          <a:stretch>
            <a:fillRect/>
          </a:stretch>
        </p:blipFill>
        <p:spPr>
          <a:xfrm>
            <a:off x="2971800" y="722658"/>
            <a:ext cx="5257800" cy="6211542"/>
          </a:xfrm>
          <a:prstGeom prst="rect">
            <a:avLst/>
          </a:prstGeom>
        </p:spPr>
      </p:pic>
    </p:spTree>
    <p:extLst>
      <p:ext uri="{BB962C8B-B14F-4D97-AF65-F5344CB8AC3E}">
        <p14:creationId xmlns:p14="http://schemas.microsoft.com/office/powerpoint/2010/main" val="2228370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r>
              <a:rPr lang="en-US" altLang="en-US" dirty="0"/>
              <a:t>Some Implications of Cosmology</a:t>
            </a:r>
          </a:p>
        </p:txBody>
      </p:sp>
      <p:sp>
        <p:nvSpPr>
          <p:cNvPr id="7171" name="Content Placeholder 2"/>
          <p:cNvSpPr>
            <a:spLocks noGrp="1"/>
          </p:cNvSpPr>
          <p:nvPr>
            <p:ph idx="1"/>
          </p:nvPr>
        </p:nvSpPr>
        <p:spPr>
          <a:xfrm>
            <a:off x="762000" y="1295400"/>
            <a:ext cx="8153400" cy="5562600"/>
          </a:xfrm>
        </p:spPr>
        <p:txBody>
          <a:bodyPr>
            <a:normAutofit fontScale="92500" lnSpcReduction="20000"/>
          </a:bodyPr>
          <a:lstStyle/>
          <a:p>
            <a:pPr marL="0" indent="0">
              <a:buNone/>
            </a:pPr>
            <a:r>
              <a:rPr lang="en-US" altLang="en-US" sz="3600" dirty="0"/>
              <a:t>Every worldview contains assumptions which make sense of some parts of our experience, while creating challenges for us in other ways. </a:t>
            </a:r>
          </a:p>
          <a:p>
            <a:r>
              <a:rPr lang="en-US" altLang="en-US" sz="3600" dirty="0"/>
              <a:t>Naturalism provides an account of the world which suggests that everything is due to the organization of matter over time through natural selection and chance.  It does a very good job explaining the mechanistic working of the world, but it has a hard time explaining why anything should be morally compelling (REALLY right or wrong rather than a mere social construct or an evolutionary adaptation).</a:t>
            </a:r>
          </a:p>
        </p:txBody>
      </p:sp>
    </p:spTree>
    <p:extLst>
      <p:ext uri="{BB962C8B-B14F-4D97-AF65-F5344CB8AC3E}">
        <p14:creationId xmlns:p14="http://schemas.microsoft.com/office/powerpoint/2010/main" val="357177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r>
              <a:rPr lang="en-US" altLang="en-US" dirty="0"/>
              <a:t>Some Implications of Cosmology</a:t>
            </a:r>
          </a:p>
        </p:txBody>
      </p:sp>
      <p:sp>
        <p:nvSpPr>
          <p:cNvPr id="7171" name="Content Placeholder 2"/>
          <p:cNvSpPr>
            <a:spLocks noGrp="1"/>
          </p:cNvSpPr>
          <p:nvPr>
            <p:ph idx="1"/>
          </p:nvPr>
        </p:nvSpPr>
        <p:spPr>
          <a:xfrm>
            <a:off x="762000" y="1295400"/>
            <a:ext cx="8229600" cy="5334000"/>
          </a:xfrm>
        </p:spPr>
        <p:txBody>
          <a:bodyPr>
            <a:normAutofit fontScale="92500" lnSpcReduction="20000"/>
          </a:bodyPr>
          <a:lstStyle/>
          <a:p>
            <a:pPr marL="0" lvl="0" indent="0">
              <a:buNone/>
            </a:pPr>
            <a:r>
              <a:rPr lang="en-US" altLang="en-US" sz="3600" dirty="0">
                <a:solidFill>
                  <a:prstClr val="black"/>
                </a:solidFill>
              </a:rPr>
              <a:t>Every worldview contains assumptions which make sense of some parts of our experience, while creating challenges for us in other ways. </a:t>
            </a:r>
          </a:p>
          <a:p>
            <a:pPr lvl="0"/>
            <a:r>
              <a:rPr lang="en-US" altLang="en-US" sz="3600" dirty="0">
                <a:solidFill>
                  <a:prstClr val="black"/>
                </a:solidFill>
              </a:rPr>
              <a:t>Supernaturalism provides an account which claims that the world began as the work of a Creator.  As such, it has an easy time affirming the value and purpose of human life, that some things are morally compelling, and that God cares about human beings.  But it must then struggle with why there is evil and suffering in this world if it’s creator is all good and all powerful.</a:t>
            </a:r>
          </a:p>
        </p:txBody>
      </p:sp>
    </p:spTree>
    <p:extLst>
      <p:ext uri="{BB962C8B-B14F-4D97-AF65-F5344CB8AC3E}">
        <p14:creationId xmlns:p14="http://schemas.microsoft.com/office/powerpoint/2010/main" val="357248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If God created everything, then</a:t>
            </a:r>
          </a:p>
        </p:txBody>
      </p:sp>
      <p:sp>
        <p:nvSpPr>
          <p:cNvPr id="3" name="Content Placeholder 2"/>
          <p:cNvSpPr>
            <a:spLocks noGrp="1"/>
          </p:cNvSpPr>
          <p:nvPr>
            <p:ph idx="1"/>
          </p:nvPr>
        </p:nvSpPr>
        <p:spPr>
          <a:xfrm>
            <a:off x="914400" y="1371600"/>
            <a:ext cx="7924800" cy="5105400"/>
          </a:xfrm>
        </p:spPr>
        <p:txBody>
          <a:bodyPr>
            <a:normAutofit lnSpcReduction="10000"/>
          </a:bodyPr>
          <a:lstStyle/>
          <a:p>
            <a:r>
              <a:rPr lang="en-US" altLang="en-US" dirty="0"/>
              <a:t>We owe Him our very being, and should respond with gratitude and obedience</a:t>
            </a:r>
          </a:p>
          <a:p>
            <a:r>
              <a:rPr lang="en-US" altLang="en-US" dirty="0"/>
              <a:t>He created us, so He knows what is best for us, and has the right to tell us how to live (morality)</a:t>
            </a:r>
          </a:p>
          <a:p>
            <a:r>
              <a:rPr lang="en-US" altLang="en-US" dirty="0"/>
              <a:t>When we see His world, it should draw us to awe and worship</a:t>
            </a:r>
          </a:p>
          <a:p>
            <a:r>
              <a:rPr lang="en-US" altLang="en-US" dirty="0"/>
              <a:t>When we see what is broken in the world, it should draw us to repentance and to becoming agents of restoration (Shalom)</a:t>
            </a:r>
          </a:p>
        </p:txBody>
      </p:sp>
    </p:spTree>
    <p:extLst>
      <p:ext uri="{BB962C8B-B14F-4D97-AF65-F5344CB8AC3E}">
        <p14:creationId xmlns:p14="http://schemas.microsoft.com/office/powerpoint/2010/main" val="419916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Supernaturalism </a:t>
            </a:r>
            <a:br>
              <a:rPr lang="en-US" dirty="0"/>
            </a:br>
            <a:r>
              <a:rPr lang="en-US" dirty="0"/>
              <a:t>and Modern Science</a:t>
            </a:r>
          </a:p>
        </p:txBody>
      </p:sp>
      <p:sp>
        <p:nvSpPr>
          <p:cNvPr id="3" name="Content Placeholder 2"/>
          <p:cNvSpPr>
            <a:spLocks noGrp="1"/>
          </p:cNvSpPr>
          <p:nvPr>
            <p:ph idx="1"/>
          </p:nvPr>
        </p:nvSpPr>
        <p:spPr>
          <a:xfrm>
            <a:off x="914400" y="1600200"/>
            <a:ext cx="7924800" cy="4525963"/>
          </a:xfrm>
        </p:spPr>
        <p:txBody>
          <a:bodyPr/>
          <a:lstStyle/>
          <a:p>
            <a:r>
              <a:rPr lang="en-US" dirty="0"/>
              <a:t>As we saw in Chapter 2, the relationship of Christianity and science is far more consonant than is often assumed.</a:t>
            </a:r>
          </a:p>
          <a:p>
            <a:r>
              <a:rPr lang="en-US" dirty="0"/>
              <a:t>But, there are still points of potential tension, such as David Hume’s criticism of the Christian belief in miracles.</a:t>
            </a:r>
          </a:p>
          <a:p>
            <a:r>
              <a:rPr lang="en-US" dirty="0"/>
              <a:t>Can you be scientific and still believe in God and miracles?</a:t>
            </a:r>
          </a:p>
        </p:txBody>
      </p:sp>
    </p:spTree>
    <p:extLst>
      <p:ext uri="{BB962C8B-B14F-4D97-AF65-F5344CB8AC3E}">
        <p14:creationId xmlns:p14="http://schemas.microsoft.com/office/powerpoint/2010/main" val="2270145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ntwistle\AppData\Local\Microsoft\Windows\Temporary Internet Files\Content.IE5\HAF1P0EX\222560820_043ac2d50d_z[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806" y="-76200"/>
            <a:ext cx="9264903" cy="6934200"/>
          </a:xfrm>
          <a:prstGeom prst="rect">
            <a:avLst/>
          </a:prstGeom>
          <a:noFill/>
          <a:extLst>
            <a:ext uri="{909E8E84-426E-40DD-AFC4-6F175D3DCCD1}">
              <a14:hiddenFill xmlns:a14="http://schemas.microsoft.com/office/drawing/2010/main">
                <a:solidFill>
                  <a:srgbClr val="FFFFFF"/>
                </a:solidFill>
              </a14:hiddenFill>
            </a:ext>
          </a:extLst>
        </p:spPr>
      </p:pic>
      <p:sp>
        <p:nvSpPr>
          <p:cNvPr id="13315" name="Content Placeholder 2"/>
          <p:cNvSpPr>
            <a:spLocks noGrp="1"/>
          </p:cNvSpPr>
          <p:nvPr>
            <p:ph idx="1"/>
          </p:nvPr>
        </p:nvSpPr>
        <p:spPr>
          <a:xfrm>
            <a:off x="1219200" y="4666456"/>
            <a:ext cx="8229600" cy="1676400"/>
          </a:xfrm>
        </p:spPr>
        <p:txBody>
          <a:bodyPr/>
          <a:lstStyle/>
          <a:p>
            <a:r>
              <a:rPr lang="en-US" altLang="en-US" dirty="0"/>
              <a:t>Does supernaturalism impede science?</a:t>
            </a:r>
          </a:p>
          <a:p>
            <a:r>
              <a:rPr lang="en-US" altLang="en-US" dirty="0"/>
              <a:t>Does a scientific mindset preclude the miraculous?</a:t>
            </a:r>
          </a:p>
          <a:p>
            <a:endParaRPr lang="en-US" altLang="en-US" dirty="0"/>
          </a:p>
        </p:txBody>
      </p:sp>
      <p:sp>
        <p:nvSpPr>
          <p:cNvPr id="13317" name="Rectangle 5"/>
          <p:cNvSpPr>
            <a:spLocks noChangeArrowheads="1"/>
          </p:cNvSpPr>
          <p:nvPr/>
        </p:nvSpPr>
        <p:spPr bwMode="auto">
          <a:xfrm>
            <a:off x="5791200" y="1143000"/>
            <a:ext cx="228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err="1">
                <a:solidFill>
                  <a:schemeClr val="bg2"/>
                </a:solidFill>
              </a:rPr>
              <a:t>Photocredit</a:t>
            </a:r>
            <a:r>
              <a:rPr lang="en-US" altLang="en-US" sz="1800" dirty="0">
                <a:solidFill>
                  <a:schemeClr val="bg2"/>
                </a:solidFill>
              </a:rPr>
              <a:t>: Clip Art) </a:t>
            </a:r>
          </a:p>
        </p:txBody>
      </p:sp>
      <p:sp>
        <p:nvSpPr>
          <p:cNvPr id="13314" name="Title 1"/>
          <p:cNvSpPr>
            <a:spLocks noGrp="1"/>
          </p:cNvSpPr>
          <p:nvPr>
            <p:ph type="title"/>
          </p:nvPr>
        </p:nvSpPr>
        <p:spPr/>
        <p:txBody>
          <a:bodyPr/>
          <a:lstStyle/>
          <a:p>
            <a:r>
              <a:rPr lang="en-US" altLang="en-US" dirty="0">
                <a:solidFill>
                  <a:schemeClr val="bg1"/>
                </a:solidFill>
              </a:rPr>
              <a:t>Science and the Supernatural</a:t>
            </a:r>
          </a:p>
        </p:txBody>
      </p:sp>
    </p:spTree>
    <p:extLst>
      <p:ext uri="{BB962C8B-B14F-4D97-AF65-F5344CB8AC3E}">
        <p14:creationId xmlns:p14="http://schemas.microsoft.com/office/powerpoint/2010/main" val="579126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ntwistle\AppData\Local\Microsoft\Windows\Temporary Internet Files\Content.IE5\HAF1P0EX\222560820_043ac2d50d_z[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806" y="-76200"/>
            <a:ext cx="9264903" cy="6934200"/>
          </a:xfrm>
          <a:prstGeom prst="rect">
            <a:avLst/>
          </a:prstGeom>
          <a:noFill/>
          <a:extLst>
            <a:ext uri="{909E8E84-426E-40DD-AFC4-6F175D3DCCD1}">
              <a14:hiddenFill xmlns:a14="http://schemas.microsoft.com/office/drawing/2010/main">
                <a:solidFill>
                  <a:srgbClr val="FFFFFF"/>
                </a:solidFill>
              </a14:hiddenFill>
            </a:ext>
          </a:extLst>
        </p:spPr>
      </p:pic>
      <p:sp>
        <p:nvSpPr>
          <p:cNvPr id="13315" name="Content Placeholder 2"/>
          <p:cNvSpPr>
            <a:spLocks noGrp="1"/>
          </p:cNvSpPr>
          <p:nvPr>
            <p:ph idx="1"/>
          </p:nvPr>
        </p:nvSpPr>
        <p:spPr>
          <a:xfrm>
            <a:off x="838200" y="4343400"/>
            <a:ext cx="8382000" cy="2286000"/>
          </a:xfrm>
        </p:spPr>
        <p:txBody>
          <a:bodyPr>
            <a:normAutofit fontScale="92500" lnSpcReduction="10000"/>
          </a:bodyPr>
          <a:lstStyle/>
          <a:p>
            <a:r>
              <a:rPr lang="en-US" altLang="en-US" dirty="0"/>
              <a:t>The observable world is much like a billiard table.  Science does an excellent job of explaining how the balls move given all the forces involved.</a:t>
            </a:r>
          </a:p>
          <a:p>
            <a:r>
              <a:rPr lang="en-US" altLang="en-US" dirty="0"/>
              <a:t>But science can’t tell us if anything exists outside of the table.  </a:t>
            </a:r>
          </a:p>
          <a:p>
            <a:endParaRPr lang="en-US" altLang="en-US" dirty="0"/>
          </a:p>
        </p:txBody>
      </p:sp>
      <p:sp>
        <p:nvSpPr>
          <p:cNvPr id="13317" name="Rectangle 5"/>
          <p:cNvSpPr>
            <a:spLocks noChangeArrowheads="1"/>
          </p:cNvSpPr>
          <p:nvPr/>
        </p:nvSpPr>
        <p:spPr bwMode="auto">
          <a:xfrm>
            <a:off x="5791200" y="1143000"/>
            <a:ext cx="228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err="1">
                <a:solidFill>
                  <a:schemeClr val="bg2"/>
                </a:solidFill>
              </a:rPr>
              <a:t>Photocredit</a:t>
            </a:r>
            <a:r>
              <a:rPr lang="en-US" altLang="en-US" sz="1800" dirty="0">
                <a:solidFill>
                  <a:schemeClr val="bg2"/>
                </a:solidFill>
              </a:rPr>
              <a:t>: Clip Art) </a:t>
            </a:r>
          </a:p>
        </p:txBody>
      </p:sp>
      <p:sp>
        <p:nvSpPr>
          <p:cNvPr id="13314" name="Title 1"/>
          <p:cNvSpPr>
            <a:spLocks noGrp="1"/>
          </p:cNvSpPr>
          <p:nvPr>
            <p:ph type="title"/>
          </p:nvPr>
        </p:nvSpPr>
        <p:spPr/>
        <p:txBody>
          <a:bodyPr/>
          <a:lstStyle/>
          <a:p>
            <a:r>
              <a:rPr lang="en-US" altLang="en-US" dirty="0">
                <a:solidFill>
                  <a:schemeClr val="bg1"/>
                </a:solidFill>
              </a:rPr>
              <a:t>Science and the Supernatural</a:t>
            </a:r>
          </a:p>
        </p:txBody>
      </p:sp>
    </p:spTree>
    <p:extLst>
      <p:ext uri="{BB962C8B-B14F-4D97-AF65-F5344CB8AC3E}">
        <p14:creationId xmlns:p14="http://schemas.microsoft.com/office/powerpoint/2010/main" val="144916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ntwistle\AppData\Local\Microsoft\Windows\Temporary Internet Files\Content.IE5\HAF1P0EX\222560820_043ac2d50d_z[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806" y="-76200"/>
            <a:ext cx="9264903" cy="6934200"/>
          </a:xfrm>
          <a:prstGeom prst="rect">
            <a:avLst/>
          </a:prstGeom>
          <a:noFill/>
          <a:extLst>
            <a:ext uri="{909E8E84-426E-40DD-AFC4-6F175D3DCCD1}">
              <a14:hiddenFill xmlns:a14="http://schemas.microsoft.com/office/drawing/2010/main">
                <a:solidFill>
                  <a:srgbClr val="FFFFFF"/>
                </a:solidFill>
              </a14:hiddenFill>
            </a:ext>
          </a:extLst>
        </p:spPr>
      </p:pic>
      <p:sp>
        <p:nvSpPr>
          <p:cNvPr id="13315" name="Content Placeholder 2"/>
          <p:cNvSpPr>
            <a:spLocks noGrp="1"/>
          </p:cNvSpPr>
          <p:nvPr>
            <p:ph idx="1"/>
          </p:nvPr>
        </p:nvSpPr>
        <p:spPr>
          <a:xfrm>
            <a:off x="838200" y="4343400"/>
            <a:ext cx="8382000" cy="2438400"/>
          </a:xfrm>
        </p:spPr>
        <p:txBody>
          <a:bodyPr>
            <a:normAutofit fontScale="92500"/>
          </a:bodyPr>
          <a:lstStyle/>
          <a:p>
            <a:r>
              <a:rPr lang="en-US" altLang="en-US" dirty="0"/>
              <a:t>If a “supernatural” being were to throw a ball on the table, the ball would obey all of the rules once it was on the table.  Thus, a miracle is simply something that originates from “outside” which exerts effects within the natural realm.</a:t>
            </a:r>
          </a:p>
        </p:txBody>
      </p:sp>
      <p:sp>
        <p:nvSpPr>
          <p:cNvPr id="13317" name="Rectangle 5"/>
          <p:cNvSpPr>
            <a:spLocks noChangeArrowheads="1"/>
          </p:cNvSpPr>
          <p:nvPr/>
        </p:nvSpPr>
        <p:spPr bwMode="auto">
          <a:xfrm>
            <a:off x="5791200" y="1143000"/>
            <a:ext cx="228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err="1">
                <a:solidFill>
                  <a:schemeClr val="bg2"/>
                </a:solidFill>
              </a:rPr>
              <a:t>Photocredit</a:t>
            </a:r>
            <a:r>
              <a:rPr lang="en-US" altLang="en-US" sz="1800" dirty="0">
                <a:solidFill>
                  <a:schemeClr val="bg2"/>
                </a:solidFill>
              </a:rPr>
              <a:t>: Clip Art) </a:t>
            </a:r>
          </a:p>
        </p:txBody>
      </p:sp>
      <p:sp>
        <p:nvSpPr>
          <p:cNvPr id="13314" name="Title 1"/>
          <p:cNvSpPr>
            <a:spLocks noGrp="1"/>
          </p:cNvSpPr>
          <p:nvPr>
            <p:ph type="title"/>
          </p:nvPr>
        </p:nvSpPr>
        <p:spPr/>
        <p:txBody>
          <a:bodyPr/>
          <a:lstStyle/>
          <a:p>
            <a:r>
              <a:rPr lang="en-US" altLang="en-US" dirty="0">
                <a:solidFill>
                  <a:schemeClr val="bg1"/>
                </a:solidFill>
              </a:rPr>
              <a:t>Science and the Supernatural</a:t>
            </a:r>
          </a:p>
        </p:txBody>
      </p:sp>
    </p:spTree>
    <p:extLst>
      <p:ext uri="{BB962C8B-B14F-4D97-AF65-F5344CB8AC3E}">
        <p14:creationId xmlns:p14="http://schemas.microsoft.com/office/powerpoint/2010/main" val="3469239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a:xfrm>
            <a:off x="762000" y="533400"/>
            <a:ext cx="8229600" cy="6172200"/>
          </a:xfrm>
        </p:spPr>
        <p:txBody>
          <a:bodyPr>
            <a:normAutofit fontScale="92500" lnSpcReduction="10000"/>
          </a:bodyPr>
          <a:lstStyle/>
          <a:p>
            <a:pPr marL="0" indent="0">
              <a:buFontTx/>
              <a:buNone/>
            </a:pPr>
            <a:r>
              <a:rPr lang="en-US" altLang="en-US" sz="3900" dirty="0"/>
              <a:t>“If events ever come from beyond Nature altogether, [nature will accommodate them]. The moment it enters her realm it obeys all her laws. Miraculous wine will intoxicate, miraculous conception will lead to pregnancy, inspired books will suffer all the ordinary processes of textual corruption, miraculous bread will be digested. The divine art of miracle is not an art of suspending the pattern to which events conform but of feeding new events into that pattern.” </a:t>
            </a:r>
            <a:r>
              <a:rPr lang="en-US" altLang="en-US" dirty="0"/>
              <a:t>– C. S. Lewis, </a:t>
            </a:r>
            <a:r>
              <a:rPr lang="en-US" altLang="en-US" i="1" dirty="0"/>
              <a:t>Miracles</a:t>
            </a:r>
          </a:p>
        </p:txBody>
      </p:sp>
    </p:spTree>
    <p:extLst>
      <p:ext uri="{BB962C8B-B14F-4D97-AF65-F5344CB8AC3E}">
        <p14:creationId xmlns:p14="http://schemas.microsoft.com/office/powerpoint/2010/main" val="424162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Supernaturalism </a:t>
            </a:r>
            <a:br>
              <a:rPr lang="en-US" dirty="0"/>
            </a:br>
            <a:r>
              <a:rPr lang="en-US" dirty="0"/>
              <a:t>and Modern Science</a:t>
            </a:r>
          </a:p>
        </p:txBody>
      </p:sp>
      <p:sp>
        <p:nvSpPr>
          <p:cNvPr id="3" name="Content Placeholder 2"/>
          <p:cNvSpPr>
            <a:spLocks noGrp="1"/>
          </p:cNvSpPr>
          <p:nvPr>
            <p:ph idx="1"/>
          </p:nvPr>
        </p:nvSpPr>
        <p:spPr>
          <a:xfrm>
            <a:off x="762000" y="1600200"/>
            <a:ext cx="7924800" cy="5105400"/>
          </a:xfrm>
        </p:spPr>
        <p:txBody>
          <a:bodyPr>
            <a:noAutofit/>
          </a:bodyPr>
          <a:lstStyle/>
          <a:p>
            <a:r>
              <a:rPr lang="en-US" sz="2900" dirty="0"/>
              <a:t>So, the Christian belief in God as the creator of the world does not undermine belief in the “normal” workings of the world – it just insists that God set everything in motion and upholds all of it.</a:t>
            </a:r>
          </a:p>
          <a:p>
            <a:r>
              <a:rPr lang="en-US" sz="2900" dirty="0"/>
              <a:t>The Christian belief in miracles, likewise, simply asserts that – </a:t>
            </a:r>
            <a:r>
              <a:rPr lang="en-US" sz="2900" i="1" dirty="0"/>
              <a:t>on occasion </a:t>
            </a:r>
            <a:r>
              <a:rPr lang="en-US" sz="2900" dirty="0"/>
              <a:t>– God may bring about something within nature that nature could not have brought about herself.</a:t>
            </a:r>
          </a:p>
          <a:p>
            <a:r>
              <a:rPr lang="en-US" sz="2900" dirty="0"/>
              <a:t>In fact, unless there are normal “rules” we would never perceive something to be a miracle.</a:t>
            </a:r>
          </a:p>
        </p:txBody>
      </p:sp>
    </p:spTree>
    <p:extLst>
      <p:ext uri="{BB962C8B-B14F-4D97-AF65-F5344CB8AC3E}">
        <p14:creationId xmlns:p14="http://schemas.microsoft.com/office/powerpoint/2010/main" val="2349252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66800" y="228600"/>
            <a:ext cx="7620000" cy="1143000"/>
          </a:xfrm>
        </p:spPr>
        <p:txBody>
          <a:bodyPr/>
          <a:lstStyle/>
          <a:p>
            <a:pPr eaLnBrk="1" hangingPunct="1"/>
            <a:r>
              <a:rPr lang="en-US" altLang="en-US" i="1" dirty="0"/>
              <a:t>But is it really a miracle?</a:t>
            </a:r>
          </a:p>
        </p:txBody>
      </p:sp>
      <p:sp>
        <p:nvSpPr>
          <p:cNvPr id="3" name="Content Placeholder 2"/>
          <p:cNvSpPr>
            <a:spLocks noGrp="1"/>
          </p:cNvSpPr>
          <p:nvPr>
            <p:ph idx="1"/>
          </p:nvPr>
        </p:nvSpPr>
        <p:spPr>
          <a:xfrm>
            <a:off x="990600" y="1600200"/>
            <a:ext cx="7848600" cy="5105400"/>
          </a:xfrm>
        </p:spPr>
        <p:txBody>
          <a:bodyPr>
            <a:normAutofit lnSpcReduction="10000"/>
          </a:bodyPr>
          <a:lstStyle/>
          <a:p>
            <a:r>
              <a:rPr lang="en-US" altLang="en-US" sz="3600" dirty="0"/>
              <a:t>Miracles, because they exist within nature, can be “explained away” if one looks only at the natural effects and ignores the supernatural origins.  </a:t>
            </a:r>
          </a:p>
          <a:p>
            <a:r>
              <a:rPr lang="en-US" altLang="en-US" sz="3600" dirty="0"/>
              <a:t>On the other hand, we can easily perceive as miraculous things which are explicable by natural means, but which we do not adequately comprehend.</a:t>
            </a:r>
          </a:p>
        </p:txBody>
      </p:sp>
    </p:spTree>
    <p:extLst>
      <p:ext uri="{BB962C8B-B14F-4D97-AF65-F5344CB8AC3E}">
        <p14:creationId xmlns:p14="http://schemas.microsoft.com/office/powerpoint/2010/main" val="1632661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66800" y="228600"/>
            <a:ext cx="7620000" cy="1143000"/>
          </a:xfrm>
        </p:spPr>
        <p:txBody>
          <a:bodyPr/>
          <a:lstStyle/>
          <a:p>
            <a:pPr eaLnBrk="1" hangingPunct="1"/>
            <a:r>
              <a:rPr lang="en-US" altLang="en-US" b="1" dirty="0">
                <a:solidFill>
                  <a:srgbClr val="B80000"/>
                </a:solidFill>
              </a:rPr>
              <a:t>Reflection Point</a:t>
            </a:r>
          </a:p>
        </p:txBody>
      </p:sp>
      <p:sp>
        <p:nvSpPr>
          <p:cNvPr id="3" name="Content Placeholder 2"/>
          <p:cNvSpPr>
            <a:spLocks noGrp="1"/>
          </p:cNvSpPr>
          <p:nvPr>
            <p:ph idx="1"/>
          </p:nvPr>
        </p:nvSpPr>
        <p:spPr>
          <a:xfrm>
            <a:off x="990600" y="1600200"/>
            <a:ext cx="7848600" cy="5105400"/>
          </a:xfrm>
        </p:spPr>
        <p:txBody>
          <a:bodyPr>
            <a:normAutofit fontScale="92500" lnSpcReduction="20000"/>
          </a:bodyPr>
          <a:lstStyle/>
          <a:p>
            <a:r>
              <a:rPr lang="en-US" altLang="en-US" sz="3600" dirty="0"/>
              <a:t>The author suggested that a difficulty exists in that it is too easy to dismiss miraculous claims by explaining their effects on a purely naturalistic basis, or alternatively, too easy to claim as miraculous things which are statistically uncommon but readily explicable in natural terms. </a:t>
            </a:r>
          </a:p>
          <a:p>
            <a:r>
              <a:rPr lang="en-US" altLang="en-US" sz="3600" dirty="0"/>
              <a:t>Which of these extremes is most evident in your own thinking?  Do you too readily accept or too readily reject claims of the miraculous?  Why?</a:t>
            </a:r>
          </a:p>
        </p:txBody>
      </p:sp>
    </p:spTree>
    <p:extLst>
      <p:ext uri="{BB962C8B-B14F-4D97-AF65-F5344CB8AC3E}">
        <p14:creationId xmlns:p14="http://schemas.microsoft.com/office/powerpoint/2010/main" val="712509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600200" y="274638"/>
            <a:ext cx="6248400" cy="1143000"/>
          </a:xfrm>
        </p:spPr>
        <p:txBody>
          <a:bodyPr>
            <a:normAutofit fontScale="90000"/>
          </a:bodyPr>
          <a:lstStyle/>
          <a:p>
            <a:r>
              <a:rPr lang="en-US" altLang="en-US" dirty="0"/>
              <a:t>The problem of </a:t>
            </a:r>
            <a:br>
              <a:rPr lang="en-US" altLang="en-US" dirty="0"/>
            </a:br>
            <a:r>
              <a:rPr lang="en-US" altLang="en-US" dirty="0"/>
              <a:t>Morality and Ethics</a:t>
            </a:r>
          </a:p>
        </p:txBody>
      </p:sp>
      <p:sp>
        <p:nvSpPr>
          <p:cNvPr id="12291" name="Content Placeholder 2"/>
          <p:cNvSpPr>
            <a:spLocks noGrp="1"/>
          </p:cNvSpPr>
          <p:nvPr>
            <p:ph idx="1"/>
          </p:nvPr>
        </p:nvSpPr>
        <p:spPr>
          <a:xfrm>
            <a:off x="990600" y="1600200"/>
            <a:ext cx="7696200" cy="5059363"/>
          </a:xfrm>
        </p:spPr>
        <p:txBody>
          <a:bodyPr>
            <a:normAutofit lnSpcReduction="10000"/>
          </a:bodyPr>
          <a:lstStyle/>
          <a:p>
            <a:r>
              <a:rPr lang="en-US" altLang="en-US" sz="3600" dirty="0"/>
              <a:t>Naturalism can explain moral reasoning based on survival value or social convention, but can it construe anything as morally compelling (</a:t>
            </a:r>
            <a:r>
              <a:rPr lang="en-US" altLang="en-US" sz="3600" i="1" dirty="0"/>
              <a:t>actually</a:t>
            </a:r>
            <a:r>
              <a:rPr lang="en-US" altLang="en-US" sz="3600" dirty="0"/>
              <a:t> right or wrong)?</a:t>
            </a:r>
          </a:p>
          <a:p>
            <a:r>
              <a:rPr lang="en-US" altLang="en-US" sz="3600" dirty="0"/>
              <a:t>How does the naturalist explain thinking?  (If thinking is purely conditioned, then how do we ever know that it is correct?)</a:t>
            </a:r>
          </a:p>
        </p:txBody>
      </p:sp>
    </p:spTree>
    <p:extLst>
      <p:ext uri="{BB962C8B-B14F-4D97-AF65-F5344CB8AC3E}">
        <p14:creationId xmlns:p14="http://schemas.microsoft.com/office/powerpoint/2010/main" val="316827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752600" y="274637"/>
            <a:ext cx="6019800" cy="1143000"/>
          </a:xfrm>
        </p:spPr>
        <p:txBody>
          <a:bodyPr>
            <a:normAutofit fontScale="90000"/>
          </a:bodyPr>
          <a:lstStyle/>
          <a:p>
            <a:r>
              <a:rPr lang="en-US" altLang="en-US" dirty="0"/>
              <a:t>The problem of </a:t>
            </a:r>
            <a:br>
              <a:rPr lang="en-US" altLang="en-US" dirty="0"/>
            </a:br>
            <a:r>
              <a:rPr lang="en-US" altLang="en-US" dirty="0"/>
              <a:t>Morality and Ethics</a:t>
            </a:r>
          </a:p>
        </p:txBody>
      </p:sp>
      <p:sp>
        <p:nvSpPr>
          <p:cNvPr id="12291" name="Content Placeholder 2"/>
          <p:cNvSpPr>
            <a:spLocks noGrp="1"/>
          </p:cNvSpPr>
          <p:nvPr>
            <p:ph idx="1"/>
          </p:nvPr>
        </p:nvSpPr>
        <p:spPr>
          <a:xfrm>
            <a:off x="914400" y="1524000"/>
            <a:ext cx="7772400" cy="5059363"/>
          </a:xfrm>
        </p:spPr>
        <p:txBody>
          <a:bodyPr>
            <a:normAutofit/>
          </a:bodyPr>
          <a:lstStyle/>
          <a:p>
            <a:r>
              <a:rPr lang="en-US" altLang="en-US" sz="3600" dirty="0"/>
              <a:t>Christianity can point to specific ethical requirements as having been commanded by God. </a:t>
            </a:r>
          </a:p>
          <a:p>
            <a:r>
              <a:rPr lang="en-US" altLang="en-US" sz="3600" dirty="0"/>
              <a:t>BUT, we also have to struggle at times to know which instructions are universal, and which are bound to the specific culture in which they were given.</a:t>
            </a:r>
          </a:p>
        </p:txBody>
      </p:sp>
    </p:spTree>
    <p:extLst>
      <p:ext uri="{BB962C8B-B14F-4D97-AF65-F5344CB8AC3E}">
        <p14:creationId xmlns:p14="http://schemas.microsoft.com/office/powerpoint/2010/main" val="1524877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8A57E-2ED4-4E5B-93E0-E3C38B140E63}"/>
              </a:ext>
            </a:extLst>
          </p:cNvPr>
          <p:cNvSpPr>
            <a:spLocks noGrp="1"/>
          </p:cNvSpPr>
          <p:nvPr>
            <p:ph type="title"/>
          </p:nvPr>
        </p:nvSpPr>
        <p:spPr/>
        <p:txBody>
          <a:bodyPr/>
          <a:lstStyle/>
          <a:p>
            <a:r>
              <a:rPr lang="en-US" dirty="0"/>
              <a:t>Christian ethics</a:t>
            </a:r>
          </a:p>
        </p:txBody>
      </p:sp>
      <p:sp>
        <p:nvSpPr>
          <p:cNvPr id="3" name="Content Placeholder 2">
            <a:extLst>
              <a:ext uri="{FF2B5EF4-FFF2-40B4-BE49-F238E27FC236}">
                <a16:creationId xmlns:a16="http://schemas.microsoft.com/office/drawing/2014/main" id="{76E6CEAE-CC05-4394-8265-7E078563ADDB}"/>
              </a:ext>
            </a:extLst>
          </p:cNvPr>
          <p:cNvSpPr>
            <a:spLocks noGrp="1"/>
          </p:cNvSpPr>
          <p:nvPr>
            <p:ph idx="1"/>
          </p:nvPr>
        </p:nvSpPr>
        <p:spPr>
          <a:xfrm>
            <a:off x="1905000" y="1371600"/>
            <a:ext cx="6400800" cy="5105400"/>
          </a:xfrm>
          <a:solidFill>
            <a:srgbClr val="946A56"/>
          </a:solidFill>
          <a:effectLst>
            <a:outerShdw blurRad="50800" dist="546100" dir="2700000" algn="tl" rotWithShape="0">
              <a:prstClr val="black">
                <a:alpha val="40000"/>
              </a:prstClr>
            </a:outerShdw>
          </a:effectLst>
        </p:spPr>
        <p:txBody>
          <a:bodyPr>
            <a:noAutofit/>
          </a:bodyPr>
          <a:lstStyle/>
          <a:p>
            <a:pPr marL="0" indent="0">
              <a:buNone/>
            </a:pPr>
            <a:r>
              <a:rPr lang="en-US" sz="3600" dirty="0">
                <a:solidFill>
                  <a:srgbClr val="F3E9D6"/>
                </a:solidFill>
              </a:rPr>
              <a:t>“The Christian understanding of goodness is that moral obedience is an obligation, but it also results in well-being. This does not mean that Christians never suffer, but it means that behaving ethically creates optimal conditions for human living.”</a:t>
            </a:r>
          </a:p>
        </p:txBody>
      </p:sp>
    </p:spTree>
    <p:extLst>
      <p:ext uri="{BB962C8B-B14F-4D97-AF65-F5344CB8AC3E}">
        <p14:creationId xmlns:p14="http://schemas.microsoft.com/office/powerpoint/2010/main" val="918336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66800" y="228600"/>
            <a:ext cx="7620000" cy="1143000"/>
          </a:xfrm>
        </p:spPr>
        <p:txBody>
          <a:bodyPr/>
          <a:lstStyle/>
          <a:p>
            <a:pPr eaLnBrk="1" hangingPunct="1"/>
            <a:r>
              <a:rPr lang="en-US" altLang="en-US" b="1" dirty="0">
                <a:solidFill>
                  <a:srgbClr val="B80000"/>
                </a:solidFill>
              </a:rPr>
              <a:t>Reflection Point</a:t>
            </a:r>
          </a:p>
        </p:txBody>
      </p:sp>
      <p:sp>
        <p:nvSpPr>
          <p:cNvPr id="3" name="Content Placeholder 2"/>
          <p:cNvSpPr>
            <a:spLocks noGrp="1"/>
          </p:cNvSpPr>
          <p:nvPr>
            <p:ph idx="1"/>
          </p:nvPr>
        </p:nvSpPr>
        <p:spPr>
          <a:xfrm>
            <a:off x="990600" y="1371600"/>
            <a:ext cx="7848600" cy="5334000"/>
          </a:xfrm>
        </p:spPr>
        <p:txBody>
          <a:bodyPr>
            <a:normAutofit/>
          </a:bodyPr>
          <a:lstStyle/>
          <a:p>
            <a:pPr eaLnBrk="1" hangingPunct="1"/>
            <a:r>
              <a:rPr lang="en-US" altLang="en-US" sz="3600" dirty="0"/>
              <a:t>What makes something right or wrong?</a:t>
            </a:r>
          </a:p>
          <a:p>
            <a:pPr eaLnBrk="1" hangingPunct="1"/>
            <a:r>
              <a:rPr lang="en-US" altLang="en-US" sz="3600" dirty="0"/>
              <a:t>Where did your ideas of “rightness” and “wrongness” come from?</a:t>
            </a:r>
          </a:p>
          <a:p>
            <a:pPr marL="0" indent="0" eaLnBrk="1" hangingPunct="1">
              <a:buNone/>
            </a:pPr>
            <a:endParaRPr lang="en-US" altLang="en-US" dirty="0"/>
          </a:p>
        </p:txBody>
      </p:sp>
    </p:spTree>
    <p:extLst>
      <p:ext uri="{BB962C8B-B14F-4D97-AF65-F5344CB8AC3E}">
        <p14:creationId xmlns:p14="http://schemas.microsoft.com/office/powerpoint/2010/main" val="3705056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a:bodyPr>
          <a:lstStyle/>
          <a:p>
            <a:pPr eaLnBrk="1" hangingPunct="1"/>
            <a:r>
              <a:rPr lang="en-US" altLang="en-US" sz="5400" i="1" dirty="0"/>
              <a:t>Beauty</a:t>
            </a:r>
          </a:p>
        </p:txBody>
      </p:sp>
      <p:sp>
        <p:nvSpPr>
          <p:cNvPr id="3" name="Content Placeholder 2"/>
          <p:cNvSpPr>
            <a:spLocks noGrp="1"/>
          </p:cNvSpPr>
          <p:nvPr>
            <p:ph idx="1"/>
          </p:nvPr>
        </p:nvSpPr>
        <p:spPr>
          <a:xfrm>
            <a:off x="1219200" y="1524000"/>
            <a:ext cx="7467600" cy="5029200"/>
          </a:xfrm>
        </p:spPr>
        <p:txBody>
          <a:bodyPr/>
          <a:lstStyle/>
          <a:p>
            <a:pPr marL="0" indent="0" eaLnBrk="1" hangingPunct="1">
              <a:buNone/>
            </a:pPr>
            <a:r>
              <a:rPr lang="en-US" altLang="en-US" sz="4400" dirty="0"/>
              <a:t>Aesthetics is the last aspect of metaphysics that we will explore.  Rather than ask “what makes something beautiful?”, though, we will explore what kind of person we need to be to appreciate beauty.</a:t>
            </a:r>
          </a:p>
          <a:p>
            <a:pPr eaLnBrk="1" hangingPunct="1">
              <a:buFontTx/>
              <a:buNone/>
            </a:pPr>
            <a:endParaRPr lang="en-US" altLang="en-US" dirty="0"/>
          </a:p>
        </p:txBody>
      </p:sp>
    </p:spTree>
    <p:extLst>
      <p:ext uri="{BB962C8B-B14F-4D97-AF65-F5344CB8AC3E}">
        <p14:creationId xmlns:p14="http://schemas.microsoft.com/office/powerpoint/2010/main" val="2880966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055914" y="838200"/>
            <a:ext cx="7696200" cy="1143000"/>
          </a:xfrm>
        </p:spPr>
        <p:txBody>
          <a:bodyPr>
            <a:noAutofit/>
          </a:bodyPr>
          <a:lstStyle/>
          <a:p>
            <a:r>
              <a:rPr lang="en-US" altLang="en-US" sz="4000" dirty="0"/>
              <a:t>Do our responses expose our character? Should certain experiences elicit awe, disgust, etc.?</a:t>
            </a:r>
            <a:br>
              <a:rPr lang="en-US" altLang="en-US" sz="4000" dirty="0"/>
            </a:br>
            <a:endParaRPr lang="en-US" altLang="en-US" sz="4000" dirty="0"/>
          </a:p>
        </p:txBody>
      </p:sp>
      <p:sp>
        <p:nvSpPr>
          <p:cNvPr id="3" name="Content Placeholder 2"/>
          <p:cNvSpPr>
            <a:spLocks noGrp="1"/>
          </p:cNvSpPr>
          <p:nvPr>
            <p:ph idx="1"/>
          </p:nvPr>
        </p:nvSpPr>
        <p:spPr>
          <a:xfrm>
            <a:off x="1295400" y="2438400"/>
            <a:ext cx="7620000" cy="4267200"/>
          </a:xfrm>
        </p:spPr>
        <p:txBody>
          <a:bodyPr>
            <a:normAutofit/>
          </a:bodyPr>
          <a:lstStyle/>
          <a:p>
            <a:pPr eaLnBrk="1" hangingPunct="1"/>
            <a:r>
              <a:rPr lang="en-US" altLang="en-US" sz="3600" dirty="0"/>
              <a:t>Positively: Must we be certain kinds of people to have the correct response to events?  </a:t>
            </a:r>
          </a:p>
          <a:p>
            <a:pPr eaLnBrk="1" hangingPunct="1"/>
            <a:r>
              <a:rPr lang="en-US" altLang="en-US" sz="3600" dirty="0"/>
              <a:t>Negatively: Is there something wrong or deficient in us if we do not experience the correct response to events?</a:t>
            </a:r>
          </a:p>
          <a:p>
            <a:pPr eaLnBrk="1" hangingPunct="1"/>
            <a:endParaRPr lang="en-US" altLang="en-US" dirty="0"/>
          </a:p>
        </p:txBody>
      </p:sp>
    </p:spTree>
    <p:extLst>
      <p:ext uri="{BB962C8B-B14F-4D97-AF65-F5344CB8AC3E}">
        <p14:creationId xmlns:p14="http://schemas.microsoft.com/office/powerpoint/2010/main" val="4248381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Psalms and Beauty</a:t>
            </a:r>
          </a:p>
        </p:txBody>
      </p:sp>
      <p:sp>
        <p:nvSpPr>
          <p:cNvPr id="3" name="Content Placeholder 2"/>
          <p:cNvSpPr>
            <a:spLocks noGrp="1"/>
          </p:cNvSpPr>
          <p:nvPr>
            <p:ph idx="1"/>
          </p:nvPr>
        </p:nvSpPr>
        <p:spPr>
          <a:xfrm>
            <a:off x="1066800" y="1600200"/>
            <a:ext cx="7848600" cy="4876800"/>
          </a:xfrm>
        </p:spPr>
        <p:txBody>
          <a:bodyPr>
            <a:normAutofit fontScale="70000" lnSpcReduction="20000"/>
          </a:bodyPr>
          <a:lstStyle/>
          <a:p>
            <a:pPr marL="0" indent="0">
              <a:buNone/>
            </a:pPr>
            <a:r>
              <a:rPr lang="en-US" sz="5100" dirty="0"/>
              <a:t>Psalm 19 </a:t>
            </a:r>
          </a:p>
          <a:p>
            <a:pPr marL="0" indent="0">
              <a:buNone/>
            </a:pPr>
            <a:endParaRPr lang="en-US" baseline="30000" dirty="0"/>
          </a:p>
          <a:p>
            <a:pPr marL="0" indent="0">
              <a:buNone/>
              <a:tabLst>
                <a:tab pos="284163" algn="l"/>
              </a:tabLst>
            </a:pPr>
            <a:r>
              <a:rPr lang="en-US" sz="4000" baseline="30000" dirty="0"/>
              <a:t>1 	</a:t>
            </a:r>
            <a:r>
              <a:rPr lang="en-US" sz="4000" dirty="0"/>
              <a:t>The heavens declare the glory of God,</a:t>
            </a:r>
            <a:br>
              <a:rPr lang="en-US" sz="4000" dirty="0"/>
            </a:br>
            <a:r>
              <a:rPr lang="en-US" sz="4000" dirty="0"/>
              <a:t>      and the sky displays what his hands have made.</a:t>
            </a:r>
            <a:br>
              <a:rPr lang="en-US" sz="4000" dirty="0"/>
            </a:br>
            <a:r>
              <a:rPr lang="en-US" sz="4000" baseline="30000" dirty="0"/>
              <a:t>2 	</a:t>
            </a:r>
            <a:r>
              <a:rPr lang="en-US" sz="4000" dirty="0"/>
              <a:t>One day tells a story to the next.</a:t>
            </a:r>
            <a:br>
              <a:rPr lang="en-US" sz="4000" dirty="0"/>
            </a:br>
            <a:r>
              <a:rPr lang="en-US" sz="4000" dirty="0"/>
              <a:t>	One night shares knowledge with the next</a:t>
            </a:r>
            <a:br>
              <a:rPr lang="en-US" sz="4000" dirty="0"/>
            </a:br>
            <a:r>
              <a:rPr lang="en-US" sz="4000" baseline="30000" dirty="0"/>
              <a:t>3 </a:t>
            </a:r>
            <a:r>
              <a:rPr lang="en-US" sz="4000" dirty="0"/>
              <a:t> 	  without talking,</a:t>
            </a:r>
            <a:br>
              <a:rPr lang="en-US" sz="4000" dirty="0"/>
            </a:br>
            <a:r>
              <a:rPr lang="en-US" sz="4000" dirty="0"/>
              <a:t>  	  without words,</a:t>
            </a:r>
            <a:br>
              <a:rPr lang="en-US" sz="4000" dirty="0"/>
            </a:br>
            <a:r>
              <a:rPr lang="en-US" sz="4000" dirty="0"/>
              <a:t>	  without their voices being heard.</a:t>
            </a:r>
            <a:br>
              <a:rPr lang="en-US" sz="4000" dirty="0"/>
            </a:br>
            <a:r>
              <a:rPr lang="en-US" sz="4000" baseline="30000" dirty="0"/>
              <a:t>4	</a:t>
            </a:r>
            <a:r>
              <a:rPr lang="en-US" sz="4000" dirty="0"/>
              <a:t>Yet, their sound has gone out into the entire world,</a:t>
            </a:r>
            <a:br>
              <a:rPr lang="en-US" sz="4000" dirty="0"/>
            </a:br>
            <a:r>
              <a:rPr lang="en-US" sz="4000" dirty="0"/>
              <a:t>   	  their message to the ends of the earth.</a:t>
            </a:r>
          </a:p>
          <a:p>
            <a:pPr marL="0" indent="0">
              <a:buNone/>
            </a:pPr>
            <a:endParaRPr lang="en-US" dirty="0"/>
          </a:p>
          <a:p>
            <a:pPr marL="0" indent="0">
              <a:buNone/>
            </a:pPr>
            <a:r>
              <a:rPr lang="en-US" dirty="0"/>
              <a:t>GOD’S WORD Translation (GW)</a:t>
            </a:r>
          </a:p>
          <a:p>
            <a:pPr marL="0" indent="0">
              <a:buNone/>
            </a:pPr>
            <a:endParaRPr lang="en-US" dirty="0"/>
          </a:p>
        </p:txBody>
      </p:sp>
    </p:spTree>
    <p:extLst>
      <p:ext uri="{BB962C8B-B14F-4D97-AF65-F5344CB8AC3E}">
        <p14:creationId xmlns:p14="http://schemas.microsoft.com/office/powerpoint/2010/main" val="3610922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A04306-CF78-4386-9150-D1E1AC7F09E7}"/>
              </a:ext>
            </a:extLst>
          </p:cNvPr>
          <p:cNvPicPr>
            <a:picLocks noChangeAspect="1"/>
          </p:cNvPicPr>
          <p:nvPr/>
        </p:nvPicPr>
        <p:blipFill>
          <a:blip r:embed="rId2"/>
          <a:stretch>
            <a:fillRect/>
          </a:stretch>
        </p:blipFill>
        <p:spPr>
          <a:xfrm flipH="1">
            <a:off x="6299556" y="-609600"/>
            <a:ext cx="2844441" cy="7467600"/>
          </a:xfrm>
          <a:prstGeom prst="rect">
            <a:avLst/>
          </a:prstGeom>
        </p:spPr>
      </p:pic>
      <p:sp>
        <p:nvSpPr>
          <p:cNvPr id="16386" name="Title 1"/>
          <p:cNvSpPr>
            <a:spLocks noGrp="1"/>
          </p:cNvSpPr>
          <p:nvPr>
            <p:ph type="title"/>
          </p:nvPr>
        </p:nvSpPr>
        <p:spPr>
          <a:xfrm>
            <a:off x="1143000" y="0"/>
            <a:ext cx="4724400" cy="1143000"/>
          </a:xfrm>
        </p:spPr>
        <p:txBody>
          <a:bodyPr/>
          <a:lstStyle/>
          <a:p>
            <a:r>
              <a:rPr lang="en-US" altLang="en-US" dirty="0"/>
              <a:t>Beauty</a:t>
            </a:r>
          </a:p>
        </p:txBody>
      </p:sp>
      <p:sp>
        <p:nvSpPr>
          <p:cNvPr id="16387" name="Content Placeholder 2"/>
          <p:cNvSpPr>
            <a:spLocks noGrp="1"/>
          </p:cNvSpPr>
          <p:nvPr>
            <p:ph idx="1"/>
          </p:nvPr>
        </p:nvSpPr>
        <p:spPr>
          <a:xfrm>
            <a:off x="985159" y="990600"/>
            <a:ext cx="5181600" cy="6019800"/>
          </a:xfrm>
        </p:spPr>
        <p:txBody>
          <a:bodyPr>
            <a:normAutofit/>
          </a:bodyPr>
          <a:lstStyle/>
          <a:p>
            <a:pPr marL="0" indent="0">
              <a:buNone/>
            </a:pPr>
            <a:r>
              <a:rPr lang="en-US" altLang="en-US" sz="4000" b="1" i="1" dirty="0">
                <a:latin typeface="BatangChe" panose="020B0503020000020004" pitchFamily="49" charset="-127"/>
                <a:ea typeface="BatangChe" panose="020B0503020000020004" pitchFamily="49" charset="-127"/>
              </a:rPr>
              <a:t>Thin Places</a:t>
            </a:r>
          </a:p>
          <a:p>
            <a:pPr marL="0" indent="0">
              <a:buNone/>
            </a:pPr>
            <a:endParaRPr lang="en-US" altLang="en-US" sz="1600" dirty="0"/>
          </a:p>
          <a:p>
            <a:pPr marL="0" indent="0">
              <a:buNone/>
            </a:pPr>
            <a:r>
              <a:rPr lang="en-US" altLang="en-US" sz="3600" dirty="0"/>
              <a:t>Ancient Celtic Christians believed that the veil between this world and the place where God rules is thinner at places, and when we encounter those places, we experience a sense of awe and wonder. </a:t>
            </a:r>
          </a:p>
        </p:txBody>
      </p:sp>
      <p:sp>
        <p:nvSpPr>
          <p:cNvPr id="5" name="TextBox 4">
            <a:extLst>
              <a:ext uri="{FF2B5EF4-FFF2-40B4-BE49-F238E27FC236}">
                <a16:creationId xmlns:a16="http://schemas.microsoft.com/office/drawing/2014/main" id="{F7FCBF7F-D54A-4E0B-9375-D9BFD45B0F4B}"/>
              </a:ext>
            </a:extLst>
          </p:cNvPr>
          <p:cNvSpPr txBox="1"/>
          <p:nvPr/>
        </p:nvSpPr>
        <p:spPr>
          <a:xfrm>
            <a:off x="6433458" y="108857"/>
            <a:ext cx="2443842" cy="6678751"/>
          </a:xfrm>
          <a:prstGeom prst="rect">
            <a:avLst/>
          </a:prstGeom>
          <a:noFill/>
        </p:spPr>
        <p:txBody>
          <a:bodyPr wrap="square">
            <a:spAutoFit/>
          </a:bodyPr>
          <a:lstStyle/>
          <a:p>
            <a:pPr algn="ctr"/>
            <a:r>
              <a:rPr lang="en-US" sz="2400" dirty="0">
                <a:solidFill>
                  <a:schemeClr val="bg1"/>
                </a:solidFill>
              </a:rPr>
              <a:t>“Thin Places” </a:t>
            </a:r>
          </a:p>
          <a:p>
            <a:pPr algn="ctr"/>
            <a:r>
              <a:rPr lang="en-US" sz="2400" i="1" dirty="0">
                <a:solidFill>
                  <a:schemeClr val="bg1"/>
                </a:solidFill>
              </a:rPr>
              <a:t>attributed to </a:t>
            </a:r>
            <a:r>
              <a:rPr lang="en-US" sz="2400" i="1" dirty="0" err="1">
                <a:solidFill>
                  <a:schemeClr val="bg1"/>
                </a:solidFill>
              </a:rPr>
              <a:t>Sharlande</a:t>
            </a:r>
            <a:r>
              <a:rPr lang="en-US" sz="2400" i="1" dirty="0">
                <a:solidFill>
                  <a:schemeClr val="bg1"/>
                </a:solidFill>
              </a:rPr>
              <a:t> Sledge</a:t>
            </a:r>
          </a:p>
          <a:p>
            <a:pPr algn="ctr"/>
            <a:endParaRPr lang="en-US" sz="2400" dirty="0">
              <a:solidFill>
                <a:schemeClr val="bg1"/>
              </a:solidFill>
            </a:endParaRPr>
          </a:p>
          <a:p>
            <a:pPr algn="ctr"/>
            <a:endParaRPr lang="en-US" sz="2400" dirty="0">
              <a:solidFill>
                <a:schemeClr val="bg1"/>
              </a:solidFill>
            </a:endParaRPr>
          </a:p>
          <a:p>
            <a:pPr algn="ctr"/>
            <a:r>
              <a:rPr lang="en-US" sz="2200" dirty="0">
                <a:solidFill>
                  <a:schemeClr val="bg1"/>
                </a:solidFill>
                <a:effectLst>
                  <a:outerShdw blurRad="38100" dist="38100" dir="2700000" algn="tl">
                    <a:srgbClr val="000000">
                      <a:alpha val="43137"/>
                    </a:srgbClr>
                  </a:outerShdw>
                </a:effectLst>
              </a:rPr>
              <a:t>‘Thin places’ the Celts call this space</a:t>
            </a:r>
          </a:p>
          <a:p>
            <a:pPr algn="ctr"/>
            <a:r>
              <a:rPr lang="en-US" sz="2200" dirty="0">
                <a:solidFill>
                  <a:schemeClr val="bg1"/>
                </a:solidFill>
                <a:effectLst>
                  <a:outerShdw blurRad="38100" dist="38100" dir="2700000" algn="tl">
                    <a:srgbClr val="000000">
                      <a:alpha val="43137"/>
                    </a:srgbClr>
                  </a:outerShdw>
                </a:effectLst>
              </a:rPr>
              <a:t>Both seen and unseen</a:t>
            </a:r>
          </a:p>
          <a:p>
            <a:pPr algn="ctr"/>
            <a:r>
              <a:rPr lang="en-US" sz="2200" dirty="0">
                <a:solidFill>
                  <a:schemeClr val="bg1"/>
                </a:solidFill>
                <a:effectLst>
                  <a:outerShdw blurRad="38100" dist="38100" dir="2700000" algn="tl">
                    <a:srgbClr val="000000">
                      <a:alpha val="43137"/>
                    </a:srgbClr>
                  </a:outerShdw>
                </a:effectLst>
              </a:rPr>
              <a:t>Where the door</a:t>
            </a:r>
          </a:p>
          <a:p>
            <a:pPr algn="ctr"/>
            <a:r>
              <a:rPr lang="en-US" sz="2200" dirty="0">
                <a:solidFill>
                  <a:schemeClr val="bg1"/>
                </a:solidFill>
                <a:effectLst>
                  <a:outerShdw blurRad="38100" dist="38100" dir="2700000" algn="tl">
                    <a:srgbClr val="000000">
                      <a:alpha val="43137"/>
                    </a:srgbClr>
                  </a:outerShdw>
                </a:effectLst>
              </a:rPr>
              <a:t>between this world</a:t>
            </a:r>
          </a:p>
          <a:p>
            <a:pPr algn="ctr"/>
            <a:r>
              <a:rPr lang="en-US" sz="2200" dirty="0">
                <a:solidFill>
                  <a:schemeClr val="bg1"/>
                </a:solidFill>
                <a:effectLst>
                  <a:outerShdw blurRad="38100" dist="38100" dir="2700000" algn="tl">
                    <a:srgbClr val="000000">
                      <a:alpha val="43137"/>
                    </a:srgbClr>
                  </a:outerShdw>
                </a:effectLst>
              </a:rPr>
              <a:t>And the next</a:t>
            </a:r>
          </a:p>
          <a:p>
            <a:pPr algn="ctr"/>
            <a:r>
              <a:rPr lang="en-US" sz="2200" dirty="0">
                <a:solidFill>
                  <a:schemeClr val="bg1"/>
                </a:solidFill>
                <a:effectLst>
                  <a:outerShdw blurRad="38100" dist="38100" dir="2700000" algn="tl">
                    <a:srgbClr val="000000">
                      <a:alpha val="43137"/>
                    </a:srgbClr>
                  </a:outerShdw>
                </a:effectLst>
              </a:rPr>
              <a:t>is cracked open</a:t>
            </a:r>
          </a:p>
          <a:p>
            <a:pPr algn="ctr"/>
            <a:r>
              <a:rPr lang="en-US" sz="2200" dirty="0">
                <a:solidFill>
                  <a:schemeClr val="bg1"/>
                </a:solidFill>
                <a:effectLst>
                  <a:outerShdw blurRad="38100" dist="38100" dir="2700000" algn="tl">
                    <a:srgbClr val="000000">
                      <a:alpha val="43137"/>
                    </a:srgbClr>
                  </a:outerShdw>
                </a:effectLst>
              </a:rPr>
              <a:t>for a moment</a:t>
            </a:r>
          </a:p>
          <a:p>
            <a:pPr algn="ctr"/>
            <a:r>
              <a:rPr lang="en-US" sz="2200" dirty="0">
                <a:solidFill>
                  <a:schemeClr val="bg1"/>
                </a:solidFill>
                <a:effectLst>
                  <a:outerShdw blurRad="38100" dist="38100" dir="2700000" algn="tl">
                    <a:srgbClr val="000000">
                      <a:alpha val="43137"/>
                    </a:srgbClr>
                  </a:outerShdw>
                </a:effectLst>
              </a:rPr>
              <a:t>And the light</a:t>
            </a:r>
          </a:p>
          <a:p>
            <a:pPr algn="ctr"/>
            <a:r>
              <a:rPr lang="en-US" sz="2200" dirty="0">
                <a:solidFill>
                  <a:schemeClr val="bg1"/>
                </a:solidFill>
                <a:effectLst>
                  <a:outerShdw blurRad="38100" dist="38100" dir="2700000" algn="tl">
                    <a:srgbClr val="000000">
                      <a:alpha val="43137"/>
                    </a:srgbClr>
                  </a:outerShdw>
                </a:effectLst>
              </a:rPr>
              <a:t>is not all</a:t>
            </a:r>
          </a:p>
          <a:p>
            <a:pPr algn="ctr"/>
            <a:r>
              <a:rPr lang="en-US" sz="2200" dirty="0">
                <a:solidFill>
                  <a:schemeClr val="bg1"/>
                </a:solidFill>
                <a:effectLst>
                  <a:outerShdw blurRad="38100" dist="38100" dir="2700000" algn="tl">
                    <a:srgbClr val="000000">
                      <a:alpha val="43137"/>
                    </a:srgbClr>
                  </a:outerShdw>
                </a:effectLst>
              </a:rPr>
              <a:t>on the other side.</a:t>
            </a:r>
          </a:p>
          <a:p>
            <a:pPr algn="ctr"/>
            <a:r>
              <a:rPr lang="en-US" sz="2200" dirty="0">
                <a:solidFill>
                  <a:schemeClr val="bg1"/>
                </a:solidFill>
                <a:effectLst>
                  <a:outerShdw blurRad="38100" dist="38100" dir="2700000" algn="tl">
                    <a:srgbClr val="000000">
                      <a:alpha val="43137"/>
                    </a:srgbClr>
                  </a:outerShdw>
                </a:effectLst>
              </a:rPr>
              <a:t>God shaped space.</a:t>
            </a:r>
          </a:p>
          <a:p>
            <a:pPr algn="ctr"/>
            <a:r>
              <a:rPr lang="en-US" sz="2200" dirty="0">
                <a:solidFill>
                  <a:schemeClr val="bg1"/>
                </a:solidFill>
                <a:effectLst>
                  <a:outerShdw blurRad="38100" dist="38100" dir="2700000" algn="tl">
                    <a:srgbClr val="000000">
                      <a:alpha val="43137"/>
                    </a:srgbClr>
                  </a:outerShdw>
                </a:effectLst>
              </a:rPr>
              <a:t>Holy</a:t>
            </a:r>
          </a:p>
        </p:txBody>
      </p:sp>
    </p:spTree>
    <p:extLst>
      <p:ext uri="{BB962C8B-B14F-4D97-AF65-F5344CB8AC3E}">
        <p14:creationId xmlns:p14="http://schemas.microsoft.com/office/powerpoint/2010/main" val="221840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66800" y="228600"/>
            <a:ext cx="7620000" cy="1143000"/>
          </a:xfrm>
        </p:spPr>
        <p:txBody>
          <a:bodyPr/>
          <a:lstStyle/>
          <a:p>
            <a:pPr eaLnBrk="1" hangingPunct="1"/>
            <a:r>
              <a:rPr lang="en-US" altLang="en-US" b="1" dirty="0">
                <a:solidFill>
                  <a:srgbClr val="B80000"/>
                </a:solidFill>
              </a:rPr>
              <a:t>Reflection Point</a:t>
            </a:r>
          </a:p>
        </p:txBody>
      </p:sp>
      <p:sp>
        <p:nvSpPr>
          <p:cNvPr id="3" name="Content Placeholder 2"/>
          <p:cNvSpPr>
            <a:spLocks noGrp="1"/>
          </p:cNvSpPr>
          <p:nvPr>
            <p:ph idx="1"/>
          </p:nvPr>
        </p:nvSpPr>
        <p:spPr>
          <a:xfrm>
            <a:off x="990600" y="1371600"/>
            <a:ext cx="7848600" cy="5334000"/>
          </a:xfrm>
        </p:spPr>
        <p:txBody>
          <a:bodyPr>
            <a:normAutofit/>
          </a:bodyPr>
          <a:lstStyle/>
          <a:p>
            <a:pPr eaLnBrk="1" hangingPunct="1"/>
            <a:r>
              <a:rPr lang="en-US" altLang="en-US" dirty="0"/>
              <a:t>Describe a time when you felt overwhelmed by amazement and joy.  Did it elicit a sense of awe, appreciation, or gratitude?</a:t>
            </a:r>
          </a:p>
          <a:p>
            <a:pPr eaLnBrk="1" hangingPunct="1"/>
            <a:r>
              <a:rPr lang="en-US" altLang="en-US" dirty="0"/>
              <a:t>Was your experience just a behaviorally conditioned response?</a:t>
            </a:r>
          </a:p>
          <a:p>
            <a:pPr eaLnBrk="1" hangingPunct="1"/>
            <a:r>
              <a:rPr lang="en-US" altLang="en-US" dirty="0"/>
              <a:t>Should you feel awe?</a:t>
            </a:r>
          </a:p>
          <a:p>
            <a:pPr eaLnBrk="1" hangingPunct="1"/>
            <a:r>
              <a:rPr lang="en-US" altLang="en-US" dirty="0"/>
              <a:t>In what way might you be “brutal” (a mere animal lacking human insight) or “stupid” (indifferent to the mystery and beauty of the world) if you fail to experience awe?</a:t>
            </a:r>
          </a:p>
        </p:txBody>
      </p:sp>
    </p:spTree>
    <p:extLst>
      <p:ext uri="{BB962C8B-B14F-4D97-AF65-F5344CB8AC3E}">
        <p14:creationId xmlns:p14="http://schemas.microsoft.com/office/powerpoint/2010/main" val="257156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par>
                          <p:cTn id="11" fill="hold" nodeType="withGroup">
                            <p:stCondLst>
                              <p:cond delay="1000"/>
                            </p:stCondLst>
                            <p:childTnLst>
                              <p:par>
                                <p:cTn id="12" presetID="37"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par>
                          <p:cTn id="18" fill="hold" nodeType="withGroup">
                            <p:stCondLst>
                              <p:cond delay="2000"/>
                            </p:stCondLst>
                            <p:childTnLst>
                              <p:par>
                                <p:cTn id="19" presetID="37" presetClass="entr" presetSubtype="0" fill="hold"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par>
                          <p:cTn id="25" fill="hold" nodeType="withGroup">
                            <p:stCondLst>
                              <p:cond delay="3000"/>
                            </p:stCondLst>
                            <p:childTnLst>
                              <p:par>
                                <p:cTn id="26" presetID="37" presetClass="entr" presetSubtype="0" fill="hold" nodeType="after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5411</TotalTime>
  <Words>1746</Words>
  <Application>Microsoft Office PowerPoint</Application>
  <PresentationFormat>On-screen Show (4:3)</PresentationFormat>
  <Paragraphs>124</Paragraphs>
  <Slides>30</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BatangChe</vt:lpstr>
      <vt:lpstr>Arial</vt:lpstr>
      <vt:lpstr>Calibri</vt:lpstr>
      <vt:lpstr>Sylfaen</vt:lpstr>
      <vt:lpstr>Trajan Pro</vt:lpstr>
      <vt:lpstr>Office Theme</vt:lpstr>
      <vt:lpstr>1_Office Theme</vt:lpstr>
      <vt:lpstr>Integrative Approaches to Psychology and Christianity – 4th ed.</vt:lpstr>
      <vt:lpstr>PowerPoint Slides  to Accompany    Integrative Approaches to Psychology and Christianity, 4th  Edition   Chapter 6: Metaphysics</vt:lpstr>
      <vt:lpstr>Metaphysics</vt:lpstr>
      <vt:lpstr>Metaphysics</vt:lpstr>
      <vt:lpstr>Metaphysical considerations</vt:lpstr>
      <vt:lpstr>Cosmology</vt:lpstr>
      <vt:lpstr>Reflection Point</vt:lpstr>
      <vt:lpstr>The Physical World</vt:lpstr>
      <vt:lpstr>Naturalism and Supernaturalism (adapted from Van Inwagen)</vt:lpstr>
      <vt:lpstr>Naturalism and Supernaturalism (adapted from Van Inwagen)</vt:lpstr>
      <vt:lpstr>Some Implications of Cosmology</vt:lpstr>
      <vt:lpstr>Some Implications of Cosmology</vt:lpstr>
      <vt:lpstr>If God created everything, then</vt:lpstr>
      <vt:lpstr>Supernaturalism  and Modern Science</vt:lpstr>
      <vt:lpstr>Science and the Supernatural</vt:lpstr>
      <vt:lpstr>Science and the Supernatural</vt:lpstr>
      <vt:lpstr>Science and the Supernatural</vt:lpstr>
      <vt:lpstr>PowerPoint Presentation</vt:lpstr>
      <vt:lpstr>Supernaturalism  and Modern Science</vt:lpstr>
      <vt:lpstr>But is it really a miracle?</vt:lpstr>
      <vt:lpstr>Reflection Point</vt:lpstr>
      <vt:lpstr>The problem of  Morality and Ethics</vt:lpstr>
      <vt:lpstr>The problem of  Morality and Ethics</vt:lpstr>
      <vt:lpstr>Christian ethics</vt:lpstr>
      <vt:lpstr>Reflection Point</vt:lpstr>
      <vt:lpstr>Beauty</vt:lpstr>
      <vt:lpstr>Do our responses expose our character? Should certain experiences elicit awe, disgust, etc.? </vt:lpstr>
      <vt:lpstr>The Psalms and Beauty</vt:lpstr>
      <vt:lpstr>Beauty</vt:lpstr>
      <vt:lpstr>Reflection 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144</cp:revision>
  <dcterms:created xsi:type="dcterms:W3CDTF">2015-05-18T19:09:05Z</dcterms:created>
  <dcterms:modified xsi:type="dcterms:W3CDTF">2021-11-16T21:12:07Z</dcterms:modified>
</cp:coreProperties>
</file>