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9" r:id="rId2"/>
    <p:sldId id="256" r:id="rId3"/>
    <p:sldId id="260" r:id="rId4"/>
    <p:sldId id="262" r:id="rId5"/>
    <p:sldId id="261" r:id="rId6"/>
    <p:sldId id="273" r:id="rId7"/>
    <p:sldId id="301" r:id="rId8"/>
    <p:sldId id="302" r:id="rId9"/>
    <p:sldId id="303" r:id="rId10"/>
    <p:sldId id="265" r:id="rId11"/>
    <p:sldId id="264" r:id="rId12"/>
    <p:sldId id="304" r:id="rId13"/>
    <p:sldId id="305" r:id="rId14"/>
    <p:sldId id="307" r:id="rId15"/>
    <p:sldId id="271" r:id="rId16"/>
    <p:sldId id="272" r:id="rId17"/>
    <p:sldId id="283" r:id="rId18"/>
    <p:sldId id="270" r:id="rId19"/>
    <p:sldId id="275" r:id="rId20"/>
    <p:sldId id="276" r:id="rId21"/>
    <p:sldId id="277" r:id="rId22"/>
    <p:sldId id="278" r:id="rId23"/>
    <p:sldId id="279" r:id="rId24"/>
    <p:sldId id="280" r:id="rId25"/>
    <p:sldId id="281" r:id="rId26"/>
    <p:sldId id="282" r:id="rId27"/>
    <p:sldId id="306" r:id="rId28"/>
    <p:sldId id="274" r:id="rId29"/>
    <p:sldId id="266" r:id="rId30"/>
    <p:sldId id="267" r:id="rId31"/>
    <p:sldId id="284" r:id="rId32"/>
    <p:sldId id="285" r:id="rId33"/>
    <p:sldId id="286" r:id="rId34"/>
    <p:sldId id="288" r:id="rId35"/>
    <p:sldId id="287" r:id="rId36"/>
    <p:sldId id="289" r:id="rId37"/>
    <p:sldId id="290" r:id="rId38"/>
    <p:sldId id="291" r:id="rId39"/>
    <p:sldId id="292" r:id="rId40"/>
    <p:sldId id="293" r:id="rId41"/>
    <p:sldId id="294" r:id="rId42"/>
    <p:sldId id="295" r:id="rId43"/>
    <p:sldId id="296" r:id="rId44"/>
    <p:sldId id="298" r:id="rId45"/>
    <p:sldId id="299" r:id="rId46"/>
    <p:sldId id="268" r:id="rId47"/>
    <p:sldId id="300"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9D6"/>
    <a:srgbClr val="000000"/>
    <a:srgbClr val="614537"/>
    <a:srgbClr val="7C5A4A"/>
    <a:srgbClr val="573D32"/>
    <a:srgbClr val="0A0605"/>
    <a:srgbClr val="F5EAD7"/>
    <a:srgbClr val="624537"/>
    <a:srgbClr val="A68B79"/>
    <a:srgbClr val="EADF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597563-6A4F-41FE-AACB-6353DADB4764}" v="4" dt="2021-11-06T16:44:38.0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3" d="100"/>
          <a:sy n="63" d="100"/>
        </p:scale>
        <p:origin x="1308" y="5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CD24B4-F731-4A45-A138-5D9478B02447}" type="datetimeFigureOut">
              <a:rPr lang="en-US" smtClean="0"/>
              <a:t>11/16/2021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0F01B-82FF-405B-92B7-CD9B0917B0F0}" type="slidenum">
              <a:rPr lang="en-US" smtClean="0"/>
              <a:t>‹#›</a:t>
            </a:fld>
            <a:endParaRPr lang="en-US"/>
          </a:p>
        </p:txBody>
      </p:sp>
    </p:spTree>
    <p:extLst>
      <p:ext uri="{BB962C8B-B14F-4D97-AF65-F5344CB8AC3E}">
        <p14:creationId xmlns:p14="http://schemas.microsoft.com/office/powerpoint/2010/main" val="835418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620000" cy="1143000"/>
          </a:xfrm>
        </p:spPr>
        <p:txBody>
          <a:bodyPr/>
          <a:lstStyle/>
          <a:p>
            <a:r>
              <a:rPr lang="en-US"/>
              <a:t>Click to edit Master title style</a:t>
            </a:r>
          </a:p>
        </p:txBody>
      </p:sp>
      <p:sp>
        <p:nvSpPr>
          <p:cNvPr id="3" name="Content Placeholder 2"/>
          <p:cNvSpPr>
            <a:spLocks noGrp="1"/>
          </p:cNvSpPr>
          <p:nvPr>
            <p:ph idx="1"/>
          </p:nvPr>
        </p:nvSpPr>
        <p:spPr>
          <a:xfrm>
            <a:off x="1066800" y="1600200"/>
            <a:ext cx="76200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9" name="Picture 8">
            <a:extLst>
              <a:ext uri="{FF2B5EF4-FFF2-40B4-BE49-F238E27FC236}">
                <a16:creationId xmlns:a16="http://schemas.microsoft.com/office/drawing/2014/main" id="{6EB65E3A-11FF-425A-831A-FF8FA272C787}"/>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0" name="TextBox 9">
            <a:extLst>
              <a:ext uri="{FF2B5EF4-FFF2-40B4-BE49-F238E27FC236}">
                <a16:creationId xmlns:a16="http://schemas.microsoft.com/office/drawing/2014/main" id="{64876B19-7276-4B17-9F31-BD1074E6B2E2}"/>
              </a:ext>
            </a:extLst>
          </p:cNvPr>
          <p:cNvSpPr txBox="1"/>
          <p:nvPr userDrawn="1"/>
        </p:nvSpPr>
        <p:spPr>
          <a:xfrm rot="16200000">
            <a:off x="-2898447" y="3144080"/>
            <a:ext cx="6568135" cy="584775"/>
          </a:xfrm>
          <a:prstGeom prst="rect">
            <a:avLst/>
          </a:prstGeom>
          <a:noFill/>
        </p:spPr>
        <p:txBody>
          <a:bodyPr wrap="square" rtlCol="0">
            <a:spAutoFit/>
          </a:bodyPr>
          <a:lstStyle/>
          <a:p>
            <a:pPr algn="ctr"/>
            <a:r>
              <a:rPr lang="en-US" sz="3200" b="1" dirty="0">
                <a:solidFill>
                  <a:srgbClr val="F3E9D6"/>
                </a:solidFill>
                <a:effectLst>
                  <a:outerShdw blurRad="38100" dist="38100" dir="2700000" algn="tl">
                    <a:srgbClr val="000000">
                      <a:alpha val="43137"/>
                    </a:srgbClr>
                  </a:outerShdw>
                </a:effectLst>
              </a:rPr>
              <a:t>Chapter 5: Epistemology</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11/16/2021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24000" dirty="0">
                <a:solidFill>
                  <a:srgbClr val="614537"/>
                </a:solidFill>
                <a:latin typeface="Sylfaen" panose="010A0502050306030303" pitchFamily="18" charset="0"/>
              </a:rPr>
              <a:t>Chapter 5</a:t>
            </a:r>
          </a:p>
          <a:p>
            <a:r>
              <a:rPr lang="en-US" sz="24000" dirty="0">
                <a:solidFill>
                  <a:srgbClr val="614537"/>
                </a:solidFill>
                <a:latin typeface="Sylfaen" panose="010A0502050306030303" pitchFamily="18" charset="0"/>
              </a:rPr>
              <a:t>The Pursuit of Truth</a:t>
            </a:r>
          </a:p>
          <a:p>
            <a:endParaRPr lang="en-US" sz="240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sz="17600" dirty="0">
              <a:solidFill>
                <a:srgbClr val="614537"/>
              </a:solidFill>
              <a:latin typeface="Sylfaen" panose="010A0502050306030303" pitchFamily="18" charset="0"/>
            </a:endParaRPr>
          </a:p>
          <a:p>
            <a:endParaRPr lang="en-US" sz="6000" dirty="0">
              <a:solidFill>
                <a:srgbClr val="614537"/>
              </a:solidFill>
              <a:latin typeface="Sylfaen" panose="010A0502050306030303" pitchFamily="18" charset="0"/>
            </a:endParaRPr>
          </a:p>
          <a:p>
            <a:r>
              <a:rPr lang="en-US" sz="5600" dirty="0">
                <a:solidFill>
                  <a:srgbClr val="614537"/>
                </a:solidFill>
                <a:latin typeface="Sylfaen" panose="010A0502050306030303" pitchFamily="18" charset="0"/>
              </a:rPr>
              <a:t>These 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81600" y="2693987"/>
            <a:ext cx="3505200" cy="1470025"/>
          </a:xfrm>
        </p:spPr>
        <p:txBody>
          <a:bodyPr>
            <a:normAutofit fontScale="90000"/>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Chapter 5</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t>The Pursuit of Truth</a:t>
            </a: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br>
              <a:rPr kumimoji="0" lang="en-US" sz="3100" b="0" i="0" u="none" strike="noStrike" kern="1200" cap="none" spc="0" normalizeH="0" baseline="0" noProof="0" dirty="0">
                <a:ln>
                  <a:noFill/>
                </a:ln>
                <a:solidFill>
                  <a:prstClr val="black"/>
                </a:solidFill>
                <a:effectLst/>
                <a:uLnTx/>
                <a:uFillTx/>
                <a:latin typeface="Sylfaen" pitchFamily="18" charset="0"/>
                <a:ea typeface="+mn-ea"/>
                <a:cs typeface="+mn-cs"/>
              </a:rPr>
            </a:br>
            <a:endParaRPr lang="en-US" sz="3100" dirty="0">
              <a:latin typeface="Sylfaen" panose="010A0502050306030303" pitchFamily="18" charset="0"/>
            </a:endParaRP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381000"/>
            <a:ext cx="4336584" cy="6248400"/>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016" y="0"/>
            <a:ext cx="3970784" cy="6857999"/>
          </a:xfrm>
        </p:spPr>
        <p:txBody>
          <a:bodyPr>
            <a:normAutofit fontScale="90000"/>
          </a:bodyPr>
          <a:lstStyle/>
          <a:p>
            <a:r>
              <a:rPr lang="en-US" sz="3600" dirty="0"/>
              <a:t>The </a:t>
            </a:r>
            <a:r>
              <a:rPr lang="en-US" sz="3600" i="1" dirty="0"/>
              <a:t>Thinker</a:t>
            </a:r>
            <a:r>
              <a:rPr lang="en-US" sz="3600" dirty="0"/>
              <a:t> </a:t>
            </a:r>
            <a:br>
              <a:rPr lang="en-US" sz="3600" dirty="0"/>
            </a:br>
            <a:r>
              <a:rPr lang="en-US" sz="3600" dirty="0"/>
              <a:t>(</a:t>
            </a:r>
            <a:r>
              <a:rPr lang="en-US" sz="3600" i="1" dirty="0"/>
              <a:t>Le </a:t>
            </a:r>
            <a:r>
              <a:rPr lang="en-US" sz="3600" i="1" dirty="0" err="1"/>
              <a:t>Penseur</a:t>
            </a:r>
            <a:r>
              <a:rPr lang="en-US" sz="3600" dirty="0"/>
              <a:t>) is a bronze sculpture on a marble pedestal by </a:t>
            </a:r>
            <a:r>
              <a:rPr lang="en-US" sz="3600" dirty="0" err="1"/>
              <a:t>Auguste</a:t>
            </a:r>
            <a:r>
              <a:rPr lang="en-US" sz="3600" dirty="0"/>
              <a:t> </a:t>
            </a:r>
            <a:r>
              <a:rPr lang="en-US" sz="3600" i="1" dirty="0"/>
              <a:t>Rodin</a:t>
            </a:r>
            <a:r>
              <a:rPr lang="en-US" sz="3600" dirty="0"/>
              <a:t>. </a:t>
            </a:r>
            <a:br>
              <a:rPr lang="en-US" sz="3600" dirty="0"/>
            </a:br>
            <a:br>
              <a:rPr lang="en-US" sz="3600" dirty="0"/>
            </a:br>
            <a:r>
              <a:rPr lang="en-US" sz="2700" dirty="0"/>
              <a:t>The first cast was made </a:t>
            </a:r>
            <a:br>
              <a:rPr lang="en-US" sz="2700" dirty="0"/>
            </a:br>
            <a:r>
              <a:rPr lang="en-US" sz="2700" dirty="0"/>
              <a:t>in 1902 and is now in the </a:t>
            </a:r>
            <a:r>
              <a:rPr lang="en-US" sz="2700" i="1" dirty="0" err="1"/>
              <a:t>Musée</a:t>
            </a:r>
            <a:r>
              <a:rPr lang="en-US" sz="2700" i="1" dirty="0"/>
              <a:t> Rodin </a:t>
            </a:r>
            <a:r>
              <a:rPr lang="en-US" sz="2700" dirty="0"/>
              <a:t>in Paris.</a:t>
            </a:r>
            <a:br>
              <a:rPr lang="en-US" sz="2700" dirty="0"/>
            </a:br>
            <a:br>
              <a:rPr lang="en-US" sz="2700" dirty="0"/>
            </a:br>
            <a:r>
              <a:rPr lang="en-US" sz="2700" dirty="0"/>
              <a:t>28 other casts and numerous copies have been made.  This copy is at the Legion of Honor (museum) in San Francisco.  Photo credit: Public domain.</a:t>
            </a:r>
          </a:p>
        </p:txBody>
      </p:sp>
      <p:pic>
        <p:nvPicPr>
          <p:cNvPr id="3074" name="Picture 2" descr="http://images.fineartamerica.com/images-medium/thinker-1-michael-mcferr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7800" y="-303389"/>
            <a:ext cx="5156200" cy="7161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246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839" y="381000"/>
            <a:ext cx="6934200" cy="1143000"/>
          </a:xfrm>
        </p:spPr>
        <p:txBody>
          <a:bodyPr/>
          <a:lstStyle/>
          <a:p>
            <a:r>
              <a:rPr lang="en-US" dirty="0"/>
              <a:t>Epistemology</a:t>
            </a:r>
          </a:p>
        </p:txBody>
      </p:sp>
      <p:sp>
        <p:nvSpPr>
          <p:cNvPr id="8" name="Rectangle 7"/>
          <p:cNvSpPr/>
          <p:nvPr/>
        </p:nvSpPr>
        <p:spPr>
          <a:xfrm>
            <a:off x="1219200" y="1600200"/>
            <a:ext cx="7543800" cy="4339650"/>
          </a:xfrm>
          <a:prstGeom prst="rect">
            <a:avLst/>
          </a:prstGeom>
        </p:spPr>
        <p:txBody>
          <a:bodyPr wrap="square">
            <a:spAutoFit/>
          </a:bodyPr>
          <a:lstStyle/>
          <a:p>
            <a:r>
              <a:rPr lang="en-US" sz="4000" dirty="0"/>
              <a:t>Epistemology is the branch of philosophy that deals with the grounds and nature of knowledge. </a:t>
            </a:r>
          </a:p>
          <a:p>
            <a:endParaRPr lang="en-US" sz="4000" dirty="0"/>
          </a:p>
          <a:p>
            <a:r>
              <a:rPr lang="en-US" sz="4000" dirty="0"/>
              <a:t>In short, it seeks to answer the question, </a:t>
            </a:r>
            <a:r>
              <a:rPr lang="en-US" sz="4000" i="1" dirty="0"/>
              <a:t>How do we know?</a:t>
            </a:r>
            <a:br>
              <a:rPr lang="en-US" sz="4000" i="1" dirty="0"/>
            </a:br>
            <a:br>
              <a:rPr lang="en-US" dirty="0"/>
            </a:br>
            <a:endParaRPr lang="en-US" dirty="0"/>
          </a:p>
        </p:txBody>
      </p:sp>
    </p:spTree>
    <p:extLst>
      <p:ext uri="{BB962C8B-B14F-4D97-AF65-F5344CB8AC3E}">
        <p14:creationId xmlns:p14="http://schemas.microsoft.com/office/powerpoint/2010/main" val="1411948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lassical-Definition-of-Kno.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1778" y="1371600"/>
            <a:ext cx="5730043" cy="39068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441700" y="5983069"/>
            <a:ext cx="5410200" cy="646331"/>
          </a:xfrm>
          <a:prstGeom prst="rect">
            <a:avLst/>
          </a:prstGeom>
          <a:noFill/>
        </p:spPr>
        <p:txBody>
          <a:bodyPr wrap="square" rtlCol="0">
            <a:spAutoFit/>
          </a:bodyPr>
          <a:lstStyle/>
          <a:p>
            <a:r>
              <a:rPr lang="en-US" dirty="0"/>
              <a:t>Image Credit: </a:t>
            </a:r>
            <a:r>
              <a:rPr lang="en-US" i="1" dirty="0"/>
              <a:t>Classical Definition of Knowledge</a:t>
            </a:r>
            <a:r>
              <a:rPr lang="en-US" dirty="0"/>
              <a:t>, </a:t>
            </a:r>
            <a:r>
              <a:rPr lang="en-US" dirty="0" err="1"/>
              <a:t>Krishnavedala</a:t>
            </a:r>
            <a:r>
              <a:rPr lang="en-US" dirty="0"/>
              <a:t>; </a:t>
            </a:r>
            <a:r>
              <a:rPr lang="en-US" dirty="0" err="1"/>
              <a:t>WikiCommons</a:t>
            </a:r>
            <a:r>
              <a:rPr lang="en-US" dirty="0"/>
              <a:t>.  Public Domain.</a:t>
            </a:r>
          </a:p>
        </p:txBody>
      </p:sp>
      <p:sp>
        <p:nvSpPr>
          <p:cNvPr id="8" name="TextBox 7"/>
          <p:cNvSpPr txBox="1"/>
          <p:nvPr/>
        </p:nvSpPr>
        <p:spPr>
          <a:xfrm>
            <a:off x="228600" y="1182707"/>
            <a:ext cx="3053178" cy="5693866"/>
          </a:xfrm>
          <a:prstGeom prst="rect">
            <a:avLst/>
          </a:prstGeom>
          <a:noFill/>
        </p:spPr>
        <p:txBody>
          <a:bodyPr wrap="square" rtlCol="0">
            <a:spAutoFit/>
          </a:bodyPr>
          <a:lstStyle/>
          <a:p>
            <a:pPr marL="282575" indent="-282575">
              <a:buFont typeface="Arial" panose="020B0604020202020204" pitchFamily="34" charset="0"/>
              <a:buChar char="•"/>
            </a:pPr>
            <a:r>
              <a:rPr lang="en-US" sz="2600" dirty="0"/>
              <a:t>Some of our beliefs are correct, but we do not have good justification for believing that they are true.</a:t>
            </a:r>
          </a:p>
          <a:p>
            <a:pPr marL="282575" indent="-282575">
              <a:buFont typeface="Arial" panose="020B0604020202020204" pitchFamily="34" charset="0"/>
              <a:buChar char="•"/>
            </a:pPr>
            <a:endParaRPr lang="en-US" sz="1200" dirty="0"/>
          </a:p>
          <a:p>
            <a:pPr marL="282575" indent="-282575">
              <a:buFont typeface="Arial" panose="020B0604020202020204" pitchFamily="34" charset="0"/>
              <a:buChar char="•"/>
            </a:pPr>
            <a:r>
              <a:rPr lang="en-US" sz="2600" dirty="0"/>
              <a:t>Some of our beliefs are true and we have very compelling reasons to believe that they are true.  </a:t>
            </a:r>
          </a:p>
        </p:txBody>
      </p:sp>
      <p:sp>
        <p:nvSpPr>
          <p:cNvPr id="4" name="Rectangle 3"/>
          <p:cNvSpPr/>
          <p:nvPr/>
        </p:nvSpPr>
        <p:spPr>
          <a:xfrm>
            <a:off x="228600" y="228600"/>
            <a:ext cx="8623300" cy="954107"/>
          </a:xfrm>
          <a:prstGeom prst="rect">
            <a:avLst/>
          </a:prstGeom>
        </p:spPr>
        <p:txBody>
          <a:bodyPr wrap="square">
            <a:spAutoFit/>
          </a:bodyPr>
          <a:lstStyle/>
          <a:p>
            <a:pPr marL="282575" indent="-282575">
              <a:buFont typeface="Arial" panose="020B0604020202020204" pitchFamily="34" charset="0"/>
              <a:buChar char="•"/>
            </a:pPr>
            <a:r>
              <a:rPr lang="en-US" sz="2700" dirty="0"/>
              <a:t>Some of our beliefs are incorrect, despite how tightly we hold and defend them.</a:t>
            </a:r>
          </a:p>
        </p:txBody>
      </p:sp>
    </p:spTree>
    <p:extLst>
      <p:ext uri="{BB962C8B-B14F-4D97-AF65-F5344CB8AC3E}">
        <p14:creationId xmlns:p14="http://schemas.microsoft.com/office/powerpoint/2010/main" val="2923720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620000" cy="914400"/>
          </a:xfrm>
        </p:spPr>
        <p:txBody>
          <a:bodyPr/>
          <a:lstStyle/>
          <a:p>
            <a:r>
              <a:rPr lang="en-US" dirty="0"/>
              <a:t>So…</a:t>
            </a:r>
          </a:p>
        </p:txBody>
      </p:sp>
      <p:sp>
        <p:nvSpPr>
          <p:cNvPr id="3" name="Content Placeholder 2"/>
          <p:cNvSpPr>
            <a:spLocks noGrp="1"/>
          </p:cNvSpPr>
          <p:nvPr>
            <p:ph idx="1"/>
          </p:nvPr>
        </p:nvSpPr>
        <p:spPr>
          <a:xfrm>
            <a:off x="1066800" y="1295400"/>
            <a:ext cx="7620000" cy="5562600"/>
          </a:xfrm>
        </p:spPr>
        <p:txBody>
          <a:bodyPr>
            <a:normAutofit fontScale="92500" lnSpcReduction="10000"/>
          </a:bodyPr>
          <a:lstStyle/>
          <a:p>
            <a:pPr marL="0" indent="0">
              <a:buNone/>
            </a:pPr>
            <a:r>
              <a:rPr lang="en-US" sz="3500" dirty="0"/>
              <a:t>We need to think carefully about how to improve the likelihood that our thinking leads to accurate conclusions.  This means that we need to look at:</a:t>
            </a:r>
          </a:p>
          <a:p>
            <a:pPr marL="0" indent="0">
              <a:buNone/>
            </a:pPr>
            <a:endParaRPr lang="en-US" sz="1300" dirty="0"/>
          </a:p>
          <a:p>
            <a:r>
              <a:rPr lang="en-US" sz="3500" dirty="0"/>
              <a:t>Things that limit the accuracy of our reasoning (human culture, human abilities, human limitations)</a:t>
            </a:r>
          </a:p>
          <a:p>
            <a:r>
              <a:rPr lang="en-US" sz="3500" dirty="0"/>
              <a:t>Intellectual habits that affect the quality of our reasoning</a:t>
            </a:r>
          </a:p>
          <a:p>
            <a:r>
              <a:rPr lang="en-US" sz="3500" dirty="0"/>
              <a:t>Epistemic methods that we can employ to help us think well</a:t>
            </a:r>
          </a:p>
        </p:txBody>
      </p:sp>
    </p:spTree>
    <p:extLst>
      <p:ext uri="{BB962C8B-B14F-4D97-AF65-F5344CB8AC3E}">
        <p14:creationId xmlns:p14="http://schemas.microsoft.com/office/powerpoint/2010/main" val="482283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55E02-F0B5-44FD-B679-C62D591F78AF}"/>
              </a:ext>
            </a:extLst>
          </p:cNvPr>
          <p:cNvSpPr>
            <a:spLocks noGrp="1"/>
          </p:cNvSpPr>
          <p:nvPr>
            <p:ph type="title"/>
          </p:nvPr>
        </p:nvSpPr>
        <p:spPr/>
        <p:txBody>
          <a:bodyPr>
            <a:normAutofit/>
          </a:bodyPr>
          <a:lstStyle/>
          <a:p>
            <a:r>
              <a:rPr lang="en-US" sz="6000" dirty="0"/>
              <a:t>Part 1: </a:t>
            </a:r>
          </a:p>
        </p:txBody>
      </p:sp>
      <p:sp>
        <p:nvSpPr>
          <p:cNvPr id="3" name="Content Placeholder 2">
            <a:extLst>
              <a:ext uri="{FF2B5EF4-FFF2-40B4-BE49-F238E27FC236}">
                <a16:creationId xmlns:a16="http://schemas.microsoft.com/office/drawing/2014/main" id="{D53EA3EE-4151-444F-A4B6-B0C9D0A7863D}"/>
              </a:ext>
            </a:extLst>
          </p:cNvPr>
          <p:cNvSpPr>
            <a:spLocks noGrp="1"/>
          </p:cNvSpPr>
          <p:nvPr>
            <p:ph idx="1"/>
          </p:nvPr>
        </p:nvSpPr>
        <p:spPr/>
        <p:txBody>
          <a:bodyPr>
            <a:normAutofit/>
          </a:bodyPr>
          <a:lstStyle/>
          <a:p>
            <a:pPr marL="0" indent="0" algn="ctr">
              <a:buNone/>
            </a:pPr>
            <a:r>
              <a:rPr lang="en-US" sz="5400" dirty="0"/>
              <a:t>Human Culture, </a:t>
            </a:r>
          </a:p>
          <a:p>
            <a:pPr marL="0" indent="0" algn="ctr">
              <a:buNone/>
            </a:pPr>
            <a:r>
              <a:rPr lang="en-US" sz="5400" dirty="0"/>
              <a:t>Human Abilities, </a:t>
            </a:r>
          </a:p>
          <a:p>
            <a:pPr marL="0" indent="0" algn="ctr">
              <a:buNone/>
            </a:pPr>
            <a:r>
              <a:rPr lang="en-US" sz="5400" dirty="0"/>
              <a:t>and </a:t>
            </a:r>
          </a:p>
          <a:p>
            <a:pPr marL="0" indent="0" algn="ctr">
              <a:buNone/>
            </a:pPr>
            <a:r>
              <a:rPr lang="en-US" sz="5400" dirty="0"/>
              <a:t>Human Limitations</a:t>
            </a:r>
          </a:p>
        </p:txBody>
      </p:sp>
    </p:spTree>
    <p:extLst>
      <p:ext uri="{BB962C8B-B14F-4D97-AF65-F5344CB8AC3E}">
        <p14:creationId xmlns:p14="http://schemas.microsoft.com/office/powerpoint/2010/main" val="98097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A48E4B-DCC5-433B-A01C-14448C86FB00}"/>
              </a:ext>
            </a:extLst>
          </p:cNvPr>
          <p:cNvSpPr>
            <a:spLocks noGrp="1"/>
          </p:cNvSpPr>
          <p:nvPr>
            <p:ph idx="1"/>
          </p:nvPr>
        </p:nvSpPr>
        <p:spPr>
          <a:xfrm>
            <a:off x="1143000" y="762000"/>
            <a:ext cx="7620000" cy="6096000"/>
          </a:xfrm>
        </p:spPr>
        <p:txBody>
          <a:bodyPr>
            <a:normAutofit fontScale="92500" lnSpcReduction="20000"/>
          </a:bodyPr>
          <a:lstStyle/>
          <a:p>
            <a:r>
              <a:rPr lang="en-US" sz="3900" dirty="0"/>
              <a:t>Our biological systems (sensory and memory systems, for instance) allow us to learn about ourselves and our environment – but they are limited and fallible.  We can perceive and misperceive.</a:t>
            </a:r>
          </a:p>
          <a:p>
            <a:r>
              <a:rPr lang="en-US" sz="3900" dirty="0"/>
              <a:t>Our social contexts allow us to share knowledge and beliefs through socialization processes and language, and to diversify our areas of expertise. But we can share falsehoods as well as truths.</a:t>
            </a:r>
          </a:p>
        </p:txBody>
      </p:sp>
    </p:spTree>
    <p:extLst>
      <p:ext uri="{BB962C8B-B14F-4D97-AF65-F5344CB8AC3E}">
        <p14:creationId xmlns:p14="http://schemas.microsoft.com/office/powerpoint/2010/main" val="3363437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EA5B2-CFBA-4F17-9589-8C626222E11B}"/>
              </a:ext>
            </a:extLst>
          </p:cNvPr>
          <p:cNvSpPr>
            <a:spLocks noGrp="1"/>
          </p:cNvSpPr>
          <p:nvPr>
            <p:ph type="title"/>
          </p:nvPr>
        </p:nvSpPr>
        <p:spPr/>
        <p:txBody>
          <a:bodyPr/>
          <a:lstStyle/>
          <a:p>
            <a:r>
              <a:rPr lang="en-US" dirty="0"/>
              <a:t>Perception and Reality</a:t>
            </a:r>
          </a:p>
        </p:txBody>
      </p:sp>
      <p:sp>
        <p:nvSpPr>
          <p:cNvPr id="3" name="Content Placeholder 2">
            <a:extLst>
              <a:ext uri="{FF2B5EF4-FFF2-40B4-BE49-F238E27FC236}">
                <a16:creationId xmlns:a16="http://schemas.microsoft.com/office/drawing/2014/main" id="{18A3E2E2-ED88-462D-853C-8FF141F9A703}"/>
              </a:ext>
            </a:extLst>
          </p:cNvPr>
          <p:cNvSpPr>
            <a:spLocks noGrp="1"/>
          </p:cNvSpPr>
          <p:nvPr>
            <p:ph idx="1"/>
          </p:nvPr>
        </p:nvSpPr>
        <p:spPr>
          <a:xfrm>
            <a:off x="1066800" y="1600200"/>
            <a:ext cx="7620000" cy="5257800"/>
          </a:xfrm>
        </p:spPr>
        <p:txBody>
          <a:bodyPr>
            <a:normAutofit fontScale="92500" lnSpcReduction="20000"/>
          </a:bodyPr>
          <a:lstStyle/>
          <a:p>
            <a:pPr marL="0" indent="0">
              <a:buNone/>
            </a:pPr>
            <a:r>
              <a:rPr lang="en-US" sz="3900" dirty="0"/>
              <a:t>How accurately do we perceive reality?</a:t>
            </a:r>
          </a:p>
          <a:p>
            <a:r>
              <a:rPr lang="en-US" b="1" dirty="0"/>
              <a:t>Naïve realists </a:t>
            </a:r>
            <a:r>
              <a:rPr lang="en-US" dirty="0"/>
              <a:t>– direct 1:1 correspondence between perception and reality.</a:t>
            </a:r>
          </a:p>
          <a:p>
            <a:r>
              <a:rPr lang="en-US" b="1" dirty="0"/>
              <a:t>Antirealists</a:t>
            </a:r>
            <a:r>
              <a:rPr lang="en-US" dirty="0"/>
              <a:t> – there is no necessary correspondence between perception and reality.</a:t>
            </a:r>
          </a:p>
          <a:p>
            <a:r>
              <a:rPr lang="en-US" b="1" dirty="0"/>
              <a:t>Critical realists </a:t>
            </a:r>
            <a:r>
              <a:rPr lang="en-US" dirty="0"/>
              <a:t>– assumptions and biases do color our perception, but there is usually a reasonable degree of correspondence and our limited ability to evaluate our assumptions and biases allow us to develop some reasonably accurate ideas </a:t>
            </a:r>
            <a:r>
              <a:rPr lang="en-US" dirty="0" err="1"/>
              <a:t>aboutreality</a:t>
            </a:r>
            <a:r>
              <a:rPr lang="en-US" dirty="0"/>
              <a:t>.</a:t>
            </a:r>
          </a:p>
        </p:txBody>
      </p:sp>
    </p:spTree>
    <p:extLst>
      <p:ext uri="{BB962C8B-B14F-4D97-AF65-F5344CB8AC3E}">
        <p14:creationId xmlns:p14="http://schemas.microsoft.com/office/powerpoint/2010/main" val="4070588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 on Reasoning </a:t>
            </a:r>
          </a:p>
        </p:txBody>
      </p:sp>
      <p:sp>
        <p:nvSpPr>
          <p:cNvPr id="3" name="Content Placeholder 2"/>
          <p:cNvSpPr>
            <a:spLocks noGrp="1"/>
          </p:cNvSpPr>
          <p:nvPr>
            <p:ph idx="1"/>
          </p:nvPr>
        </p:nvSpPr>
        <p:spPr>
          <a:xfrm>
            <a:off x="1143000" y="1295400"/>
            <a:ext cx="7696200" cy="5562600"/>
          </a:xfrm>
        </p:spPr>
        <p:txBody>
          <a:bodyPr>
            <a:normAutofit/>
          </a:bodyPr>
          <a:lstStyle/>
          <a:p>
            <a:pPr marL="0" indent="0">
              <a:buNone/>
            </a:pPr>
            <a:r>
              <a:rPr lang="en-US" sz="4000" dirty="0"/>
              <a:t>The impact of worldviews</a:t>
            </a:r>
          </a:p>
          <a:p>
            <a:r>
              <a:rPr lang="en-US" sz="4000" dirty="0"/>
              <a:t>As we have already seen, what we see is conditioned in part by what we are predisposed to see based on our assumptions.  Worldviews make certain kinds of knowledge possible, </a:t>
            </a:r>
            <a:r>
              <a:rPr lang="en-US" sz="4000" i="1" dirty="0"/>
              <a:t>and</a:t>
            </a:r>
            <a:r>
              <a:rPr lang="en-US" sz="4000" dirty="0"/>
              <a:t> they distort our view of the world.</a:t>
            </a:r>
          </a:p>
        </p:txBody>
      </p:sp>
    </p:spTree>
    <p:extLst>
      <p:ext uri="{BB962C8B-B14F-4D97-AF65-F5344CB8AC3E}">
        <p14:creationId xmlns:p14="http://schemas.microsoft.com/office/powerpoint/2010/main" val="161787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 limitations </a:t>
            </a:r>
          </a:p>
        </p:txBody>
      </p:sp>
      <p:sp>
        <p:nvSpPr>
          <p:cNvPr id="3" name="Content Placeholder 2"/>
          <p:cNvSpPr>
            <a:spLocks noGrp="1"/>
          </p:cNvSpPr>
          <p:nvPr>
            <p:ph idx="1"/>
          </p:nvPr>
        </p:nvSpPr>
        <p:spPr/>
        <p:txBody>
          <a:bodyPr>
            <a:normAutofit fontScale="92500" lnSpcReduction="10000"/>
          </a:bodyPr>
          <a:lstStyle/>
          <a:p>
            <a:r>
              <a:rPr lang="en-US" dirty="0"/>
              <a:t>Frail – our minds don’t always work correctly.  Drugs, disease, dementia, and a host of other things can interfere with a healthy brain</a:t>
            </a:r>
          </a:p>
          <a:p>
            <a:r>
              <a:rPr lang="en-US" dirty="0"/>
              <a:t>Finite – we have limited capacities… and this is a good thing!</a:t>
            </a:r>
          </a:p>
          <a:p>
            <a:r>
              <a:rPr lang="en-US" dirty="0"/>
              <a:t>Fallen – individual and corporate sin keep us from seeing the world clearly</a:t>
            </a:r>
          </a:p>
          <a:p>
            <a:pPr marL="0" indent="0">
              <a:buNone/>
            </a:pPr>
            <a:r>
              <a:rPr lang="en-US" i="1" dirty="0"/>
              <a:t>So… our ability to “know” is limited and imperfect, which means we must be tentative and humble about our truth claims.</a:t>
            </a:r>
          </a:p>
        </p:txBody>
      </p:sp>
    </p:spTree>
    <p:extLst>
      <p:ext uri="{BB962C8B-B14F-4D97-AF65-F5344CB8AC3E}">
        <p14:creationId xmlns:p14="http://schemas.microsoft.com/office/powerpoint/2010/main" val="3355259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83894-A8C9-4346-AB0D-705A936AD8DC}"/>
              </a:ext>
            </a:extLst>
          </p:cNvPr>
          <p:cNvSpPr>
            <a:spLocks noGrp="1"/>
          </p:cNvSpPr>
          <p:nvPr>
            <p:ph type="title"/>
          </p:nvPr>
        </p:nvSpPr>
        <p:spPr/>
        <p:txBody>
          <a:bodyPr/>
          <a:lstStyle/>
          <a:p>
            <a:r>
              <a:rPr lang="en-US" dirty="0"/>
              <a:t>The reliability of human thinking</a:t>
            </a:r>
          </a:p>
        </p:txBody>
      </p:sp>
      <p:sp>
        <p:nvSpPr>
          <p:cNvPr id="3" name="Content Placeholder 2">
            <a:extLst>
              <a:ext uri="{FF2B5EF4-FFF2-40B4-BE49-F238E27FC236}">
                <a16:creationId xmlns:a16="http://schemas.microsoft.com/office/drawing/2014/main" id="{68ECD6E7-F6D7-42A0-9B14-D3DB27CE4694}"/>
              </a:ext>
            </a:extLst>
          </p:cNvPr>
          <p:cNvSpPr>
            <a:spLocks noGrp="1"/>
          </p:cNvSpPr>
          <p:nvPr>
            <p:ph idx="1"/>
          </p:nvPr>
        </p:nvSpPr>
        <p:spPr>
          <a:xfrm>
            <a:off x="1066800" y="1447800"/>
            <a:ext cx="7620000" cy="5334000"/>
          </a:xfrm>
        </p:spPr>
        <p:txBody>
          <a:bodyPr>
            <a:normAutofit lnSpcReduction="10000"/>
          </a:bodyPr>
          <a:lstStyle/>
          <a:p>
            <a:r>
              <a:rPr lang="en-US" dirty="0"/>
              <a:t>Human thinking itself can be errant</a:t>
            </a:r>
          </a:p>
          <a:p>
            <a:pPr lvl="1"/>
            <a:r>
              <a:rPr lang="en-US" dirty="0"/>
              <a:t>Cognitive distortions (e.g., Beck)</a:t>
            </a:r>
          </a:p>
          <a:p>
            <a:pPr lvl="1"/>
            <a:r>
              <a:rPr lang="en-US" dirty="0"/>
              <a:t>Defense mechanisms (e.g., Freud)</a:t>
            </a:r>
          </a:p>
          <a:p>
            <a:pPr lvl="1"/>
            <a:r>
              <a:rPr lang="en-US" dirty="0"/>
              <a:t>Errors and biases of reasoning</a:t>
            </a:r>
          </a:p>
          <a:p>
            <a:pPr lvl="1"/>
            <a:r>
              <a:rPr lang="en-US" dirty="0"/>
              <a:t>Memory errors</a:t>
            </a:r>
          </a:p>
          <a:p>
            <a:r>
              <a:rPr lang="en-US" dirty="0"/>
              <a:t>Noetic effects of sin – sin (both individual and corporate) distorts human thinking </a:t>
            </a:r>
          </a:p>
          <a:p>
            <a:pPr lvl="1"/>
            <a:r>
              <a:rPr lang="en-US" dirty="0"/>
              <a:t>Some areas of thinking are more affected by sin than others – for example, thinking about moral issues is more adversely affected by sin than mathematics.</a:t>
            </a:r>
          </a:p>
          <a:p>
            <a:endParaRPr lang="en-US" dirty="0"/>
          </a:p>
        </p:txBody>
      </p:sp>
    </p:spTree>
    <p:extLst>
      <p:ext uri="{BB962C8B-B14F-4D97-AF65-F5344CB8AC3E}">
        <p14:creationId xmlns:p14="http://schemas.microsoft.com/office/powerpoint/2010/main" val="2692382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83894-A8C9-4346-AB0D-705A936AD8DC}"/>
              </a:ext>
            </a:extLst>
          </p:cNvPr>
          <p:cNvSpPr>
            <a:spLocks noGrp="1"/>
          </p:cNvSpPr>
          <p:nvPr>
            <p:ph type="title"/>
          </p:nvPr>
        </p:nvSpPr>
        <p:spPr>
          <a:xfrm>
            <a:off x="762000" y="76200"/>
            <a:ext cx="8382000" cy="1143000"/>
          </a:xfrm>
        </p:spPr>
        <p:txBody>
          <a:bodyPr>
            <a:normAutofit/>
          </a:bodyPr>
          <a:lstStyle/>
          <a:p>
            <a:r>
              <a:rPr lang="en-US" sz="3600" b="1" dirty="0"/>
              <a:t>Psychological insights on thinking errors</a:t>
            </a:r>
          </a:p>
        </p:txBody>
      </p:sp>
      <p:sp>
        <p:nvSpPr>
          <p:cNvPr id="3" name="Content Placeholder 2">
            <a:extLst>
              <a:ext uri="{FF2B5EF4-FFF2-40B4-BE49-F238E27FC236}">
                <a16:creationId xmlns:a16="http://schemas.microsoft.com/office/drawing/2014/main" id="{68ECD6E7-F6D7-42A0-9B14-D3DB27CE4694}"/>
              </a:ext>
            </a:extLst>
          </p:cNvPr>
          <p:cNvSpPr>
            <a:spLocks noGrp="1"/>
          </p:cNvSpPr>
          <p:nvPr>
            <p:ph idx="1"/>
          </p:nvPr>
        </p:nvSpPr>
        <p:spPr>
          <a:xfrm>
            <a:off x="1066800" y="1219200"/>
            <a:ext cx="7620000" cy="5562600"/>
          </a:xfrm>
        </p:spPr>
        <p:txBody>
          <a:bodyPr>
            <a:normAutofit fontScale="70000" lnSpcReduction="20000"/>
          </a:bodyPr>
          <a:lstStyle/>
          <a:p>
            <a:r>
              <a:rPr lang="en-US" b="1" dirty="0"/>
              <a:t>Hindsight bias</a:t>
            </a:r>
            <a:r>
              <a:rPr lang="en-US" dirty="0"/>
              <a:t>—overestimating the likelihood that we would have accurately predicted an outcome</a:t>
            </a:r>
          </a:p>
          <a:p>
            <a:r>
              <a:rPr lang="en-US" b="1" dirty="0"/>
              <a:t>The overconfidence phenomenon </a:t>
            </a:r>
            <a:r>
              <a:rPr lang="en-US" dirty="0"/>
              <a:t>– being more certain of our knowledge or judgement than is warranted. </a:t>
            </a:r>
          </a:p>
          <a:p>
            <a:r>
              <a:rPr lang="en-US" dirty="0"/>
              <a:t>The </a:t>
            </a:r>
            <a:r>
              <a:rPr lang="en-US" b="1" dirty="0" err="1"/>
              <a:t>Dunninger</a:t>
            </a:r>
            <a:r>
              <a:rPr lang="en-US" b="1" dirty="0"/>
              <a:t>-Kruger Effect </a:t>
            </a:r>
            <a:r>
              <a:rPr lang="en-US" dirty="0"/>
              <a:t>describes our self-deceived inclination to overestimate our own abilities.</a:t>
            </a:r>
          </a:p>
          <a:p>
            <a:r>
              <a:rPr lang="en-US" b="1" dirty="0"/>
              <a:t>Groupthink </a:t>
            </a:r>
            <a:r>
              <a:rPr lang="en-US" dirty="0"/>
              <a:t>– reaching consensus without critical thinking based on shared assumptions</a:t>
            </a:r>
          </a:p>
          <a:p>
            <a:r>
              <a:rPr lang="en-US" b="1" dirty="0"/>
              <a:t>Risky shift </a:t>
            </a:r>
            <a:r>
              <a:rPr lang="en-US" dirty="0"/>
              <a:t>– the tendency for groups to make riskier decisions than individuals alone</a:t>
            </a:r>
          </a:p>
          <a:p>
            <a:r>
              <a:rPr lang="en-US" b="1" dirty="0"/>
              <a:t>Group polarization </a:t>
            </a:r>
            <a:r>
              <a:rPr lang="en-US" dirty="0"/>
              <a:t>is the tendency for group discussion to move members towards more extreme views. </a:t>
            </a:r>
          </a:p>
          <a:p>
            <a:r>
              <a:rPr lang="en-US" b="1" dirty="0"/>
              <a:t>Confirmation bias </a:t>
            </a:r>
            <a:r>
              <a:rPr lang="en-US" dirty="0"/>
              <a:t>– the tendency to overlook disconfirming evidence and to seek out confirming evidence</a:t>
            </a:r>
          </a:p>
          <a:p>
            <a:r>
              <a:rPr lang="en-US" b="1" dirty="0"/>
              <a:t>Echo chambers – environments which repeat and reinforce already held opinions.</a:t>
            </a:r>
          </a:p>
          <a:p>
            <a:r>
              <a:rPr lang="en-US" b="1" dirty="0"/>
              <a:t>The backfire effect </a:t>
            </a:r>
            <a:r>
              <a:rPr lang="en-US" dirty="0"/>
              <a:t>– the tendency to become hardened in our views when confronted with disconfirming data.</a:t>
            </a:r>
          </a:p>
        </p:txBody>
      </p:sp>
    </p:spTree>
    <p:extLst>
      <p:ext uri="{BB962C8B-B14F-4D97-AF65-F5344CB8AC3E}">
        <p14:creationId xmlns:p14="http://schemas.microsoft.com/office/powerpoint/2010/main" val="1981723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914400" y="1295400"/>
            <a:ext cx="7924800" cy="5562600"/>
          </a:xfrm>
        </p:spPr>
        <p:txBody>
          <a:bodyPr>
            <a:noAutofit/>
          </a:bodyPr>
          <a:lstStyle/>
          <a:p>
            <a:pPr marL="0" indent="0">
              <a:buNone/>
            </a:pPr>
            <a:r>
              <a:rPr lang="en-US" sz="3000" i="1" dirty="0"/>
              <a:t>Psychologists point out many ways that our thinking can be errant, whether through biological errors (e.g., drugs, diseases), cognitive distortions (e.g., the negative cognitive triad), or the cognitive thinking errors (as highlighted on the previous page).</a:t>
            </a:r>
          </a:p>
          <a:p>
            <a:pPr marL="0" indent="0">
              <a:buNone/>
            </a:pPr>
            <a:endParaRPr lang="en-US" sz="1200" dirty="0"/>
          </a:p>
          <a:p>
            <a:r>
              <a:rPr lang="en-US" sz="2800" dirty="0"/>
              <a:t>Identify errors that you have noted in your own thinking or the thinking of others.</a:t>
            </a:r>
          </a:p>
          <a:p>
            <a:r>
              <a:rPr lang="en-US" sz="2800" dirty="0"/>
              <a:t>How can social media promote errant thinking (e.g., the spread of misinformation, conspiracy theories, and acting </a:t>
            </a:r>
            <a:r>
              <a:rPr lang="en-US" sz="2800"/>
              <a:t>as an echo </a:t>
            </a:r>
            <a:r>
              <a:rPr lang="en-US" sz="2800" dirty="0"/>
              <a:t>chamber.)</a:t>
            </a:r>
          </a:p>
        </p:txBody>
      </p:sp>
    </p:spTree>
    <p:extLst>
      <p:ext uri="{BB962C8B-B14F-4D97-AF65-F5344CB8AC3E}">
        <p14:creationId xmlns:p14="http://schemas.microsoft.com/office/powerpoint/2010/main" val="864577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 due to sin</a:t>
            </a:r>
          </a:p>
        </p:txBody>
      </p:sp>
      <p:sp>
        <p:nvSpPr>
          <p:cNvPr id="3" name="Content Placeholder 2"/>
          <p:cNvSpPr>
            <a:spLocks noGrp="1"/>
          </p:cNvSpPr>
          <p:nvPr>
            <p:ph idx="1"/>
          </p:nvPr>
        </p:nvSpPr>
        <p:spPr>
          <a:xfrm>
            <a:off x="1010920" y="1295400"/>
            <a:ext cx="4475480" cy="5562600"/>
          </a:xfrm>
        </p:spPr>
        <p:txBody>
          <a:bodyPr>
            <a:normAutofit/>
          </a:bodyPr>
          <a:lstStyle/>
          <a:p>
            <a:pPr marL="0" indent="0">
              <a:buNone/>
            </a:pPr>
            <a:r>
              <a:rPr lang="en-US" dirty="0"/>
              <a:t>The impact of sin</a:t>
            </a:r>
          </a:p>
          <a:p>
            <a:r>
              <a:rPr lang="en-US" dirty="0"/>
              <a:t>Sins embedded within a culture make it hard for us to reason clearly when the moral outlook of the culture has been compromised (e.g., racism, sexism, slavery, etc.).</a:t>
            </a:r>
          </a:p>
        </p:txBody>
      </p:sp>
      <p:sp>
        <p:nvSpPr>
          <p:cNvPr id="4" name="Rectangle 3"/>
          <p:cNvSpPr/>
          <p:nvPr/>
        </p:nvSpPr>
        <p:spPr>
          <a:xfrm>
            <a:off x="5867400" y="1295400"/>
            <a:ext cx="2971800" cy="5262979"/>
          </a:xfrm>
          <a:prstGeom prst="rect">
            <a:avLst/>
          </a:prstGeom>
          <a:solidFill>
            <a:schemeClr val="bg1">
              <a:lumMod val="75000"/>
            </a:schemeClr>
          </a:solidFill>
          <a:ln w="25400">
            <a:solidFill>
              <a:schemeClr val="tx2"/>
            </a:solidFill>
          </a:ln>
          <a:effectLst>
            <a:outerShdw blurRad="50800" dist="38100" dir="2700000" algn="tl" rotWithShape="0">
              <a:prstClr val="black">
                <a:alpha val="40000"/>
              </a:prstClr>
            </a:outerShdw>
          </a:effectLst>
        </p:spPr>
        <p:txBody>
          <a:bodyPr wrap="square">
            <a:spAutoFit/>
          </a:bodyPr>
          <a:lstStyle/>
          <a:p>
            <a:r>
              <a:rPr lang="en-US" sz="2400" dirty="0"/>
              <a:t>The noetic effects of sin—distortions of human reasoning caused by individual or corporate sin. Classic treatments of this phenomenon assume that sin affects some things less (such as mathematics or chemistry) and others more (such as ethics and theology</a:t>
            </a:r>
            <a:r>
              <a:rPr lang="en-US" dirty="0"/>
              <a:t>).</a:t>
            </a:r>
          </a:p>
        </p:txBody>
      </p:sp>
    </p:spTree>
    <p:extLst>
      <p:ext uri="{BB962C8B-B14F-4D97-AF65-F5344CB8AC3E}">
        <p14:creationId xmlns:p14="http://schemas.microsoft.com/office/powerpoint/2010/main" val="1740306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Limitations due to sin</a:t>
            </a:r>
          </a:p>
        </p:txBody>
      </p:sp>
      <p:sp>
        <p:nvSpPr>
          <p:cNvPr id="3" name="Content Placeholder 2"/>
          <p:cNvSpPr>
            <a:spLocks noGrp="1"/>
          </p:cNvSpPr>
          <p:nvPr>
            <p:ph idx="1"/>
          </p:nvPr>
        </p:nvSpPr>
        <p:spPr>
          <a:xfrm>
            <a:off x="762000" y="1295400"/>
            <a:ext cx="4876800" cy="5562600"/>
          </a:xfrm>
        </p:spPr>
        <p:txBody>
          <a:bodyPr>
            <a:normAutofit/>
          </a:bodyPr>
          <a:lstStyle/>
          <a:p>
            <a:pPr marL="0" indent="0">
              <a:buNone/>
            </a:pPr>
            <a:r>
              <a:rPr lang="en-US" dirty="0"/>
              <a:t>The impact of sin</a:t>
            </a:r>
          </a:p>
          <a:p>
            <a:r>
              <a:rPr lang="en-US" dirty="0"/>
              <a:t>Personal sin also limits our reasoning.  For instance, we may not see ourselves clearly (“it’s not my fault!”) and we use defense mechanisms to evade the truth (e.g., rationalization, displacement, etc.).</a:t>
            </a:r>
          </a:p>
        </p:txBody>
      </p:sp>
      <p:sp>
        <p:nvSpPr>
          <p:cNvPr id="4" name="Rectangle 3"/>
          <p:cNvSpPr/>
          <p:nvPr/>
        </p:nvSpPr>
        <p:spPr>
          <a:xfrm>
            <a:off x="5867400" y="1295400"/>
            <a:ext cx="2971800" cy="5262979"/>
          </a:xfrm>
          <a:prstGeom prst="rect">
            <a:avLst/>
          </a:prstGeom>
          <a:solidFill>
            <a:schemeClr val="bg1">
              <a:lumMod val="75000"/>
            </a:schemeClr>
          </a:solidFill>
          <a:ln w="25400">
            <a:solidFill>
              <a:schemeClr val="tx2"/>
            </a:solidFill>
          </a:ln>
          <a:effectLst>
            <a:outerShdw blurRad="50800" dist="38100" dir="2700000" algn="tl" rotWithShape="0">
              <a:prstClr val="black">
                <a:alpha val="40000"/>
              </a:prstClr>
            </a:outerShdw>
          </a:effectLst>
        </p:spPr>
        <p:txBody>
          <a:bodyPr wrap="square">
            <a:spAutoFit/>
          </a:bodyPr>
          <a:lstStyle/>
          <a:p>
            <a:r>
              <a:rPr lang="en-US" sz="2400" dirty="0"/>
              <a:t>The noetic effects of sin—distortions of human reasoning caused by individual or corporate sin. Classic treatments of this phenomenon assume that sin affects some things less (such as mathematics or chemistry) and others more (such as ethics and theology</a:t>
            </a:r>
            <a:r>
              <a:rPr lang="en-US" dirty="0"/>
              <a:t>).</a:t>
            </a:r>
          </a:p>
        </p:txBody>
      </p:sp>
    </p:spTree>
    <p:extLst>
      <p:ext uri="{BB962C8B-B14F-4D97-AF65-F5344CB8AC3E}">
        <p14:creationId xmlns:p14="http://schemas.microsoft.com/office/powerpoint/2010/main" val="2129013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914400" y="1295400"/>
            <a:ext cx="7924800" cy="5562600"/>
          </a:xfrm>
        </p:spPr>
        <p:txBody>
          <a:bodyPr>
            <a:noAutofit/>
          </a:bodyPr>
          <a:lstStyle/>
          <a:p>
            <a:pPr marL="0" indent="0">
              <a:buNone/>
            </a:pPr>
            <a:r>
              <a:rPr lang="en-US" sz="3000" i="1" dirty="0"/>
              <a:t>Theologians contend that sin – both individual (personal) and corporate (societal) – can adversely affect the clarity of our thinking (the noetic effects of sin). </a:t>
            </a:r>
          </a:p>
          <a:p>
            <a:pPr marL="0" indent="0">
              <a:buNone/>
            </a:pPr>
            <a:endParaRPr lang="en-US" sz="1200" dirty="0"/>
          </a:p>
          <a:p>
            <a:r>
              <a:rPr lang="en-US" sz="2800" dirty="0"/>
              <a:t>How have you observed the noetic effects of sin in your own life (e.g., trying to rationalize that something is okay when you really know it isn’t)?</a:t>
            </a:r>
          </a:p>
          <a:p>
            <a:r>
              <a:rPr lang="en-US" sz="2800" dirty="0"/>
              <a:t>How have you observed the noetic effects of corporate sin (e.g., sexism, racism, etc.)?</a:t>
            </a:r>
          </a:p>
          <a:p>
            <a:r>
              <a:rPr lang="en-US" sz="2800" dirty="0"/>
              <a:t>How can we guard against these threats to clear thinking?</a:t>
            </a:r>
          </a:p>
        </p:txBody>
      </p:sp>
    </p:spTree>
    <p:extLst>
      <p:ext uri="{BB962C8B-B14F-4D97-AF65-F5344CB8AC3E}">
        <p14:creationId xmlns:p14="http://schemas.microsoft.com/office/powerpoint/2010/main" val="28100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2: Epistemic Virtues</a:t>
            </a:r>
          </a:p>
        </p:txBody>
      </p:sp>
      <p:sp>
        <p:nvSpPr>
          <p:cNvPr id="3" name="Content Placeholder 2"/>
          <p:cNvSpPr>
            <a:spLocks noGrp="1"/>
          </p:cNvSpPr>
          <p:nvPr>
            <p:ph idx="1"/>
          </p:nvPr>
        </p:nvSpPr>
        <p:spPr>
          <a:xfrm>
            <a:off x="1143000" y="1295400"/>
            <a:ext cx="7696200" cy="5562600"/>
          </a:xfrm>
        </p:spPr>
        <p:txBody>
          <a:bodyPr>
            <a:normAutofit/>
          </a:bodyPr>
          <a:lstStyle/>
          <a:p>
            <a:r>
              <a:rPr lang="en-US" dirty="0"/>
              <a:t>In order to seek truth, we need to possess certain abilities and skills (e.g., cognitive capacities) and to understand and employ relevant epistemic methods accurately.  </a:t>
            </a:r>
          </a:p>
          <a:p>
            <a:r>
              <a:rPr lang="en-US" dirty="0"/>
              <a:t>But seeking truth also requires that we be certain kinds of people: those who will seek truth in the right way for the right reasons.  This requires the development of </a:t>
            </a:r>
            <a:r>
              <a:rPr lang="en-US" i="1" dirty="0"/>
              <a:t>intellectual virtues</a:t>
            </a:r>
            <a:r>
              <a:rPr lang="en-US" dirty="0"/>
              <a:t>.</a:t>
            </a:r>
          </a:p>
        </p:txBody>
      </p:sp>
    </p:spTree>
    <p:extLst>
      <p:ext uri="{BB962C8B-B14F-4D97-AF65-F5344CB8AC3E}">
        <p14:creationId xmlns:p14="http://schemas.microsoft.com/office/powerpoint/2010/main" val="2129545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Virtues</a:t>
            </a:r>
          </a:p>
        </p:txBody>
      </p:sp>
      <p:sp>
        <p:nvSpPr>
          <p:cNvPr id="3" name="Content Placeholder 2"/>
          <p:cNvSpPr>
            <a:spLocks noGrp="1"/>
          </p:cNvSpPr>
          <p:nvPr>
            <p:ph idx="1"/>
          </p:nvPr>
        </p:nvSpPr>
        <p:spPr>
          <a:xfrm>
            <a:off x="1143000" y="1295400"/>
            <a:ext cx="7696200" cy="5562600"/>
          </a:xfrm>
        </p:spPr>
        <p:txBody>
          <a:bodyPr>
            <a:normAutofit/>
          </a:bodyPr>
          <a:lstStyle/>
          <a:p>
            <a:pPr marL="0" indent="0">
              <a:buNone/>
            </a:pPr>
            <a:r>
              <a:rPr lang="en-US" dirty="0"/>
              <a:t>The concept of intellectual virtues can be found in Aristotle and the Medieval Scholastics.  The idea is that certain habits of mind are necessary to be the kind of person who seeks truth and who then uses knowledge towards appropriate ends.</a:t>
            </a:r>
          </a:p>
          <a:p>
            <a:r>
              <a:rPr lang="en-US" dirty="0"/>
              <a:t>Psychology acknowledges the second component by creating ethical guidelines for research and practice.</a:t>
            </a:r>
          </a:p>
        </p:txBody>
      </p:sp>
    </p:spTree>
    <p:extLst>
      <p:ext uri="{BB962C8B-B14F-4D97-AF65-F5344CB8AC3E}">
        <p14:creationId xmlns:p14="http://schemas.microsoft.com/office/powerpoint/2010/main" val="280563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Intellectual Virtues</a:t>
            </a:r>
          </a:p>
        </p:txBody>
      </p:sp>
      <p:sp>
        <p:nvSpPr>
          <p:cNvPr id="3" name="Content Placeholder 2"/>
          <p:cNvSpPr>
            <a:spLocks noGrp="1"/>
          </p:cNvSpPr>
          <p:nvPr>
            <p:ph idx="1"/>
          </p:nvPr>
        </p:nvSpPr>
        <p:spPr>
          <a:xfrm>
            <a:off x="1143000" y="1295400"/>
            <a:ext cx="7696200" cy="5562600"/>
          </a:xfrm>
        </p:spPr>
        <p:txBody>
          <a:bodyPr>
            <a:normAutofit/>
          </a:bodyPr>
          <a:lstStyle/>
          <a:p>
            <a:pPr marL="0" indent="0">
              <a:buNone/>
            </a:pPr>
            <a:r>
              <a:rPr lang="en-US" dirty="0"/>
              <a:t>A few key intellectual virtues:</a:t>
            </a:r>
          </a:p>
          <a:p>
            <a:r>
              <a:rPr lang="en-US" dirty="0" err="1"/>
              <a:t>Studiositos</a:t>
            </a:r>
            <a:endParaRPr lang="en-US" dirty="0"/>
          </a:p>
          <a:p>
            <a:r>
              <a:rPr lang="en-US" dirty="0"/>
              <a:t>Intellectual humility</a:t>
            </a:r>
          </a:p>
          <a:p>
            <a:r>
              <a:rPr lang="en-US" dirty="0"/>
              <a:t>Intellectual courage</a:t>
            </a:r>
          </a:p>
          <a:p>
            <a:r>
              <a:rPr lang="en-US" dirty="0"/>
              <a:t>Intellectual caution</a:t>
            </a:r>
          </a:p>
          <a:p>
            <a:r>
              <a:rPr lang="en-US" dirty="0"/>
              <a:t>Intellectual integrity</a:t>
            </a:r>
          </a:p>
          <a:p>
            <a:r>
              <a:rPr lang="en-US" dirty="0"/>
              <a:t>Intellectual perseverance</a:t>
            </a:r>
          </a:p>
        </p:txBody>
      </p:sp>
    </p:spTree>
    <p:extLst>
      <p:ext uri="{BB962C8B-B14F-4D97-AF65-F5344CB8AC3E}">
        <p14:creationId xmlns:p14="http://schemas.microsoft.com/office/powerpoint/2010/main" val="1235011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Intellectual Virtues: </a:t>
            </a:r>
            <a:br>
              <a:rPr lang="en-US" dirty="0"/>
            </a:br>
            <a:r>
              <a:rPr lang="en-US" dirty="0"/>
              <a:t>Studiositas</a:t>
            </a:r>
          </a:p>
        </p:txBody>
      </p:sp>
      <p:sp>
        <p:nvSpPr>
          <p:cNvPr id="3" name="Content Placeholder 2"/>
          <p:cNvSpPr>
            <a:spLocks noGrp="1"/>
          </p:cNvSpPr>
          <p:nvPr>
            <p:ph idx="1"/>
          </p:nvPr>
        </p:nvSpPr>
        <p:spPr>
          <a:xfrm>
            <a:off x="1143000" y="1828800"/>
            <a:ext cx="7696200" cy="4343400"/>
          </a:xfrm>
        </p:spPr>
        <p:txBody>
          <a:bodyPr>
            <a:normAutofit/>
          </a:bodyPr>
          <a:lstStyle/>
          <a:p>
            <a:pPr marL="0" indent="0">
              <a:buNone/>
            </a:pPr>
            <a:r>
              <a:rPr lang="en-US" dirty="0"/>
              <a:t>The studious person is one who sees opportunities to learn as a gift.  She desires to learn about the world and to use her knowledge for the good of others.</a:t>
            </a:r>
          </a:p>
          <a:p>
            <a:pPr marL="0" indent="0">
              <a:buNone/>
            </a:pPr>
            <a:endParaRPr lang="en-US" dirty="0"/>
          </a:p>
          <a:p>
            <a:pPr marL="0" indent="0">
              <a:buNone/>
            </a:pPr>
            <a:r>
              <a:rPr lang="en-US" dirty="0"/>
              <a:t>In contrast, curiosity is selfish, wanting to own, possess, and keep knowledge for oneself.  </a:t>
            </a:r>
          </a:p>
        </p:txBody>
      </p:sp>
    </p:spTree>
    <p:extLst>
      <p:ext uri="{BB962C8B-B14F-4D97-AF65-F5344CB8AC3E}">
        <p14:creationId xmlns:p14="http://schemas.microsoft.com/office/powerpoint/2010/main" val="661172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Intellectual Virtues: </a:t>
            </a:r>
            <a:br>
              <a:rPr lang="en-US" dirty="0"/>
            </a:br>
            <a:r>
              <a:rPr lang="en-US" dirty="0"/>
              <a:t>Intellectual Humility</a:t>
            </a:r>
          </a:p>
        </p:txBody>
      </p:sp>
      <p:sp>
        <p:nvSpPr>
          <p:cNvPr id="3" name="Content Placeholder 2"/>
          <p:cNvSpPr>
            <a:spLocks noGrp="1"/>
          </p:cNvSpPr>
          <p:nvPr>
            <p:ph idx="1"/>
          </p:nvPr>
        </p:nvSpPr>
        <p:spPr>
          <a:xfrm>
            <a:off x="1143000" y="1828800"/>
            <a:ext cx="7772400" cy="5029200"/>
          </a:xfrm>
        </p:spPr>
        <p:txBody>
          <a:bodyPr>
            <a:normAutofit/>
          </a:bodyPr>
          <a:lstStyle/>
          <a:p>
            <a:pPr marL="0" indent="0">
              <a:buNone/>
            </a:pPr>
            <a:r>
              <a:rPr lang="en-US" dirty="0"/>
              <a:t>Intellectual humility involves the ability to judge oneself accurately and to be open to correction and to the insights of others. </a:t>
            </a:r>
            <a:br>
              <a:rPr lang="en-US" dirty="0"/>
            </a:br>
            <a:endParaRPr lang="en-US" dirty="0"/>
          </a:p>
          <a:p>
            <a:pPr marL="0" indent="0">
              <a:buNone/>
            </a:pPr>
            <a:r>
              <a:rPr lang="en-US" dirty="0"/>
              <a:t>Humility, stands in opposition to</a:t>
            </a:r>
            <a:br>
              <a:rPr lang="en-US" dirty="0"/>
            </a:br>
            <a:r>
              <a:rPr lang="en-US" dirty="0"/>
              <a:t>the vices of arrogance, conceit, self-righteousness, and selfish ambition.</a:t>
            </a:r>
            <a:br>
              <a:rPr lang="en-US" dirty="0"/>
            </a:br>
            <a:endParaRPr lang="en-US" dirty="0"/>
          </a:p>
        </p:txBody>
      </p:sp>
    </p:spTree>
    <p:extLst>
      <p:ext uri="{BB962C8B-B14F-4D97-AF65-F5344CB8AC3E}">
        <p14:creationId xmlns:p14="http://schemas.microsoft.com/office/powerpoint/2010/main" val="1982860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Intellectual Virtues: </a:t>
            </a:r>
            <a:br>
              <a:rPr lang="en-US" dirty="0"/>
            </a:br>
            <a:r>
              <a:rPr lang="en-US" dirty="0"/>
              <a:t>Intellectual Courage &amp; Caution </a:t>
            </a:r>
          </a:p>
        </p:txBody>
      </p:sp>
      <p:sp>
        <p:nvSpPr>
          <p:cNvPr id="3" name="Content Placeholder 2"/>
          <p:cNvSpPr>
            <a:spLocks noGrp="1"/>
          </p:cNvSpPr>
          <p:nvPr>
            <p:ph idx="1"/>
          </p:nvPr>
        </p:nvSpPr>
        <p:spPr>
          <a:xfrm>
            <a:off x="1143000" y="1828800"/>
            <a:ext cx="7772400" cy="5029200"/>
          </a:xfrm>
        </p:spPr>
        <p:txBody>
          <a:bodyPr>
            <a:normAutofit/>
          </a:bodyPr>
          <a:lstStyle/>
          <a:p>
            <a:pPr marL="0" indent="0">
              <a:buNone/>
            </a:pPr>
            <a:r>
              <a:rPr lang="en-US" dirty="0"/>
              <a:t>Intellectual courage calls us to face or overcome fears that ought to be confronted, such as being willing to face criticism when expressing one’s convictions.</a:t>
            </a:r>
          </a:p>
          <a:p>
            <a:pPr marL="0" indent="0">
              <a:buNone/>
            </a:pPr>
            <a:endParaRPr lang="en-US" dirty="0"/>
          </a:p>
          <a:p>
            <a:pPr marL="0" indent="0">
              <a:buNone/>
            </a:pPr>
            <a:r>
              <a:rPr lang="en-US" dirty="0"/>
              <a:t>Intellectual caution calls us to appropriately recognize dangers that ought to be avoided or carefully negotiated. </a:t>
            </a:r>
          </a:p>
        </p:txBody>
      </p:sp>
    </p:spTree>
    <p:extLst>
      <p:ext uri="{BB962C8B-B14F-4D97-AF65-F5344CB8AC3E}">
        <p14:creationId xmlns:p14="http://schemas.microsoft.com/office/powerpoint/2010/main" val="1253406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Intellectual Virtues: </a:t>
            </a:r>
            <a:br>
              <a:rPr lang="en-US" dirty="0"/>
            </a:br>
            <a:r>
              <a:rPr lang="en-US" dirty="0"/>
              <a:t>Intellectual Integrity</a:t>
            </a:r>
          </a:p>
        </p:txBody>
      </p:sp>
      <p:sp>
        <p:nvSpPr>
          <p:cNvPr id="3" name="Content Placeholder 2"/>
          <p:cNvSpPr>
            <a:spLocks noGrp="1"/>
          </p:cNvSpPr>
          <p:nvPr>
            <p:ph idx="1"/>
          </p:nvPr>
        </p:nvSpPr>
        <p:spPr>
          <a:xfrm>
            <a:off x="1143000" y="1828800"/>
            <a:ext cx="7772400" cy="5029200"/>
          </a:xfrm>
        </p:spPr>
        <p:txBody>
          <a:bodyPr>
            <a:normAutofit/>
          </a:bodyPr>
          <a:lstStyle/>
          <a:p>
            <a:pPr marL="0" indent="0">
              <a:buNone/>
            </a:pPr>
            <a:r>
              <a:rPr lang="en-US" dirty="0"/>
              <a:t>Intellectual integrity calls us to be honest with ourselves and with others.  </a:t>
            </a:r>
          </a:p>
          <a:p>
            <a:r>
              <a:rPr lang="en-US" dirty="0"/>
              <a:t>On the one hand, it should cause us to be </a:t>
            </a:r>
            <a:r>
              <a:rPr lang="en-US" dirty="0" err="1"/>
              <a:t>warry</a:t>
            </a:r>
            <a:r>
              <a:rPr lang="en-US" dirty="0"/>
              <a:t> of the potential for self-deception.  </a:t>
            </a:r>
          </a:p>
          <a:p>
            <a:r>
              <a:rPr lang="en-US" dirty="0"/>
              <a:t>On the other hand, it should cause us to be scrupulous in presenting material to others. (Don’t fudge the data!)</a:t>
            </a:r>
          </a:p>
        </p:txBody>
      </p:sp>
    </p:spTree>
    <p:extLst>
      <p:ext uri="{BB962C8B-B14F-4D97-AF65-F5344CB8AC3E}">
        <p14:creationId xmlns:p14="http://schemas.microsoft.com/office/powerpoint/2010/main" val="1185330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Intellectual Virtues: </a:t>
            </a:r>
            <a:br>
              <a:rPr lang="en-US" dirty="0"/>
            </a:br>
            <a:r>
              <a:rPr lang="en-US" dirty="0"/>
              <a:t>Intellectual Perseverance</a:t>
            </a:r>
          </a:p>
        </p:txBody>
      </p:sp>
      <p:sp>
        <p:nvSpPr>
          <p:cNvPr id="3" name="Content Placeholder 2"/>
          <p:cNvSpPr>
            <a:spLocks noGrp="1"/>
          </p:cNvSpPr>
          <p:nvPr>
            <p:ph idx="1"/>
          </p:nvPr>
        </p:nvSpPr>
        <p:spPr>
          <a:xfrm>
            <a:off x="1143000" y="1828800"/>
            <a:ext cx="7772400" cy="5029200"/>
          </a:xfrm>
        </p:spPr>
        <p:txBody>
          <a:bodyPr>
            <a:normAutofit/>
          </a:bodyPr>
          <a:lstStyle/>
          <a:p>
            <a:pPr marL="0" indent="0">
              <a:buNone/>
            </a:pPr>
            <a:r>
              <a:rPr lang="en-US" dirty="0"/>
              <a:t>Seeking knowledge is hard work; it requires effort and diligence.  Intellectual perseverance requires that we engage the struggle of learning by rigorously keeping at the tasks required of us.</a:t>
            </a:r>
          </a:p>
          <a:p>
            <a:pPr marL="0" indent="0">
              <a:buNone/>
            </a:pPr>
            <a:endParaRPr lang="en-US" dirty="0"/>
          </a:p>
          <a:p>
            <a:pPr marL="0" indent="0">
              <a:buNone/>
            </a:pPr>
            <a:r>
              <a:rPr lang="en-US" dirty="0"/>
              <a:t>Again, the virtue is a hedge against vices, in this case, against things such as sloth, laziness, and indifference.</a:t>
            </a:r>
          </a:p>
        </p:txBody>
      </p:sp>
    </p:spTree>
    <p:extLst>
      <p:ext uri="{BB962C8B-B14F-4D97-AF65-F5344CB8AC3E}">
        <p14:creationId xmlns:p14="http://schemas.microsoft.com/office/powerpoint/2010/main" val="194812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1143000" y="1295400"/>
            <a:ext cx="7696200" cy="5562600"/>
          </a:xfrm>
        </p:spPr>
        <p:txBody>
          <a:bodyPr>
            <a:normAutofit lnSpcReduction="10000"/>
          </a:bodyPr>
          <a:lstStyle/>
          <a:p>
            <a:pPr marL="0" indent="0">
              <a:buNone/>
            </a:pPr>
            <a:r>
              <a:rPr lang="en-US" dirty="0"/>
              <a:t>We have identified six intellectual virtues (</a:t>
            </a:r>
            <a:r>
              <a:rPr lang="en-US" dirty="0" err="1"/>
              <a:t>studiositos</a:t>
            </a:r>
            <a:r>
              <a:rPr lang="en-US" dirty="0"/>
              <a:t>, intellectual humility, intellectual courage, intellectual caution, intellectual integrity, and intellectual perseverance).</a:t>
            </a:r>
          </a:p>
          <a:p>
            <a:pPr marL="0" indent="0">
              <a:buNone/>
            </a:pPr>
            <a:endParaRPr lang="en-US" sz="1300" dirty="0"/>
          </a:p>
          <a:p>
            <a:r>
              <a:rPr lang="en-US" dirty="0"/>
              <a:t>Why do we need to develop and exercise these virtues?  Why don’t they just come about naturally?</a:t>
            </a:r>
          </a:p>
          <a:p>
            <a:r>
              <a:rPr lang="en-US" dirty="0"/>
              <a:t>Think about times that your quest for knowledge has been ineffective.  In what ways might lack of intellectual virtue be involved in those cases?</a:t>
            </a:r>
          </a:p>
        </p:txBody>
      </p:sp>
    </p:spTree>
    <p:extLst>
      <p:ext uri="{BB962C8B-B14F-4D97-AF65-F5344CB8AC3E}">
        <p14:creationId xmlns:p14="http://schemas.microsoft.com/office/powerpoint/2010/main" val="3328880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228600"/>
            <a:ext cx="7391400" cy="1143000"/>
          </a:xfrm>
        </p:spPr>
        <p:txBody>
          <a:bodyPr>
            <a:normAutofit fontScale="90000"/>
          </a:bodyPr>
          <a:lstStyle/>
          <a:p>
            <a:r>
              <a:rPr lang="en-US" dirty="0"/>
              <a:t>Part 3: </a:t>
            </a:r>
            <a:br>
              <a:rPr lang="en-US" dirty="0"/>
            </a:br>
            <a:r>
              <a:rPr lang="en-US" dirty="0"/>
              <a:t>Of madness and methodologies</a:t>
            </a:r>
          </a:p>
        </p:txBody>
      </p:sp>
      <p:sp>
        <p:nvSpPr>
          <p:cNvPr id="3" name="Content Placeholder 2"/>
          <p:cNvSpPr>
            <a:spLocks noGrp="1"/>
          </p:cNvSpPr>
          <p:nvPr>
            <p:ph idx="1"/>
          </p:nvPr>
        </p:nvSpPr>
        <p:spPr>
          <a:xfrm>
            <a:off x="1144270" y="1600200"/>
            <a:ext cx="7617460" cy="5562600"/>
          </a:xfrm>
        </p:spPr>
        <p:txBody>
          <a:bodyPr>
            <a:normAutofit/>
          </a:bodyPr>
          <a:lstStyle/>
          <a:p>
            <a:pPr marL="0" lvl="1" indent="0">
              <a:buNone/>
            </a:pPr>
            <a:r>
              <a:rPr lang="en-US" sz="3600" dirty="0"/>
              <a:t>The successful quest for knowledge requires some minimal conditions , such as:</a:t>
            </a:r>
          </a:p>
          <a:p>
            <a:pPr marL="457200" lvl="1" indent="-457200"/>
            <a:r>
              <a:rPr lang="en-US" dirty="0"/>
              <a:t>a reasonably intact mind</a:t>
            </a:r>
          </a:p>
          <a:p>
            <a:pPr marL="457200" lvl="1" indent="-457200"/>
            <a:r>
              <a:rPr lang="en-US" dirty="0"/>
              <a:t>a social context that fosters the transmission of accurate knowledge</a:t>
            </a:r>
          </a:p>
          <a:p>
            <a:pPr marL="457200" lvl="1" indent="-457200"/>
            <a:r>
              <a:rPr lang="en-US" dirty="0"/>
              <a:t>methodologies that allow us to accurately discern truth from falsehood (or at least to make it possible to ferret out the likelihood that something is true).</a:t>
            </a:r>
          </a:p>
          <a:p>
            <a:pPr marL="285750" lvl="1"/>
            <a:endParaRPr lang="en-US" dirty="0"/>
          </a:p>
        </p:txBody>
      </p:sp>
    </p:spTree>
    <p:extLst>
      <p:ext uri="{BB962C8B-B14F-4D97-AF65-F5344CB8AC3E}">
        <p14:creationId xmlns:p14="http://schemas.microsoft.com/office/powerpoint/2010/main" val="1305660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few approaches to epistemology</a:t>
            </a:r>
          </a:p>
        </p:txBody>
      </p:sp>
      <p:sp>
        <p:nvSpPr>
          <p:cNvPr id="3" name="Content Placeholder 2"/>
          <p:cNvSpPr>
            <a:spLocks noGrp="1"/>
          </p:cNvSpPr>
          <p:nvPr>
            <p:ph idx="1"/>
          </p:nvPr>
        </p:nvSpPr>
        <p:spPr>
          <a:xfrm>
            <a:off x="914400" y="1295400"/>
            <a:ext cx="8077200" cy="5562600"/>
          </a:xfrm>
        </p:spPr>
        <p:txBody>
          <a:bodyPr>
            <a:normAutofit lnSpcReduction="10000"/>
          </a:bodyPr>
          <a:lstStyle/>
          <a:p>
            <a:pPr marL="285750" lvl="1"/>
            <a:r>
              <a:rPr lang="en-US" dirty="0"/>
              <a:t>Skepticism</a:t>
            </a:r>
          </a:p>
          <a:p>
            <a:pPr marL="577850" lvl="2" indent="-282575"/>
            <a:r>
              <a:rPr lang="en-US" dirty="0"/>
              <a:t>Local skepticism – I can’t know SOME things (e.g., morality)</a:t>
            </a:r>
          </a:p>
          <a:p>
            <a:pPr marL="577850" lvl="2" indent="-282575"/>
            <a:r>
              <a:rPr lang="en-US" dirty="0"/>
              <a:t>Cartesian skepticism – I must begin by doubting everything until I can find that there is something indubitable </a:t>
            </a:r>
          </a:p>
          <a:p>
            <a:pPr marL="577850" lvl="2" indent="-282575"/>
            <a:r>
              <a:rPr lang="en-US" dirty="0"/>
              <a:t>Global skepticism; most radical is Nihilism</a:t>
            </a:r>
          </a:p>
          <a:p>
            <a:pPr marL="285750" lvl="1"/>
            <a:r>
              <a:rPr lang="en-US" dirty="0"/>
              <a:t>Solipsism (you can only know that your own mind exists)</a:t>
            </a:r>
          </a:p>
          <a:p>
            <a:pPr marL="285750" lvl="1"/>
            <a:r>
              <a:rPr lang="en-US" dirty="0"/>
              <a:t>Intuitionism</a:t>
            </a:r>
          </a:p>
          <a:p>
            <a:pPr marL="285750" lvl="1"/>
            <a:r>
              <a:rPr lang="en-US" dirty="0"/>
              <a:t>Rationalism (Logic)</a:t>
            </a:r>
          </a:p>
          <a:p>
            <a:pPr marL="285750" lvl="1"/>
            <a:r>
              <a:rPr lang="en-US" dirty="0"/>
              <a:t>Empiricism</a:t>
            </a:r>
          </a:p>
          <a:p>
            <a:pPr marL="285750" lvl="1"/>
            <a:r>
              <a:rPr lang="en-US" dirty="0"/>
              <a:t>Authority</a:t>
            </a:r>
          </a:p>
          <a:p>
            <a:pPr marL="285750" lvl="1"/>
            <a:r>
              <a:rPr lang="en-US" dirty="0"/>
              <a:t>Mystical Experience</a:t>
            </a:r>
          </a:p>
        </p:txBody>
      </p:sp>
    </p:spTree>
    <p:extLst>
      <p:ext uri="{BB962C8B-B14F-4D97-AF65-F5344CB8AC3E}">
        <p14:creationId xmlns:p14="http://schemas.microsoft.com/office/powerpoint/2010/main" val="825538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534400" cy="1143000"/>
          </a:xfrm>
        </p:spPr>
        <p:txBody>
          <a:bodyPr>
            <a:noAutofit/>
          </a:bodyPr>
          <a:lstStyle/>
          <a:p>
            <a:r>
              <a:rPr lang="en-US" sz="3600" dirty="0"/>
              <a:t>Competing Perspectives </a:t>
            </a:r>
            <a:br>
              <a:rPr lang="en-US" sz="3600" dirty="0"/>
            </a:br>
            <a:r>
              <a:rPr lang="en-US" sz="3600" dirty="0"/>
              <a:t>on the Ability to Know</a:t>
            </a:r>
          </a:p>
        </p:txBody>
      </p:sp>
      <p:sp>
        <p:nvSpPr>
          <p:cNvPr id="3" name="Content Placeholder 2"/>
          <p:cNvSpPr>
            <a:spLocks noGrp="1"/>
          </p:cNvSpPr>
          <p:nvPr>
            <p:ph idx="1"/>
          </p:nvPr>
        </p:nvSpPr>
        <p:spPr>
          <a:xfrm>
            <a:off x="838200" y="1600200"/>
            <a:ext cx="8153400" cy="5257800"/>
          </a:xfrm>
        </p:spPr>
        <p:txBody>
          <a:bodyPr>
            <a:normAutofit fontScale="85000" lnSpcReduction="10000"/>
          </a:bodyPr>
          <a:lstStyle/>
          <a:p>
            <a:pPr marL="0" indent="0">
              <a:buNone/>
            </a:pPr>
            <a:r>
              <a:rPr lang="en-US" dirty="0"/>
              <a:t>Realism vs. Constructivism – to what degree can we accurately discern “reality”</a:t>
            </a:r>
          </a:p>
          <a:p>
            <a:pPr lvl="1"/>
            <a:r>
              <a:rPr lang="en-US" dirty="0"/>
              <a:t>Anti-realists – there is NO necessary relationship between my perception (and knowledge) and the external world</a:t>
            </a:r>
          </a:p>
          <a:p>
            <a:pPr lvl="1"/>
            <a:r>
              <a:rPr lang="en-US" dirty="0"/>
              <a:t>Naïve realists – there is a 1:1 correspondence between my perception (and knowledge) and the external world</a:t>
            </a:r>
          </a:p>
          <a:p>
            <a:pPr lvl="1"/>
            <a:r>
              <a:rPr lang="en-US" dirty="0"/>
              <a:t>Critical realists – there is a reasonable degree of correspondence between my perception (and knowledge) and the external world</a:t>
            </a:r>
          </a:p>
          <a:p>
            <a:pPr lvl="1"/>
            <a:r>
              <a:rPr lang="en-US" dirty="0"/>
              <a:t>Constructivists – because we make so many assumptions, we can never be completely sure about reality, so we should try to understand how people construct meaning or construct their own realities.</a:t>
            </a:r>
          </a:p>
          <a:p>
            <a:endParaRPr lang="en-US" dirty="0"/>
          </a:p>
        </p:txBody>
      </p:sp>
    </p:spTree>
    <p:extLst>
      <p:ext uri="{BB962C8B-B14F-4D97-AF65-F5344CB8AC3E}">
        <p14:creationId xmlns:p14="http://schemas.microsoft.com/office/powerpoint/2010/main" val="2568482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524000"/>
            <a:ext cx="7886700" cy="5181600"/>
          </a:xfrm>
        </p:spPr>
        <p:txBody>
          <a:bodyPr>
            <a:normAutofit fontScale="92500" lnSpcReduction="10000"/>
          </a:bodyPr>
          <a:lstStyle/>
          <a:p>
            <a:r>
              <a:rPr lang="en-US" sz="3500" dirty="0"/>
              <a:t>Authority</a:t>
            </a:r>
          </a:p>
          <a:p>
            <a:r>
              <a:rPr lang="en-US" sz="3500" dirty="0"/>
              <a:t>Logic (Rationalism)</a:t>
            </a:r>
          </a:p>
          <a:p>
            <a:pPr lvl="1"/>
            <a:r>
              <a:rPr lang="en-US" sz="3000" dirty="0"/>
              <a:t>Inductive logic</a:t>
            </a:r>
          </a:p>
          <a:p>
            <a:pPr lvl="1"/>
            <a:r>
              <a:rPr lang="en-US" sz="3000" dirty="0"/>
              <a:t>Deductive logic</a:t>
            </a:r>
          </a:p>
          <a:p>
            <a:r>
              <a:rPr lang="en-US" sz="3500" dirty="0"/>
              <a:t>Empiricism</a:t>
            </a:r>
          </a:p>
          <a:p>
            <a:pPr lvl="1"/>
            <a:r>
              <a:rPr lang="en-US" sz="3000" dirty="0"/>
              <a:t>Scientific method</a:t>
            </a:r>
          </a:p>
          <a:p>
            <a:r>
              <a:rPr lang="en-US" sz="3500" dirty="0"/>
              <a:t>Revelation</a:t>
            </a:r>
          </a:p>
          <a:p>
            <a:pPr marL="0" indent="0">
              <a:buNone/>
            </a:pPr>
            <a:endParaRPr lang="en-US" dirty="0"/>
          </a:p>
          <a:p>
            <a:pPr marL="457200" indent="-457200">
              <a:buNone/>
            </a:pPr>
            <a:r>
              <a:rPr lang="en-US" sz="3000" dirty="0"/>
              <a:t>1.  Note: </a:t>
            </a:r>
            <a:r>
              <a:rPr lang="en-US" sz="3000" i="1" dirty="0"/>
              <a:t>This list is not exhaustive and the descriptions of each method are necessarily basic.</a:t>
            </a:r>
          </a:p>
        </p:txBody>
      </p:sp>
      <p:sp>
        <p:nvSpPr>
          <p:cNvPr id="2" name="Title 1"/>
          <p:cNvSpPr>
            <a:spLocks noGrp="1"/>
          </p:cNvSpPr>
          <p:nvPr>
            <p:ph type="title"/>
          </p:nvPr>
        </p:nvSpPr>
        <p:spPr/>
        <p:txBody>
          <a:bodyPr/>
          <a:lstStyle/>
          <a:p>
            <a:r>
              <a:rPr lang="en-US" dirty="0"/>
              <a:t>Epistemic Methods </a:t>
            </a:r>
            <a:r>
              <a:rPr lang="en-US" baseline="30000" dirty="0"/>
              <a:t>1</a:t>
            </a:r>
          </a:p>
        </p:txBody>
      </p:sp>
    </p:spTree>
    <p:extLst>
      <p:ext uri="{BB962C8B-B14F-4D97-AF65-F5344CB8AC3E}">
        <p14:creationId xmlns:p14="http://schemas.microsoft.com/office/powerpoint/2010/main" val="334161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524000"/>
            <a:ext cx="7886700" cy="5334000"/>
          </a:xfrm>
        </p:spPr>
        <p:txBody>
          <a:bodyPr>
            <a:normAutofit fontScale="77500" lnSpcReduction="20000"/>
          </a:bodyPr>
          <a:lstStyle/>
          <a:p>
            <a:pPr marL="0" lvl="1" indent="0">
              <a:buNone/>
            </a:pPr>
            <a:r>
              <a:rPr lang="en-US" sz="4100" dirty="0"/>
              <a:t>Most of what we know comes to us by way of authority – parents, teachers, textbooks, etc.  </a:t>
            </a:r>
          </a:p>
          <a:p>
            <a:pPr marL="457200" lvl="1" indent="-457200"/>
            <a:r>
              <a:rPr lang="en-US" sz="3900" dirty="0"/>
              <a:t>The pursuit and transmission of knowledge is a social phenomenon.  Without socialization, we would be severely handicapped in our ability to obtain knowledge.</a:t>
            </a:r>
          </a:p>
          <a:p>
            <a:pPr marL="457200" lvl="1" indent="-457200"/>
            <a:r>
              <a:rPr lang="en-US" sz="3900" dirty="0"/>
              <a:t>The social distribution of knowledge also allows for the development of expertise – doctors, mechanics, lawyers, and others become expert authorities in a narrowly focused area of knowledge, and the rest of us rely on their expertise.</a:t>
            </a:r>
          </a:p>
        </p:txBody>
      </p:sp>
      <p:sp>
        <p:nvSpPr>
          <p:cNvPr id="2" name="Title 1"/>
          <p:cNvSpPr>
            <a:spLocks noGrp="1"/>
          </p:cNvSpPr>
          <p:nvPr>
            <p:ph type="title"/>
          </p:nvPr>
        </p:nvSpPr>
        <p:spPr/>
        <p:txBody>
          <a:bodyPr/>
          <a:lstStyle/>
          <a:p>
            <a:r>
              <a:rPr lang="en-US" dirty="0"/>
              <a:t>Authority</a:t>
            </a:r>
            <a:endParaRPr lang="en-US" baseline="30000" dirty="0"/>
          </a:p>
        </p:txBody>
      </p:sp>
    </p:spTree>
    <p:extLst>
      <p:ext uri="{BB962C8B-B14F-4D97-AF65-F5344CB8AC3E}">
        <p14:creationId xmlns:p14="http://schemas.microsoft.com/office/powerpoint/2010/main" val="2552630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524000"/>
            <a:ext cx="7886700" cy="5334000"/>
          </a:xfrm>
        </p:spPr>
        <p:txBody>
          <a:bodyPr>
            <a:normAutofit/>
          </a:bodyPr>
          <a:lstStyle/>
          <a:p>
            <a:pPr marL="0" lvl="1" indent="0">
              <a:buNone/>
            </a:pPr>
            <a:r>
              <a:rPr lang="en-US" sz="4100" dirty="0"/>
              <a:t>But, of course, authorities can be wrong.  To maximize the likelihood that knowledge obtained via appeal to authority is reliable, we need to evaluate four criteria.</a:t>
            </a:r>
          </a:p>
        </p:txBody>
      </p:sp>
      <p:sp>
        <p:nvSpPr>
          <p:cNvPr id="2" name="Title 1"/>
          <p:cNvSpPr>
            <a:spLocks noGrp="1"/>
          </p:cNvSpPr>
          <p:nvPr>
            <p:ph type="title"/>
          </p:nvPr>
        </p:nvSpPr>
        <p:spPr/>
        <p:txBody>
          <a:bodyPr/>
          <a:lstStyle/>
          <a:p>
            <a:r>
              <a:rPr lang="en-US" dirty="0"/>
              <a:t>Authority</a:t>
            </a:r>
            <a:endParaRPr lang="en-US" baseline="30000" dirty="0"/>
          </a:p>
        </p:txBody>
      </p:sp>
    </p:spTree>
    <p:extLst>
      <p:ext uri="{BB962C8B-B14F-4D97-AF65-F5344CB8AC3E}">
        <p14:creationId xmlns:p14="http://schemas.microsoft.com/office/powerpoint/2010/main" val="3631438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Criteria for the Credibility of Knowledge Obtained via Authority</a:t>
            </a:r>
          </a:p>
        </p:txBody>
      </p:sp>
      <p:sp>
        <p:nvSpPr>
          <p:cNvPr id="3" name="Content Placeholder 2"/>
          <p:cNvSpPr>
            <a:spLocks noGrp="1"/>
          </p:cNvSpPr>
          <p:nvPr>
            <p:ph idx="1"/>
          </p:nvPr>
        </p:nvSpPr>
        <p:spPr>
          <a:xfrm>
            <a:off x="838200" y="1752600"/>
            <a:ext cx="8077200" cy="5334000"/>
          </a:xfrm>
        </p:spPr>
        <p:txBody>
          <a:bodyPr>
            <a:noAutofit/>
          </a:bodyPr>
          <a:lstStyle/>
          <a:p>
            <a:pPr marL="514350" indent="-514350">
              <a:buFont typeface="+mj-lt"/>
              <a:buAutoNum type="arabicPeriod"/>
            </a:pPr>
            <a:r>
              <a:rPr lang="en-US" sz="2800" dirty="0"/>
              <a:t>For an authority to be credible, the knowledge base of the authority must be relevant.  (Don’t ask your plumber for advice about the best treatment for appendicitis – and don’t trust social media for advice about COVID-19!)</a:t>
            </a:r>
          </a:p>
          <a:p>
            <a:pPr marL="514350" indent="-514350">
              <a:buFont typeface="+mj-lt"/>
              <a:buAutoNum type="arabicPeriod"/>
            </a:pPr>
            <a:r>
              <a:rPr lang="en-US" sz="2800" dirty="0"/>
              <a:t>The authority occupies a privileged position from which she accurately discerned the situation.  For instance, a doctor went to medical school in order to be able to diagnose and treat medical problems, and she used her knowledge to correctly discern the patient’s problem.</a:t>
            </a:r>
          </a:p>
        </p:txBody>
      </p:sp>
    </p:spTree>
    <p:extLst>
      <p:ext uri="{BB962C8B-B14F-4D97-AF65-F5344CB8AC3E}">
        <p14:creationId xmlns:p14="http://schemas.microsoft.com/office/powerpoint/2010/main" val="2234508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Criteria for the Credibility of Knowledge Obtained via Authority</a:t>
            </a:r>
          </a:p>
        </p:txBody>
      </p:sp>
      <p:sp>
        <p:nvSpPr>
          <p:cNvPr id="3" name="Content Placeholder 2"/>
          <p:cNvSpPr>
            <a:spLocks noGrp="1"/>
          </p:cNvSpPr>
          <p:nvPr>
            <p:ph idx="1"/>
          </p:nvPr>
        </p:nvSpPr>
        <p:spPr>
          <a:xfrm>
            <a:off x="838200" y="1752600"/>
            <a:ext cx="8077200" cy="5334000"/>
          </a:xfrm>
        </p:spPr>
        <p:txBody>
          <a:bodyPr>
            <a:noAutofit/>
          </a:bodyPr>
          <a:lstStyle/>
          <a:p>
            <a:pPr marL="514350" indent="-514350">
              <a:buFont typeface="+mj-lt"/>
              <a:buAutoNum type="arabicPeriod" startAt="3"/>
            </a:pPr>
            <a:r>
              <a:rPr lang="en-US" sz="2800" dirty="0"/>
              <a:t>Character – we need to have sufficient reason to believe that the authority is honestly representing her knowledge and providing it for our benefit and not for personal gain (beneficence). </a:t>
            </a:r>
          </a:p>
          <a:p>
            <a:pPr marL="514350" indent="-514350">
              <a:buFont typeface="+mj-lt"/>
              <a:buAutoNum type="arabicPeriod" startAt="3"/>
            </a:pPr>
            <a:r>
              <a:rPr lang="en-US" sz="2800" dirty="0"/>
              <a:t>We need to be reasonably certain that we have accurately understood the information communicated by the authority.</a:t>
            </a:r>
          </a:p>
        </p:txBody>
      </p:sp>
    </p:spTree>
    <p:extLst>
      <p:ext uri="{BB962C8B-B14F-4D97-AF65-F5344CB8AC3E}">
        <p14:creationId xmlns:p14="http://schemas.microsoft.com/office/powerpoint/2010/main" val="2206137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00000"/>
                </a:solidFill>
              </a:rPr>
              <a:t>Reflection Point</a:t>
            </a:r>
          </a:p>
        </p:txBody>
      </p:sp>
      <p:sp>
        <p:nvSpPr>
          <p:cNvPr id="3" name="Content Placeholder 2"/>
          <p:cNvSpPr>
            <a:spLocks noGrp="1"/>
          </p:cNvSpPr>
          <p:nvPr>
            <p:ph idx="1"/>
          </p:nvPr>
        </p:nvSpPr>
        <p:spPr>
          <a:xfrm>
            <a:off x="1066800" y="1600200"/>
            <a:ext cx="7620000" cy="5181600"/>
          </a:xfrm>
        </p:spPr>
        <p:txBody>
          <a:bodyPr>
            <a:normAutofit/>
          </a:bodyPr>
          <a:lstStyle/>
          <a:p>
            <a:pPr marL="0" indent="0">
              <a:buNone/>
            </a:pPr>
            <a:r>
              <a:rPr lang="en-US" sz="3600" dirty="0"/>
              <a:t>Carly rushes into the windowless classroom and proclaims that there is a hale storm outside.  Without leaving the classroom or using any electronic media, how do you decide whether Carly is a credible authority regarding the weather?</a:t>
            </a:r>
            <a:br>
              <a:rPr lang="en-US" dirty="0"/>
            </a:br>
            <a:br>
              <a:rPr lang="en-US" dirty="0"/>
            </a:br>
            <a:endParaRPr lang="en-US" dirty="0"/>
          </a:p>
          <a:p>
            <a:pPr marL="0" indent="0">
              <a:buNone/>
            </a:pPr>
            <a:endParaRPr lang="en-US" dirty="0"/>
          </a:p>
        </p:txBody>
      </p:sp>
    </p:spTree>
    <p:extLst>
      <p:ext uri="{BB962C8B-B14F-4D97-AF65-F5344CB8AC3E}">
        <p14:creationId xmlns:p14="http://schemas.microsoft.com/office/powerpoint/2010/main" val="181084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524000"/>
            <a:ext cx="7886700" cy="5334000"/>
          </a:xfrm>
        </p:spPr>
        <p:txBody>
          <a:bodyPr>
            <a:normAutofit/>
          </a:bodyPr>
          <a:lstStyle/>
          <a:p>
            <a:pPr marL="0" lvl="1" indent="0">
              <a:buNone/>
            </a:pPr>
            <a:r>
              <a:rPr lang="en-US" sz="4100" dirty="0"/>
              <a:t>Rationalism (or logic) attempts to establish reliably grounds for knowledge claims by exploring the rational consistency of reasoning.  </a:t>
            </a:r>
          </a:p>
          <a:p>
            <a:pPr marL="571500" lvl="1" indent="-571500"/>
            <a:r>
              <a:rPr lang="en-US" sz="4100" dirty="0"/>
              <a:t>Deductive logic</a:t>
            </a:r>
          </a:p>
          <a:p>
            <a:pPr marL="571500" lvl="1" indent="-571500"/>
            <a:r>
              <a:rPr lang="en-US" sz="4100" dirty="0"/>
              <a:t>Inductive logic</a:t>
            </a:r>
          </a:p>
        </p:txBody>
      </p:sp>
      <p:sp>
        <p:nvSpPr>
          <p:cNvPr id="2" name="Title 1"/>
          <p:cNvSpPr>
            <a:spLocks noGrp="1"/>
          </p:cNvSpPr>
          <p:nvPr>
            <p:ph type="title"/>
          </p:nvPr>
        </p:nvSpPr>
        <p:spPr/>
        <p:txBody>
          <a:bodyPr/>
          <a:lstStyle/>
          <a:p>
            <a:r>
              <a:rPr lang="en-US" dirty="0"/>
              <a:t>Logic</a:t>
            </a:r>
            <a:endParaRPr lang="en-US" baseline="30000" dirty="0"/>
          </a:p>
        </p:txBody>
      </p:sp>
    </p:spTree>
    <p:extLst>
      <p:ext uri="{BB962C8B-B14F-4D97-AF65-F5344CB8AC3E}">
        <p14:creationId xmlns:p14="http://schemas.microsoft.com/office/powerpoint/2010/main" val="4162950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524000"/>
            <a:ext cx="7886700" cy="5334000"/>
          </a:xfrm>
        </p:spPr>
        <p:txBody>
          <a:bodyPr>
            <a:normAutofit/>
          </a:bodyPr>
          <a:lstStyle/>
          <a:p>
            <a:pPr marL="0" lvl="1" indent="0">
              <a:buNone/>
            </a:pPr>
            <a:r>
              <a:rPr lang="en-US" sz="4100" dirty="0"/>
              <a:t>Deductive logic</a:t>
            </a:r>
          </a:p>
          <a:p>
            <a:pPr marL="571500" lvl="1" indent="-571500"/>
            <a:r>
              <a:rPr lang="en-US" sz="4100" dirty="0"/>
              <a:t>The classic “If A = B and B = C, then A = C”.  Three parts:</a:t>
            </a:r>
          </a:p>
          <a:p>
            <a:pPr marL="971550" lvl="2" indent="-571500"/>
            <a:r>
              <a:rPr lang="en-US" sz="3700" dirty="0"/>
              <a:t>Premises</a:t>
            </a:r>
          </a:p>
          <a:p>
            <a:pPr marL="971550" lvl="2" indent="-571500"/>
            <a:r>
              <a:rPr lang="en-US" sz="3700" dirty="0"/>
              <a:t>Inferences</a:t>
            </a:r>
          </a:p>
          <a:p>
            <a:pPr marL="971550" lvl="2" indent="-571500"/>
            <a:r>
              <a:rPr lang="en-US" sz="3700" dirty="0"/>
              <a:t>Conclusions </a:t>
            </a:r>
          </a:p>
        </p:txBody>
      </p:sp>
      <p:sp>
        <p:nvSpPr>
          <p:cNvPr id="2" name="Title 1"/>
          <p:cNvSpPr>
            <a:spLocks noGrp="1"/>
          </p:cNvSpPr>
          <p:nvPr>
            <p:ph type="title"/>
          </p:nvPr>
        </p:nvSpPr>
        <p:spPr/>
        <p:txBody>
          <a:bodyPr/>
          <a:lstStyle/>
          <a:p>
            <a:r>
              <a:rPr lang="en-US" dirty="0"/>
              <a:t>Logic</a:t>
            </a:r>
            <a:endParaRPr lang="en-US" baseline="30000" dirty="0"/>
          </a:p>
        </p:txBody>
      </p:sp>
    </p:spTree>
    <p:extLst>
      <p:ext uri="{BB962C8B-B14F-4D97-AF65-F5344CB8AC3E}">
        <p14:creationId xmlns:p14="http://schemas.microsoft.com/office/powerpoint/2010/main" val="260185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Logic</a:t>
            </a:r>
            <a:endParaRPr lang="en-US" baseline="300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0528" y="1447800"/>
            <a:ext cx="6082553" cy="4545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1782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524000"/>
            <a:ext cx="7886700" cy="5334000"/>
          </a:xfrm>
        </p:spPr>
        <p:txBody>
          <a:bodyPr>
            <a:normAutofit fontScale="92500" lnSpcReduction="10000"/>
          </a:bodyPr>
          <a:lstStyle/>
          <a:p>
            <a:pPr marL="0" lvl="1" indent="0">
              <a:buNone/>
            </a:pPr>
            <a:r>
              <a:rPr lang="en-US" sz="4100" dirty="0"/>
              <a:t>Inductive logic</a:t>
            </a:r>
          </a:p>
          <a:p>
            <a:pPr marL="571500" lvl="1" indent="-571500"/>
            <a:r>
              <a:rPr lang="en-US" sz="4100" dirty="0"/>
              <a:t>Generalizations are made about the way reality is based on select observations.</a:t>
            </a:r>
          </a:p>
          <a:p>
            <a:pPr marL="571500" lvl="1" indent="-571500"/>
            <a:r>
              <a:rPr lang="en-US" sz="4100" dirty="0"/>
              <a:t>This is the basis for theory creation.</a:t>
            </a:r>
          </a:p>
          <a:p>
            <a:pPr marL="571500" lvl="1" indent="-571500"/>
            <a:r>
              <a:rPr lang="en-US" sz="4100" dirty="0"/>
              <a:t>BUT, inductive logic is necessarily probabilistic (remember the old statistical adage, “Correlation does not imply causation”.</a:t>
            </a:r>
            <a:endParaRPr lang="en-US" sz="3700" dirty="0"/>
          </a:p>
        </p:txBody>
      </p:sp>
      <p:sp>
        <p:nvSpPr>
          <p:cNvPr id="2" name="Title 1"/>
          <p:cNvSpPr>
            <a:spLocks noGrp="1"/>
          </p:cNvSpPr>
          <p:nvPr>
            <p:ph type="title"/>
          </p:nvPr>
        </p:nvSpPr>
        <p:spPr/>
        <p:txBody>
          <a:bodyPr/>
          <a:lstStyle/>
          <a:p>
            <a:r>
              <a:rPr lang="en-US" dirty="0"/>
              <a:t>Logic</a:t>
            </a:r>
            <a:endParaRPr lang="en-US" baseline="30000" dirty="0"/>
          </a:p>
        </p:txBody>
      </p:sp>
    </p:spTree>
    <p:extLst>
      <p:ext uri="{BB962C8B-B14F-4D97-AF65-F5344CB8AC3E}">
        <p14:creationId xmlns:p14="http://schemas.microsoft.com/office/powerpoint/2010/main" val="560478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8700" y="1524000"/>
            <a:ext cx="7886700" cy="5334000"/>
          </a:xfrm>
        </p:spPr>
        <p:txBody>
          <a:bodyPr>
            <a:normAutofit/>
          </a:bodyPr>
          <a:lstStyle/>
          <a:p>
            <a:pPr marL="0" lvl="1" indent="0">
              <a:buNone/>
            </a:pPr>
            <a:r>
              <a:rPr lang="en-US" sz="4100" dirty="0"/>
              <a:t>The empirical (or “scientific”) method emerged gradually over hundreds – or even thousands – of years.  Today, the most common way of understanding the scientific method is to categorize several steps of scientific reasoning.</a:t>
            </a:r>
            <a:endParaRPr lang="en-US" sz="3700" dirty="0"/>
          </a:p>
        </p:txBody>
      </p:sp>
      <p:sp>
        <p:nvSpPr>
          <p:cNvPr id="2" name="Title 1"/>
          <p:cNvSpPr>
            <a:spLocks noGrp="1"/>
          </p:cNvSpPr>
          <p:nvPr>
            <p:ph type="title"/>
          </p:nvPr>
        </p:nvSpPr>
        <p:spPr/>
        <p:txBody>
          <a:bodyPr/>
          <a:lstStyle/>
          <a:p>
            <a:r>
              <a:rPr lang="en-US" dirty="0"/>
              <a:t>Empiricism</a:t>
            </a:r>
            <a:endParaRPr lang="en-US" baseline="30000" dirty="0"/>
          </a:p>
        </p:txBody>
      </p:sp>
    </p:spTree>
    <p:extLst>
      <p:ext uri="{BB962C8B-B14F-4D97-AF65-F5344CB8AC3E}">
        <p14:creationId xmlns:p14="http://schemas.microsoft.com/office/powerpoint/2010/main" val="4050519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143000"/>
          </a:xfrm>
        </p:spPr>
        <p:txBody>
          <a:bodyPr/>
          <a:lstStyle/>
          <a:p>
            <a:r>
              <a:rPr lang="en-US" dirty="0"/>
              <a:t>Empiricism</a:t>
            </a:r>
            <a:endParaRPr lang="en-US" baseline="30000" dirty="0"/>
          </a:p>
        </p:txBody>
      </p:sp>
      <p:sp>
        <p:nvSpPr>
          <p:cNvPr id="5" name="TextBox 4"/>
          <p:cNvSpPr txBox="1"/>
          <p:nvPr/>
        </p:nvSpPr>
        <p:spPr>
          <a:xfrm>
            <a:off x="3733800" y="1600200"/>
            <a:ext cx="2590800" cy="369332"/>
          </a:xfrm>
          <a:prstGeom prst="rect">
            <a:avLst/>
          </a:prstGeom>
          <a:noFill/>
        </p:spPr>
        <p:txBody>
          <a:bodyPr wrap="square" rtlCol="0">
            <a:spAutoFit/>
          </a:bodyPr>
          <a:lstStyle/>
          <a:p>
            <a:endParaRPr lang="en-US" dirty="0"/>
          </a:p>
        </p:txBody>
      </p:sp>
      <p:sp>
        <p:nvSpPr>
          <p:cNvPr id="6" name="TextBox 5"/>
          <p:cNvSpPr txBox="1"/>
          <p:nvPr/>
        </p:nvSpPr>
        <p:spPr>
          <a:xfrm>
            <a:off x="3352800" y="5638800"/>
            <a:ext cx="2971800" cy="769441"/>
          </a:xfrm>
          <a:prstGeom prst="rect">
            <a:avLst/>
          </a:prstGeom>
          <a:noFill/>
        </p:spPr>
        <p:txBody>
          <a:bodyPr wrap="square" rtlCol="0">
            <a:spAutoFit/>
          </a:bodyPr>
          <a:lstStyle/>
          <a:p>
            <a:pPr algn="ctr"/>
            <a:r>
              <a:rPr lang="en-US" sz="4400" b="1" dirty="0">
                <a:solidFill>
                  <a:srgbClr val="B80000"/>
                </a:solidFill>
              </a:rPr>
              <a:t>Hypothesis</a:t>
            </a:r>
          </a:p>
        </p:txBody>
      </p:sp>
      <p:sp>
        <p:nvSpPr>
          <p:cNvPr id="7" name="TextBox 6"/>
          <p:cNvSpPr txBox="1"/>
          <p:nvPr/>
        </p:nvSpPr>
        <p:spPr>
          <a:xfrm>
            <a:off x="6781800" y="3551455"/>
            <a:ext cx="2321856" cy="769441"/>
          </a:xfrm>
          <a:prstGeom prst="rect">
            <a:avLst/>
          </a:prstGeom>
          <a:noFill/>
        </p:spPr>
        <p:txBody>
          <a:bodyPr wrap="square" rtlCol="0">
            <a:spAutoFit/>
          </a:bodyPr>
          <a:lstStyle/>
          <a:p>
            <a:r>
              <a:rPr lang="en-US" sz="4400" b="1" dirty="0">
                <a:solidFill>
                  <a:srgbClr val="005782"/>
                </a:solidFill>
              </a:rPr>
              <a:t>Theory</a:t>
            </a:r>
          </a:p>
        </p:txBody>
      </p:sp>
      <p:sp>
        <p:nvSpPr>
          <p:cNvPr id="10" name="Rectangle 9"/>
          <p:cNvSpPr/>
          <p:nvPr/>
        </p:nvSpPr>
        <p:spPr>
          <a:xfrm>
            <a:off x="3281082" y="1400145"/>
            <a:ext cx="3119718" cy="769441"/>
          </a:xfrm>
          <a:prstGeom prst="rect">
            <a:avLst/>
          </a:prstGeom>
        </p:spPr>
        <p:txBody>
          <a:bodyPr wrap="square">
            <a:spAutoFit/>
          </a:bodyPr>
          <a:lstStyle/>
          <a:p>
            <a:r>
              <a:rPr lang="en-US" sz="4400" b="1" dirty="0">
                <a:solidFill>
                  <a:srgbClr val="B80000"/>
                </a:solidFill>
              </a:rPr>
              <a:t>Observation</a:t>
            </a:r>
            <a:endParaRPr lang="en-US" sz="4400" dirty="0"/>
          </a:p>
        </p:txBody>
      </p:sp>
      <p:sp>
        <p:nvSpPr>
          <p:cNvPr id="11" name="TextBox 10"/>
          <p:cNvSpPr txBox="1"/>
          <p:nvPr/>
        </p:nvSpPr>
        <p:spPr>
          <a:xfrm>
            <a:off x="878542" y="3525543"/>
            <a:ext cx="2967318" cy="769441"/>
          </a:xfrm>
          <a:prstGeom prst="rect">
            <a:avLst/>
          </a:prstGeom>
          <a:noFill/>
        </p:spPr>
        <p:txBody>
          <a:bodyPr wrap="square" rtlCol="0">
            <a:spAutoFit/>
          </a:bodyPr>
          <a:lstStyle/>
          <a:p>
            <a:r>
              <a:rPr lang="en-US" sz="4400" b="1" dirty="0">
                <a:solidFill>
                  <a:srgbClr val="005782"/>
                </a:solidFill>
              </a:rPr>
              <a:t>Experiment</a:t>
            </a:r>
          </a:p>
        </p:txBody>
      </p:sp>
      <p:sp>
        <p:nvSpPr>
          <p:cNvPr id="19" name="Bent Arrow 18"/>
          <p:cNvSpPr/>
          <p:nvPr/>
        </p:nvSpPr>
        <p:spPr>
          <a:xfrm rot="5400000">
            <a:off x="7013380" y="1746153"/>
            <a:ext cx="1219200" cy="1225161"/>
          </a:xfrm>
          <a:prstGeom prst="ben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Bent Arrow 19"/>
          <p:cNvSpPr/>
          <p:nvPr/>
        </p:nvSpPr>
        <p:spPr>
          <a:xfrm rot="16200000">
            <a:off x="1616629" y="5023238"/>
            <a:ext cx="1219200" cy="1225161"/>
          </a:xfrm>
          <a:prstGeom prst="ben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Bent Arrow 20"/>
          <p:cNvSpPr/>
          <p:nvPr/>
        </p:nvSpPr>
        <p:spPr>
          <a:xfrm rot="10800000">
            <a:off x="7010399" y="5120327"/>
            <a:ext cx="1219200" cy="1225161"/>
          </a:xfrm>
          <a:prstGeom prst="ben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Bent Arrow 21"/>
          <p:cNvSpPr/>
          <p:nvPr/>
        </p:nvSpPr>
        <p:spPr>
          <a:xfrm>
            <a:off x="1600200" y="1701606"/>
            <a:ext cx="1219200" cy="1225161"/>
          </a:xfrm>
          <a:prstGeom prst="ben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73640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Empiricism</a:t>
            </a:r>
          </a:p>
        </p:txBody>
      </p:sp>
      <p:sp>
        <p:nvSpPr>
          <p:cNvPr id="3" name="Content Placeholder 2"/>
          <p:cNvSpPr>
            <a:spLocks noGrp="1"/>
          </p:cNvSpPr>
          <p:nvPr>
            <p:ph idx="1"/>
          </p:nvPr>
        </p:nvSpPr>
        <p:spPr>
          <a:xfrm>
            <a:off x="914400" y="1447800"/>
            <a:ext cx="7924800" cy="5257800"/>
          </a:xfrm>
        </p:spPr>
        <p:txBody>
          <a:bodyPr>
            <a:normAutofit/>
          </a:bodyPr>
          <a:lstStyle/>
          <a:p>
            <a:pPr marL="0" indent="0">
              <a:buNone/>
            </a:pPr>
            <a:r>
              <a:rPr lang="en-US" dirty="0"/>
              <a:t>While the scientific method is a powerful means of learning things about the physical world, we must remember that:</a:t>
            </a:r>
          </a:p>
          <a:p>
            <a:r>
              <a:rPr lang="en-US" dirty="0"/>
              <a:t>It is affected by our antecedent beliefs – philosophical assumptions, value judgments, personal and cultural biases, etc.</a:t>
            </a:r>
          </a:p>
          <a:p>
            <a:r>
              <a:rPr lang="en-US" dirty="0"/>
              <a:t>It is ideally suited for exploring replicable phenomena within the physical world, and does not work well for other kinds of phenomena.</a:t>
            </a:r>
          </a:p>
          <a:p>
            <a:endParaRPr lang="en-US" dirty="0"/>
          </a:p>
          <a:p>
            <a:endParaRPr lang="en-US" dirty="0"/>
          </a:p>
        </p:txBody>
      </p:sp>
    </p:spTree>
    <p:extLst>
      <p:ext uri="{BB962C8B-B14F-4D97-AF65-F5344CB8AC3E}">
        <p14:creationId xmlns:p14="http://schemas.microsoft.com/office/powerpoint/2010/main" val="2440055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Revelation and Interpretation</a:t>
            </a:r>
          </a:p>
        </p:txBody>
      </p:sp>
      <p:sp>
        <p:nvSpPr>
          <p:cNvPr id="3" name="Content Placeholder 2"/>
          <p:cNvSpPr>
            <a:spLocks noGrp="1"/>
          </p:cNvSpPr>
          <p:nvPr>
            <p:ph idx="1"/>
          </p:nvPr>
        </p:nvSpPr>
        <p:spPr>
          <a:xfrm>
            <a:off x="1066800" y="1600200"/>
            <a:ext cx="7620000" cy="4953000"/>
          </a:xfrm>
        </p:spPr>
        <p:txBody>
          <a:bodyPr>
            <a:normAutofit lnSpcReduction="10000"/>
          </a:bodyPr>
          <a:lstStyle/>
          <a:p>
            <a:pPr marL="0" indent="0">
              <a:buNone/>
            </a:pPr>
            <a:r>
              <a:rPr lang="en-US" dirty="0"/>
              <a:t>For those who believe that God reveals things to people through Scripture or other means, we need to distinguish between </a:t>
            </a:r>
            <a:r>
              <a:rPr lang="en-US" i="1" dirty="0"/>
              <a:t>revelation</a:t>
            </a:r>
            <a:r>
              <a:rPr lang="en-US" dirty="0"/>
              <a:t> and </a:t>
            </a:r>
            <a:r>
              <a:rPr lang="en-US" i="1" dirty="0"/>
              <a:t>interpretation</a:t>
            </a:r>
            <a:r>
              <a:rPr lang="en-US" dirty="0"/>
              <a:t>.</a:t>
            </a:r>
          </a:p>
          <a:p>
            <a:r>
              <a:rPr lang="en-US" dirty="0"/>
              <a:t>Revelation is the source material, such as a vision, a prophetic message, or divinely-inspired writings.</a:t>
            </a:r>
          </a:p>
          <a:p>
            <a:r>
              <a:rPr lang="en-US" dirty="0"/>
              <a:t>The method of interpretation that we use (our hermeneutics) will shape how we understand the revelatory material.</a:t>
            </a:r>
          </a:p>
          <a:p>
            <a:endParaRPr lang="en-US" dirty="0"/>
          </a:p>
          <a:p>
            <a:endParaRPr lang="en-US" dirty="0"/>
          </a:p>
        </p:txBody>
      </p:sp>
    </p:spTree>
    <p:extLst>
      <p:ext uri="{BB962C8B-B14F-4D97-AF65-F5344CB8AC3E}">
        <p14:creationId xmlns:p14="http://schemas.microsoft.com/office/powerpoint/2010/main" val="343683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3581400" cy="1143000"/>
          </a:xfrm>
        </p:spPr>
        <p:txBody>
          <a:bodyPr/>
          <a:lstStyle/>
          <a:p>
            <a:r>
              <a:rPr lang="en-US" dirty="0"/>
              <a:t>Hermes</a:t>
            </a:r>
          </a:p>
        </p:txBody>
      </p:sp>
      <p:sp>
        <p:nvSpPr>
          <p:cNvPr id="4" name="TextBox 3"/>
          <p:cNvSpPr txBox="1"/>
          <p:nvPr/>
        </p:nvSpPr>
        <p:spPr>
          <a:xfrm>
            <a:off x="838200" y="1383268"/>
            <a:ext cx="3886200" cy="5093702"/>
          </a:xfrm>
          <a:prstGeom prst="rect">
            <a:avLst/>
          </a:prstGeom>
          <a:noFill/>
        </p:spPr>
        <p:txBody>
          <a:bodyPr wrap="square" rtlCol="0">
            <a:spAutoFit/>
          </a:bodyPr>
          <a:lstStyle/>
          <a:p>
            <a:r>
              <a:rPr lang="en-US" sz="2500" dirty="0"/>
              <a:t>In Greek mythology, Hermes  was the wing-footed messenger of the gods, delivering messages between the gods – or from gods to people – verbatim.  Our word hermeneutics owes its origin to this mythical figure, and reminds us that the purpose of hermeneutics is to faithfully represent and understand the original message.</a:t>
            </a:r>
          </a:p>
        </p:txBody>
      </p:sp>
      <p:sp>
        <p:nvSpPr>
          <p:cNvPr id="5" name="Content Placeholder 4"/>
          <p:cNvSpPr>
            <a:spLocks noGrp="1"/>
          </p:cNvSpPr>
          <p:nvPr>
            <p:ph idx="1"/>
          </p:nvPr>
        </p:nvSpPr>
        <p:spPr>
          <a:xfrm>
            <a:off x="5096435" y="5867400"/>
            <a:ext cx="4029075" cy="838200"/>
          </a:xfrm>
        </p:spPr>
        <p:txBody>
          <a:bodyPr>
            <a:normAutofit fontScale="85000" lnSpcReduction="20000"/>
          </a:bodyPr>
          <a:lstStyle/>
          <a:p>
            <a:pPr marL="0" indent="0">
              <a:buNone/>
            </a:pPr>
            <a:r>
              <a:rPr lang="en-US" sz="1800" dirty="0"/>
              <a:t>Photo credit: Michal </a:t>
            </a:r>
            <a:r>
              <a:rPr lang="en-US" sz="1800" dirty="0" err="1"/>
              <a:t>Maňas</a:t>
            </a:r>
            <a:r>
              <a:rPr lang="en-US" sz="1800" dirty="0"/>
              <a:t> – photograph of a relief of Mercury (or of Hermes) at </a:t>
            </a:r>
            <a:r>
              <a:rPr lang="en-US" sz="1800" dirty="0" err="1"/>
              <a:t>Obchodní</a:t>
            </a:r>
            <a:r>
              <a:rPr lang="en-US" sz="1800" dirty="0"/>
              <a:t> </a:t>
            </a:r>
            <a:r>
              <a:rPr lang="en-US" sz="1800" dirty="0" err="1"/>
              <a:t>akademie</a:t>
            </a:r>
            <a:r>
              <a:rPr lang="en-US" sz="1800" dirty="0"/>
              <a:t> building, in Olomouc, Czech Republic.  Wikimedia Commons: Public Domain. </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381000"/>
            <a:ext cx="3705008" cy="5150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359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Hermeneutical Principles</a:t>
            </a:r>
          </a:p>
        </p:txBody>
      </p:sp>
      <p:sp>
        <p:nvSpPr>
          <p:cNvPr id="3" name="Content Placeholder 2"/>
          <p:cNvSpPr>
            <a:spLocks noGrp="1"/>
          </p:cNvSpPr>
          <p:nvPr>
            <p:ph idx="1"/>
          </p:nvPr>
        </p:nvSpPr>
        <p:spPr>
          <a:xfrm>
            <a:off x="1066800" y="1295400"/>
            <a:ext cx="7620000" cy="5257800"/>
          </a:xfrm>
        </p:spPr>
        <p:txBody>
          <a:bodyPr>
            <a:normAutofit fontScale="92500" lnSpcReduction="20000"/>
          </a:bodyPr>
          <a:lstStyle/>
          <a:p>
            <a:pPr marL="0" indent="0">
              <a:buNone/>
            </a:pPr>
            <a:r>
              <a:rPr lang="en-US" dirty="0"/>
              <a:t>What did the message mean to the original audience?  Look for things such as:</a:t>
            </a:r>
          </a:p>
          <a:p>
            <a:r>
              <a:rPr lang="en-US" dirty="0"/>
              <a:t>Historical context of the author and audience</a:t>
            </a:r>
          </a:p>
          <a:p>
            <a:r>
              <a:rPr lang="en-US" dirty="0"/>
              <a:t>Context of the book (purpose)</a:t>
            </a:r>
          </a:p>
          <a:p>
            <a:r>
              <a:rPr lang="en-US" dirty="0"/>
              <a:t>Genre</a:t>
            </a:r>
          </a:p>
          <a:p>
            <a:r>
              <a:rPr lang="en-US" dirty="0"/>
              <a:t>Immediate Scriptural context</a:t>
            </a:r>
          </a:p>
          <a:p>
            <a:r>
              <a:rPr lang="en-US" dirty="0"/>
              <a:t>Confusion due to differences in our own context and language</a:t>
            </a:r>
          </a:p>
          <a:p>
            <a:r>
              <a:rPr lang="en-US" dirty="0"/>
              <a:t>How does the passage relate to the overall message of Scripture?</a:t>
            </a:r>
          </a:p>
          <a:p>
            <a:r>
              <a:rPr lang="en-US" dirty="0"/>
              <a:t>How have other reliable sources interpreted the passage?</a:t>
            </a:r>
          </a:p>
          <a:p>
            <a:endParaRPr lang="en-US" dirty="0"/>
          </a:p>
        </p:txBody>
      </p:sp>
    </p:spTree>
    <p:extLst>
      <p:ext uri="{BB962C8B-B14F-4D97-AF65-F5344CB8AC3E}">
        <p14:creationId xmlns:p14="http://schemas.microsoft.com/office/powerpoint/2010/main" val="2718283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38" y="4763"/>
            <a:ext cx="9896476" cy="684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85493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p:txBody>
          <a:bodyPr>
            <a:noAutofit/>
          </a:bodyPr>
          <a:lstStyle/>
          <a:p>
            <a:r>
              <a:rPr lang="en-US" sz="3600" dirty="0"/>
              <a:t>What epistemic methods (authority, logic, empiricism, hermeneutics) do you rely on most often?</a:t>
            </a:r>
          </a:p>
          <a:p>
            <a:r>
              <a:rPr lang="en-US" sz="3600" dirty="0"/>
              <a:t>How rigorous are you in making sure that you use relevant epistemic methods carefully?</a:t>
            </a:r>
          </a:p>
          <a:p>
            <a:r>
              <a:rPr lang="en-US" sz="3600" dirty="0"/>
              <a:t>How can you improve your epistemic competence?</a:t>
            </a:r>
          </a:p>
        </p:txBody>
      </p:sp>
    </p:spTree>
    <p:extLst>
      <p:ext uri="{BB962C8B-B14F-4D97-AF65-F5344CB8AC3E}">
        <p14:creationId xmlns:p14="http://schemas.microsoft.com/office/powerpoint/2010/main" val="629095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5464</TotalTime>
  <Words>2814</Words>
  <Application>Microsoft Office PowerPoint</Application>
  <PresentationFormat>On-screen Show (4:3)</PresentationFormat>
  <Paragraphs>215</Paragraphs>
  <Slides>47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Sylfaen</vt:lpstr>
      <vt:lpstr>Trajan Pro</vt:lpstr>
      <vt:lpstr>Office Theme</vt:lpstr>
      <vt:lpstr>Integrative Approaches to Psychology and Christianity – 4th ed.</vt:lpstr>
      <vt:lpstr>PowerPoint Slides  to Accompany   Integrative Approaches to Psychology and Christianity, 4th  Edition   Chapter 5 The Pursuit of Truth  </vt:lpstr>
      <vt:lpstr>The Thinker  (Le Penseur) is a bronze sculpture on a marble pedestal by Auguste Rodin.   The first cast was made  in 1902 and is now in the Musée Rodin in Paris.  28 other casts and numerous copies have been made.  This copy is at the Legion of Honor (museum) in San Francisco.  Photo credit: Public domain.</vt:lpstr>
      <vt:lpstr>Epistemology</vt:lpstr>
      <vt:lpstr>PowerPoint Presentation</vt:lpstr>
      <vt:lpstr>So…</vt:lpstr>
      <vt:lpstr>Part 1: </vt:lpstr>
      <vt:lpstr>PowerPoint Presentation</vt:lpstr>
      <vt:lpstr>Perception and Reality</vt:lpstr>
      <vt:lpstr>Limitations on Reasoning </vt:lpstr>
      <vt:lpstr>Human limitations </vt:lpstr>
      <vt:lpstr>The reliability of human thinking</vt:lpstr>
      <vt:lpstr>Psychological insights on thinking errors</vt:lpstr>
      <vt:lpstr>Reflection Point</vt:lpstr>
      <vt:lpstr>Limitations due to sin</vt:lpstr>
      <vt:lpstr>Limitations due to sin</vt:lpstr>
      <vt:lpstr>Reflection Point</vt:lpstr>
      <vt:lpstr>Part 2: Epistemic Virtues</vt:lpstr>
      <vt:lpstr>Intellectual Virtues</vt:lpstr>
      <vt:lpstr>Intellectual Virtues</vt:lpstr>
      <vt:lpstr>Intellectual Virtues:  Studiositas</vt:lpstr>
      <vt:lpstr>Intellectual Virtues:  Intellectual Humility</vt:lpstr>
      <vt:lpstr>Intellectual Virtues:  Intellectual Courage &amp; Caution </vt:lpstr>
      <vt:lpstr>Intellectual Virtues:  Intellectual Integrity</vt:lpstr>
      <vt:lpstr>Intellectual Virtues:  Intellectual Perseverance</vt:lpstr>
      <vt:lpstr>Reflection Point</vt:lpstr>
      <vt:lpstr>Part 3:  Of madness and methodologies</vt:lpstr>
      <vt:lpstr>A few approaches to epistemology</vt:lpstr>
      <vt:lpstr>Competing Perspectives  on the Ability to Know</vt:lpstr>
      <vt:lpstr>Epistemic Methods 1</vt:lpstr>
      <vt:lpstr>Authority</vt:lpstr>
      <vt:lpstr>Authority</vt:lpstr>
      <vt:lpstr>Criteria for the Credibility of Knowledge Obtained via Authority</vt:lpstr>
      <vt:lpstr>Criteria for the Credibility of Knowledge Obtained via Authority</vt:lpstr>
      <vt:lpstr>Reflection Point</vt:lpstr>
      <vt:lpstr>Logic</vt:lpstr>
      <vt:lpstr>Logic</vt:lpstr>
      <vt:lpstr>Logic</vt:lpstr>
      <vt:lpstr>Logic</vt:lpstr>
      <vt:lpstr>Empiricism</vt:lpstr>
      <vt:lpstr>Empiricism</vt:lpstr>
      <vt:lpstr>Empiricism</vt:lpstr>
      <vt:lpstr>Revelation and Interpretation</vt:lpstr>
      <vt:lpstr>Hermes</vt:lpstr>
      <vt:lpstr>Hermeneutical Principles</vt:lpstr>
      <vt:lpstr>PowerPoint Presentation</vt:lpstr>
      <vt:lpstr>Reflection 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146</cp:revision>
  <dcterms:created xsi:type="dcterms:W3CDTF">2015-05-18T19:09:05Z</dcterms:created>
  <dcterms:modified xsi:type="dcterms:W3CDTF">2021-11-16T19:41:30Z</dcterms:modified>
</cp:coreProperties>
</file>