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9" r:id="rId2"/>
    <p:sldId id="256" r:id="rId3"/>
    <p:sldId id="257" r:id="rId4"/>
    <p:sldId id="258" r:id="rId5"/>
    <p:sldId id="261" r:id="rId6"/>
    <p:sldId id="262" r:id="rId7"/>
    <p:sldId id="263" r:id="rId8"/>
    <p:sldId id="264" r:id="rId9"/>
    <p:sldId id="265" r:id="rId10"/>
    <p:sldId id="266" r:id="rId11"/>
    <p:sldId id="293" r:id="rId12"/>
    <p:sldId id="294" r:id="rId13"/>
    <p:sldId id="295" r:id="rId14"/>
    <p:sldId id="292" r:id="rId15"/>
    <p:sldId id="267" r:id="rId16"/>
    <p:sldId id="268" r:id="rId17"/>
    <p:sldId id="269" r:id="rId18"/>
    <p:sldId id="271" r:id="rId19"/>
    <p:sldId id="272" r:id="rId20"/>
    <p:sldId id="273" r:id="rId21"/>
    <p:sldId id="274" r:id="rId22"/>
    <p:sldId id="275" r:id="rId23"/>
    <p:sldId id="276" r:id="rId24"/>
    <p:sldId id="277" r:id="rId25"/>
    <p:sldId id="296" r:id="rId26"/>
    <p:sldId id="279" r:id="rId27"/>
    <p:sldId id="280" r:id="rId28"/>
    <p:sldId id="281" r:id="rId29"/>
    <p:sldId id="282" r:id="rId30"/>
    <p:sldId id="283" r:id="rId31"/>
    <p:sldId id="284" r:id="rId32"/>
    <p:sldId id="285" r:id="rId33"/>
    <p:sldId id="297" r:id="rId34"/>
    <p:sldId id="286" r:id="rId35"/>
    <p:sldId id="287" r:id="rId36"/>
    <p:sldId id="288" r:id="rId37"/>
    <p:sldId id="298" r:id="rId38"/>
    <p:sldId id="299" r:id="rId39"/>
    <p:sldId id="300" r:id="rId40"/>
    <p:sldId id="301" r:id="rId41"/>
    <p:sldId id="289" r:id="rId42"/>
    <p:sldId id="290" r:id="rId43"/>
    <p:sldId id="291" r:id="rId44"/>
    <p:sldId id="30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97563-6A4F-41FE-AACB-6353DADB4764}" v="4" dt="2021-11-06T16:44:3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0" d="100"/>
          <a:sy n="110" d="100"/>
        </p:scale>
        <p:origin x="1566" y="10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0B5C2-5A5C-438E-B343-6F7550FC6705}" type="slidenum">
              <a:rPr lang="en-US" smtClean="0"/>
              <a:t>18</a:t>
            </a:fld>
            <a:endParaRPr lang="en-US"/>
          </a:p>
        </p:txBody>
      </p:sp>
    </p:spTree>
    <p:extLst>
      <p:ext uri="{BB962C8B-B14F-4D97-AF65-F5344CB8AC3E}">
        <p14:creationId xmlns:p14="http://schemas.microsoft.com/office/powerpoint/2010/main" val="2976307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0B5C2-5A5C-438E-B343-6F7550FC6705}" type="slidenum">
              <a:rPr lang="en-US" smtClean="0"/>
              <a:t>21</a:t>
            </a:fld>
            <a:endParaRPr lang="en-US"/>
          </a:p>
        </p:txBody>
      </p:sp>
    </p:spTree>
    <p:extLst>
      <p:ext uri="{BB962C8B-B14F-4D97-AF65-F5344CB8AC3E}">
        <p14:creationId xmlns:p14="http://schemas.microsoft.com/office/powerpoint/2010/main" val="297630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4: Worldviews</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17600" dirty="0">
                <a:solidFill>
                  <a:srgbClr val="614537"/>
                </a:solidFill>
                <a:latin typeface="Sylfaen" panose="010A0502050306030303" pitchFamily="18" charset="0"/>
              </a:rPr>
              <a:t>Chapter 4</a:t>
            </a:r>
          </a:p>
          <a:p>
            <a:r>
              <a:rPr lang="en-US" sz="17600" dirty="0">
                <a:solidFill>
                  <a:srgbClr val="614537"/>
                </a:solidFill>
                <a:latin typeface="Sylfaen" panose="010A0502050306030303" pitchFamily="18" charset="0"/>
              </a:rPr>
              <a:t>Windows on the World:</a:t>
            </a:r>
          </a:p>
          <a:p>
            <a:r>
              <a:rPr lang="en-US" sz="17600" dirty="0">
                <a:solidFill>
                  <a:srgbClr val="614537"/>
                </a:solidFill>
                <a:latin typeface="Sylfaen" panose="010A0502050306030303" pitchFamily="18" charset="0"/>
              </a:rPr>
              <a:t>Assumptions and Worldviews</a:t>
            </a:r>
          </a:p>
          <a:p>
            <a:endParaRPr lang="en-US" sz="17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770187"/>
            <a:ext cx="3505200" cy="1470025"/>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Chapter 4</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Windows on the World:</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Assumptions and Worldviews</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descr="File:River crossing, Pweto, Katanga.jpg"/>
          <p:cNvPicPr>
            <a:picLocks noChangeAspect="1" noChangeArrowheads="1"/>
          </p:cNvPicPr>
          <p:nvPr/>
        </p:nvPicPr>
        <p:blipFill>
          <a:blip r:embed="rId2" cstate="print"/>
          <a:srcRect/>
          <a:stretch>
            <a:fillRect/>
          </a:stretch>
        </p:blipFill>
        <p:spPr bwMode="auto">
          <a:xfrm>
            <a:off x="4419600" y="0"/>
            <a:ext cx="4917972" cy="3276600"/>
          </a:xfrm>
          <a:prstGeom prst="rect">
            <a:avLst/>
          </a:prstGeom>
          <a:noFill/>
        </p:spPr>
      </p:pic>
      <p:pic>
        <p:nvPicPr>
          <p:cNvPr id="17416" name="Picture 8" descr="https://www.maf.org/image/1.-website-images/9QCAU-Nyankunde-by-Stig-Jacobsson.jpg"/>
          <p:cNvPicPr>
            <a:picLocks noChangeAspect="1" noChangeArrowheads="1"/>
          </p:cNvPicPr>
          <p:nvPr/>
        </p:nvPicPr>
        <p:blipFill>
          <a:blip r:embed="rId3" cstate="print"/>
          <a:srcRect/>
          <a:stretch>
            <a:fillRect/>
          </a:stretch>
        </p:blipFill>
        <p:spPr bwMode="auto">
          <a:xfrm>
            <a:off x="-1" y="3352800"/>
            <a:ext cx="9247759" cy="3505200"/>
          </a:xfrm>
          <a:prstGeom prst="rect">
            <a:avLst/>
          </a:prstGeom>
          <a:noFill/>
        </p:spPr>
      </p:pic>
      <p:pic>
        <p:nvPicPr>
          <p:cNvPr id="17418" name="Picture 10" descr="https://davidashleypetersen.files.wordpress.com/2010/08/roads-in-congo.jpg"/>
          <p:cNvPicPr>
            <a:picLocks noChangeAspect="1" noChangeArrowheads="1"/>
          </p:cNvPicPr>
          <p:nvPr/>
        </p:nvPicPr>
        <p:blipFill>
          <a:blip r:embed="rId4" cstate="print"/>
          <a:srcRect/>
          <a:stretch>
            <a:fillRect/>
          </a:stretch>
        </p:blipFill>
        <p:spPr bwMode="auto">
          <a:xfrm>
            <a:off x="0" y="0"/>
            <a:ext cx="4368799" cy="3276600"/>
          </a:xfrm>
          <a:prstGeom prst="rect">
            <a:avLst/>
          </a:prstGeom>
          <a:noFill/>
        </p:spPr>
      </p:pic>
      <p:sp>
        <p:nvSpPr>
          <p:cNvPr id="11" name="TextBox 10"/>
          <p:cNvSpPr txBox="1"/>
          <p:nvPr/>
        </p:nvSpPr>
        <p:spPr>
          <a:xfrm>
            <a:off x="0" y="3352800"/>
            <a:ext cx="9144000" cy="1015663"/>
          </a:xfrm>
          <a:prstGeom prst="rect">
            <a:avLst/>
          </a:prstGeom>
          <a:noFill/>
        </p:spPr>
        <p:txBody>
          <a:bodyPr wrap="square" rtlCol="0">
            <a:spAutoFit/>
          </a:bodyPr>
          <a:lstStyle/>
          <a:p>
            <a:pPr algn="ctr"/>
            <a:r>
              <a:rPr lang="en-US" sz="3200" dirty="0">
                <a:solidFill>
                  <a:schemeClr val="bg1"/>
                </a:solidFill>
              </a:rPr>
              <a:t>Transportation in the Democratic Republic of Congo  </a:t>
            </a:r>
            <a:r>
              <a:rPr lang="en-US" sz="1400" dirty="0">
                <a:solidFill>
                  <a:schemeClr val="bg1"/>
                </a:solidFill>
              </a:rPr>
              <a:t>Photo credits, clockwise from left:  DRC Highway, David Peterson, MAF; </a:t>
            </a:r>
          </a:p>
          <a:p>
            <a:pPr algn="ctr"/>
            <a:r>
              <a:rPr lang="en-US" sz="1400" dirty="0">
                <a:solidFill>
                  <a:schemeClr val="bg1"/>
                </a:solidFill>
              </a:rPr>
              <a:t>River Crossing, </a:t>
            </a:r>
            <a:r>
              <a:rPr lang="en-US" sz="1400" dirty="0" err="1">
                <a:solidFill>
                  <a:schemeClr val="bg1"/>
                </a:solidFill>
              </a:rPr>
              <a:t>Pweto</a:t>
            </a:r>
            <a:r>
              <a:rPr lang="en-US" sz="1400" dirty="0">
                <a:solidFill>
                  <a:schemeClr val="bg1"/>
                </a:solidFill>
              </a:rPr>
              <a:t>, Katanga by Tom </a:t>
            </a:r>
            <a:r>
              <a:rPr lang="en-US" sz="1400" dirty="0" err="1">
                <a:solidFill>
                  <a:schemeClr val="bg1"/>
                </a:solidFill>
              </a:rPr>
              <a:t>Skriner</a:t>
            </a:r>
            <a:r>
              <a:rPr lang="en-US" sz="1400" dirty="0">
                <a:solidFill>
                  <a:schemeClr val="bg1"/>
                </a:solidFill>
              </a:rPr>
              <a:t>, Wikimedia; MAF at </a:t>
            </a:r>
            <a:r>
              <a:rPr lang="en-US" sz="1400" dirty="0" err="1">
                <a:solidFill>
                  <a:schemeClr val="bg1"/>
                </a:solidFill>
              </a:rPr>
              <a:t>Nyankunde</a:t>
            </a:r>
            <a:r>
              <a:rPr lang="en-US" sz="1400" dirty="0">
                <a:solidFill>
                  <a:schemeClr val="bg1"/>
                </a:solidFill>
              </a:rPr>
              <a:t>, </a:t>
            </a:r>
            <a:r>
              <a:rPr lang="en-US" sz="1400" dirty="0" err="1">
                <a:solidFill>
                  <a:schemeClr val="bg1"/>
                </a:solidFill>
              </a:rPr>
              <a:t>Stig</a:t>
            </a:r>
            <a:r>
              <a:rPr lang="en-US" sz="1400" dirty="0">
                <a:solidFill>
                  <a:schemeClr val="bg1"/>
                </a:solidFill>
              </a:rPr>
              <a:t> Jacobson. Used by permission.</a:t>
            </a:r>
          </a:p>
        </p:txBody>
      </p:sp>
    </p:spTree>
    <p:extLst>
      <p:ext uri="{BB962C8B-B14F-4D97-AF65-F5344CB8AC3E}">
        <p14:creationId xmlns:p14="http://schemas.microsoft.com/office/powerpoint/2010/main" val="333717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pweb-uploads.s3.amazonaws.com/2013/09/10-02-13-1120CG-E124-690x460.jpg"/>
          <p:cNvPicPr>
            <a:picLocks noChangeAspect="1" noChangeArrowheads="1"/>
          </p:cNvPicPr>
          <p:nvPr/>
        </p:nvPicPr>
        <p:blipFill rotWithShape="1">
          <a:blip r:embed="rId2" cstate="print"/>
          <a:srcRect l="11112" r="-11112" b="-3"/>
          <a:stretch/>
        </p:blipFill>
        <p:spPr bwMode="auto">
          <a:xfrm>
            <a:off x="0" y="0"/>
            <a:ext cx="10287000" cy="6858000"/>
          </a:xfrm>
          <a:prstGeom prst="rect">
            <a:avLst/>
          </a:prstGeom>
          <a:noFill/>
        </p:spPr>
      </p:pic>
      <p:pic>
        <p:nvPicPr>
          <p:cNvPr id="17412" name="Picture 4" descr="http://www.doubleharvest.org/images/uploads/DSC04523.jpg"/>
          <p:cNvPicPr>
            <a:picLocks noChangeAspect="1" noChangeArrowheads="1"/>
          </p:cNvPicPr>
          <p:nvPr/>
        </p:nvPicPr>
        <p:blipFill>
          <a:blip r:embed="rId3" cstate="print"/>
          <a:srcRect/>
          <a:stretch>
            <a:fillRect/>
          </a:stretch>
        </p:blipFill>
        <p:spPr bwMode="auto">
          <a:xfrm>
            <a:off x="5638801" y="4234106"/>
            <a:ext cx="3505200" cy="2623894"/>
          </a:xfrm>
          <a:prstGeom prst="ellipse">
            <a:avLst/>
          </a:prstGeom>
          <a:ln>
            <a:noFill/>
          </a:ln>
          <a:effectLst>
            <a:softEdge rad="112500"/>
          </a:effectLst>
        </p:spPr>
      </p:pic>
      <p:sp>
        <p:nvSpPr>
          <p:cNvPr id="6" name="TextBox 5"/>
          <p:cNvSpPr txBox="1"/>
          <p:nvPr/>
        </p:nvSpPr>
        <p:spPr>
          <a:xfrm>
            <a:off x="609600" y="152399"/>
            <a:ext cx="7924800" cy="2246769"/>
          </a:xfrm>
          <a:prstGeom prst="rect">
            <a:avLst/>
          </a:prstGeom>
          <a:solidFill>
            <a:schemeClr val="accent1">
              <a:alpha val="47000"/>
            </a:schemeClr>
          </a:solidFill>
        </p:spPr>
        <p:txBody>
          <a:bodyPr wrap="square" rtlCol="0">
            <a:spAutoFit/>
          </a:bodyPr>
          <a:lstStyle/>
          <a:p>
            <a:pPr algn="ctr"/>
            <a:r>
              <a:rPr lang="en-US" sz="2800" dirty="0">
                <a:solidFill>
                  <a:schemeClr val="bg2"/>
                </a:solidFill>
                <a:effectLst>
                  <a:outerShdw blurRad="38100" dist="38100" dir="2700000" algn="tl">
                    <a:srgbClr val="000000">
                      <a:alpha val="43137"/>
                    </a:srgbClr>
                  </a:outerShdw>
                </a:effectLst>
              </a:rPr>
              <a:t>Recall the opening story in which the author talked about his family’s dinnertime conversation and his experiences in Africa.  Identify some of the worldview assumptions  that framed the way he and others understood  the world and their own experiences.</a:t>
            </a:r>
          </a:p>
        </p:txBody>
      </p:sp>
    </p:spTree>
    <p:extLst>
      <p:ext uri="{BB962C8B-B14F-4D97-AF65-F5344CB8AC3E}">
        <p14:creationId xmlns:p14="http://schemas.microsoft.com/office/powerpoint/2010/main" val="109714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Worldviews</a:t>
            </a:r>
          </a:p>
        </p:txBody>
      </p:sp>
      <p:sp>
        <p:nvSpPr>
          <p:cNvPr id="3" name="Content Placeholder 2"/>
          <p:cNvSpPr>
            <a:spLocks noGrp="1"/>
          </p:cNvSpPr>
          <p:nvPr>
            <p:ph idx="1"/>
          </p:nvPr>
        </p:nvSpPr>
        <p:spPr>
          <a:xfrm>
            <a:off x="934092" y="1420402"/>
            <a:ext cx="7772400" cy="4525963"/>
          </a:xfrm>
        </p:spPr>
        <p:txBody>
          <a:bodyPr>
            <a:noAutofit/>
          </a:bodyPr>
          <a:lstStyle/>
          <a:p>
            <a:r>
              <a:rPr lang="en-US" sz="3600" dirty="0"/>
              <a:t>Weltanschauung – “life perspective” or “confessional vision.” </a:t>
            </a:r>
          </a:p>
          <a:p>
            <a:r>
              <a:rPr lang="en-US" sz="3600" dirty="0"/>
              <a:t>Worldviews are comprised of our basic beliefs and fundamental assumptions that shape how we understand the world.</a:t>
            </a:r>
          </a:p>
          <a:p>
            <a:r>
              <a:rPr lang="en-US" sz="3600" dirty="0"/>
              <a:t>They are a lot like eyeglasses – they frame and focus what we see, and they obscure and blur things as well.</a:t>
            </a:r>
          </a:p>
        </p:txBody>
      </p:sp>
    </p:spTree>
    <p:extLst>
      <p:ext uri="{BB962C8B-B14F-4D97-AF65-F5344CB8AC3E}">
        <p14:creationId xmlns:p14="http://schemas.microsoft.com/office/powerpoint/2010/main" val="131712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Worldviews</a:t>
            </a:r>
            <a:r>
              <a:rPr lang="en-US" baseline="30000" dirty="0"/>
              <a:t>1</a:t>
            </a:r>
          </a:p>
        </p:txBody>
      </p:sp>
      <p:sp>
        <p:nvSpPr>
          <p:cNvPr id="3" name="Content Placeholder 2"/>
          <p:cNvSpPr>
            <a:spLocks noGrp="1"/>
          </p:cNvSpPr>
          <p:nvPr>
            <p:ph idx="1"/>
          </p:nvPr>
        </p:nvSpPr>
        <p:spPr>
          <a:xfrm>
            <a:off x="1066800" y="1295400"/>
            <a:ext cx="7924800" cy="5638800"/>
          </a:xfrm>
        </p:spPr>
        <p:txBody>
          <a:bodyPr>
            <a:normAutofit fontScale="92500" lnSpcReduction="10000"/>
          </a:bodyPr>
          <a:lstStyle/>
          <a:p>
            <a:pPr marL="0" indent="0" algn="l">
              <a:buNone/>
            </a:pPr>
            <a:r>
              <a:rPr lang="en-US" sz="3900" dirty="0"/>
              <a:t>Four basic worldviews questions:</a:t>
            </a:r>
          </a:p>
          <a:p>
            <a:pPr marL="514350" indent="-514350">
              <a:buAutoNum type="arabicPeriod"/>
            </a:pPr>
            <a:r>
              <a:rPr lang="en-US" dirty="0"/>
              <a:t>What does it mean to be human? </a:t>
            </a:r>
          </a:p>
          <a:p>
            <a:pPr marL="914400" lvl="1" indent="-514350"/>
            <a:r>
              <a:rPr lang="en-US" dirty="0"/>
              <a:t>What are the characteristics of human nature? </a:t>
            </a:r>
          </a:p>
          <a:p>
            <a:pPr marL="914400" lvl="1" indent="-514350"/>
            <a:r>
              <a:rPr lang="en-US" dirty="0"/>
              <a:t>What is the purpose of human life? </a:t>
            </a:r>
          </a:p>
          <a:p>
            <a:pPr marL="914400" lvl="1" indent="-514350"/>
            <a:r>
              <a:rPr lang="en-US" dirty="0"/>
              <a:t>What duties, obligations, and responsibilities do human beings have? </a:t>
            </a:r>
          </a:p>
          <a:p>
            <a:pPr marL="514350" indent="-514350">
              <a:buAutoNum type="arabicPeriod"/>
            </a:pPr>
            <a:r>
              <a:rPr lang="en-US" dirty="0"/>
              <a:t>What is the nature of the world? </a:t>
            </a:r>
          </a:p>
          <a:p>
            <a:pPr marL="914400" lvl="1" indent="-514350"/>
            <a:r>
              <a:rPr lang="en-US" dirty="0"/>
              <a:t>Is the material world real or an illusion?</a:t>
            </a:r>
          </a:p>
          <a:p>
            <a:pPr marL="914400" lvl="1" indent="-514350"/>
            <a:r>
              <a:rPr lang="en-US" dirty="0"/>
              <a:t>Is there anything outside of the material world (spirits, God, gods, etc.)?  </a:t>
            </a:r>
          </a:p>
          <a:p>
            <a:pPr marL="914400" lvl="1" indent="-514350"/>
            <a:r>
              <a:rPr lang="en-US" dirty="0"/>
              <a:t>If any thing outside of the observable world exists, how does it relate to the observable world?</a:t>
            </a:r>
          </a:p>
          <a:p>
            <a:pPr marL="400050" lvl="1" indent="0" algn="r">
              <a:buNone/>
            </a:pPr>
            <a:r>
              <a:rPr lang="en-US" sz="1800" baseline="30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Drawn on material from Walsh &amp; Middleton, </a:t>
            </a:r>
            <a:r>
              <a:rPr lang="en-US" sz="1800" i="1" baseline="30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Transforming vi­sion</a:t>
            </a:r>
            <a:r>
              <a:rPr lang="en-US" sz="1800" baseline="30000" dirty="0">
                <a:solidFill>
                  <a:srgbClr val="000000"/>
                </a:solidFill>
                <a:effectLst/>
                <a:latin typeface="Calibri" panose="020F0502020204030204" pitchFamily="34" charset="0"/>
                <a:ea typeface="Calibri" panose="020F0502020204030204" pitchFamily="34" charset="0"/>
                <a:cs typeface="Minion Pro"/>
              </a:rPr>
              <a:t>, 32.</a:t>
            </a:r>
            <a:endParaRPr lang="en-US" dirty="0"/>
          </a:p>
        </p:txBody>
      </p:sp>
    </p:spTree>
    <p:extLst>
      <p:ext uri="{BB962C8B-B14F-4D97-AF65-F5344CB8AC3E}">
        <p14:creationId xmlns:p14="http://schemas.microsoft.com/office/powerpoint/2010/main" val="152426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Worldviews</a:t>
            </a:r>
          </a:p>
        </p:txBody>
      </p:sp>
      <p:sp>
        <p:nvSpPr>
          <p:cNvPr id="3" name="Content Placeholder 2"/>
          <p:cNvSpPr>
            <a:spLocks noGrp="1"/>
          </p:cNvSpPr>
          <p:nvPr>
            <p:ph idx="1"/>
          </p:nvPr>
        </p:nvSpPr>
        <p:spPr>
          <a:xfrm>
            <a:off x="1066800" y="1219200"/>
            <a:ext cx="7620000" cy="4953000"/>
          </a:xfrm>
        </p:spPr>
        <p:txBody>
          <a:bodyPr>
            <a:normAutofit/>
          </a:bodyPr>
          <a:lstStyle/>
          <a:p>
            <a:pPr>
              <a:buNone/>
            </a:pPr>
            <a:r>
              <a:rPr lang="en-US" sz="3600" dirty="0"/>
              <a:t>Four basic worldviews questions:</a:t>
            </a:r>
          </a:p>
          <a:p>
            <a:pPr marL="514350" indent="-514350">
              <a:buAutoNum type="arabicPeriod" startAt="3"/>
            </a:pPr>
            <a:r>
              <a:rPr lang="en-US" dirty="0"/>
              <a:t>What’s wrong with the world, and why do things go wrong? Why does the world contain suffering and evil?</a:t>
            </a:r>
          </a:p>
          <a:p>
            <a:pPr marL="514350" indent="-514350">
              <a:buAutoNum type="arabicPeriod" startAt="3"/>
            </a:pPr>
            <a:r>
              <a:rPr lang="en-US" dirty="0"/>
              <a:t>How can what is wrong with the world, and what is wrong with my life, be fixed? What gives meaning or hope to human existence? </a:t>
            </a:r>
          </a:p>
        </p:txBody>
      </p:sp>
    </p:spTree>
    <p:extLst>
      <p:ext uri="{BB962C8B-B14F-4D97-AF65-F5344CB8AC3E}">
        <p14:creationId xmlns:p14="http://schemas.microsoft.com/office/powerpoint/2010/main" val="355373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Worldviews</a:t>
            </a:r>
          </a:p>
        </p:txBody>
      </p:sp>
      <p:sp>
        <p:nvSpPr>
          <p:cNvPr id="3" name="Content Placeholder 2"/>
          <p:cNvSpPr>
            <a:spLocks noGrp="1"/>
          </p:cNvSpPr>
          <p:nvPr>
            <p:ph idx="1"/>
          </p:nvPr>
        </p:nvSpPr>
        <p:spPr>
          <a:xfrm>
            <a:off x="1066800" y="1295400"/>
            <a:ext cx="8077200" cy="5562600"/>
          </a:xfrm>
        </p:spPr>
        <p:txBody>
          <a:bodyPr>
            <a:normAutofit lnSpcReduction="10000"/>
          </a:bodyPr>
          <a:lstStyle/>
          <a:p>
            <a:r>
              <a:rPr lang="en-US" dirty="0"/>
              <a:t>We can – to a limited degree – examine our worldviews.</a:t>
            </a:r>
          </a:p>
          <a:p>
            <a:r>
              <a:rPr lang="en-US" dirty="0"/>
              <a:t>We usually reflect on our worldviews only when something doesn’t seem to make sense based on our assumptions, or when we encounter people who have different worldviews.</a:t>
            </a:r>
          </a:p>
          <a:p>
            <a:r>
              <a:rPr lang="en-US" dirty="0"/>
              <a:t>We “inherit” our worldviews from the process of socialization.</a:t>
            </a:r>
          </a:p>
          <a:p>
            <a:pPr lvl="1"/>
            <a:r>
              <a:rPr lang="en-US" dirty="0"/>
              <a:t>Worldviews are not always internally consistent, and different worldviews can be combined (syncretism).</a:t>
            </a:r>
          </a:p>
          <a:p>
            <a:endParaRPr lang="en-US" dirty="0"/>
          </a:p>
        </p:txBody>
      </p:sp>
    </p:spTree>
    <p:extLst>
      <p:ext uri="{BB962C8B-B14F-4D97-AF65-F5344CB8AC3E}">
        <p14:creationId xmlns:p14="http://schemas.microsoft.com/office/powerpoint/2010/main" val="348725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1066800" y="1600200"/>
            <a:ext cx="7772400" cy="4525963"/>
          </a:xfrm>
        </p:spPr>
        <p:txBody>
          <a:bodyPr/>
          <a:lstStyle/>
          <a:p>
            <a:pPr>
              <a:buNone/>
            </a:pPr>
            <a:r>
              <a:rPr lang="en-US" dirty="0"/>
              <a:t>Animism – there is a spirit world, composed of spirits of animals, trees, ancestors, or other beings – that can influence the natural world.</a:t>
            </a:r>
          </a:p>
          <a:p>
            <a:pPr marL="679450"/>
            <a:r>
              <a:rPr lang="en-US" dirty="0"/>
              <a:t>Unusual events may be explained by the actions of spirits.  The spirits might be able to be placated or, in some cases, implored to harm one’s enemies.</a:t>
            </a:r>
          </a:p>
        </p:txBody>
      </p:sp>
    </p:spTree>
    <p:extLst>
      <p:ext uri="{BB962C8B-B14F-4D97-AF65-F5344CB8AC3E}">
        <p14:creationId xmlns:p14="http://schemas.microsoft.com/office/powerpoint/2010/main" val="94341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lstStyle/>
          <a:p>
            <a:r>
              <a:rPr lang="en-US" dirty="0"/>
              <a:t>A Worldview Sampler</a:t>
            </a:r>
          </a:p>
        </p:txBody>
      </p:sp>
      <p:sp>
        <p:nvSpPr>
          <p:cNvPr id="3" name="Content Placeholder 2"/>
          <p:cNvSpPr>
            <a:spLocks noGrp="1"/>
          </p:cNvSpPr>
          <p:nvPr>
            <p:ph idx="1"/>
          </p:nvPr>
        </p:nvSpPr>
        <p:spPr>
          <a:xfrm>
            <a:off x="914400" y="1600200"/>
            <a:ext cx="3200400" cy="5257800"/>
          </a:xfrm>
        </p:spPr>
        <p:txBody>
          <a:bodyPr>
            <a:normAutofit/>
          </a:bodyPr>
          <a:lstStyle/>
          <a:p>
            <a:pPr>
              <a:buNone/>
            </a:pPr>
            <a:r>
              <a:rPr lang="en-US" dirty="0"/>
              <a:t>Polytheism – there is a hierarchy of gods, each of whom is powerful in a limited domain.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894" y="1174376"/>
            <a:ext cx="3815847" cy="3931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2000" y="5257800"/>
            <a:ext cx="8229600" cy="1477328"/>
          </a:xfrm>
          <a:prstGeom prst="rect">
            <a:avLst/>
          </a:prstGeom>
          <a:noFill/>
        </p:spPr>
        <p:txBody>
          <a:bodyPr wrap="square" rtlCol="0">
            <a:spAutoFit/>
          </a:bodyPr>
          <a:lstStyle/>
          <a:p>
            <a:pPr algn="just"/>
            <a:r>
              <a:rPr lang="en-US" dirty="0"/>
              <a:t>Dr. Entwistle at the Parthenon – the Temple to Athena – in Athens, Greece.  The larger site, the Acropolis was full of shrines and temples.  Nearby was the Areopagus (literally, “large rock”), the place of Paul’s Mars Hill Discourse, where he acknowledged that the Greeks were very religious and worshiped many gods, including “an unknown God” (because they didn’t want to risk leaving one out!) </a:t>
            </a:r>
          </a:p>
        </p:txBody>
      </p:sp>
    </p:spTree>
    <p:extLst>
      <p:ext uri="{BB962C8B-B14F-4D97-AF65-F5344CB8AC3E}">
        <p14:creationId xmlns:p14="http://schemas.microsoft.com/office/powerpoint/2010/main" val="239026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1143000"/>
          </a:xfrm>
        </p:spPr>
        <p:txBody>
          <a:bodyPr/>
          <a:lstStyle/>
          <a:p>
            <a:r>
              <a:rPr lang="en-US" dirty="0"/>
              <a:t>A Worldview Sampler</a:t>
            </a:r>
          </a:p>
        </p:txBody>
      </p:sp>
      <p:sp>
        <p:nvSpPr>
          <p:cNvPr id="3" name="Content Placeholder 2"/>
          <p:cNvSpPr>
            <a:spLocks noGrp="1"/>
          </p:cNvSpPr>
          <p:nvPr>
            <p:ph idx="1"/>
          </p:nvPr>
        </p:nvSpPr>
        <p:spPr>
          <a:xfrm>
            <a:off x="990600" y="1295400"/>
            <a:ext cx="7772400" cy="5105400"/>
          </a:xfrm>
        </p:spPr>
        <p:txBody>
          <a:bodyPr>
            <a:noAutofit/>
          </a:bodyPr>
          <a:lstStyle/>
          <a:p>
            <a:pPr>
              <a:buNone/>
            </a:pPr>
            <a:r>
              <a:rPr lang="en-US" sz="3600" b="1" dirty="0"/>
              <a:t>Polytheism</a:t>
            </a:r>
            <a:r>
              <a:rPr lang="en-US" sz="3600" dirty="0"/>
              <a:t> </a:t>
            </a:r>
          </a:p>
          <a:p>
            <a:r>
              <a:rPr lang="en-US" sz="3600" dirty="0"/>
              <a:t>The gods can sometimes be played against one another or placated with sacrifice. </a:t>
            </a:r>
          </a:p>
          <a:p>
            <a:r>
              <a:rPr lang="en-US" sz="3600" dirty="0"/>
              <a:t>A common view in many ancient civilizations, such as the Greeks in New Testament times and the Egyptians and Canaanites in the period of the Old Testament.</a:t>
            </a:r>
          </a:p>
        </p:txBody>
      </p:sp>
    </p:spTree>
    <p:extLst>
      <p:ext uri="{BB962C8B-B14F-4D97-AF65-F5344CB8AC3E}">
        <p14:creationId xmlns:p14="http://schemas.microsoft.com/office/powerpoint/2010/main" val="354115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914400" y="1600200"/>
            <a:ext cx="7924800" cy="5410200"/>
          </a:xfrm>
        </p:spPr>
        <p:txBody>
          <a:bodyPr>
            <a:normAutofit fontScale="47500" lnSpcReduction="20000"/>
          </a:bodyPr>
          <a:lstStyle/>
          <a:p>
            <a:pPr>
              <a:buNone/>
            </a:pPr>
            <a:r>
              <a:rPr lang="en-US" sz="5500" b="1" dirty="0"/>
              <a:t>Pantheism</a:t>
            </a:r>
            <a:r>
              <a:rPr lang="en-US" sz="5500" dirty="0"/>
              <a:t> – everything that exists is part of a great oneness, the one god that is Everything or is in everything. </a:t>
            </a:r>
          </a:p>
          <a:p>
            <a:pPr marL="679450"/>
            <a:r>
              <a:rPr lang="en-US" sz="6200" dirty="0"/>
              <a:t>In this view, life is cyclical, with an ongoing succession of birth, death, and rebirth. </a:t>
            </a:r>
          </a:p>
          <a:p>
            <a:pPr marL="679450"/>
            <a:r>
              <a:rPr lang="en-US" sz="6200" dirty="0"/>
              <a:t>In many versions of pantheism, reincarnation and assimilation into the grand narrative of the world are the presumed fate of all living objects. </a:t>
            </a:r>
          </a:p>
          <a:p>
            <a:pPr marL="679450"/>
            <a:r>
              <a:rPr lang="en-US" sz="6200" dirty="0"/>
              <a:t>Alternatively, in some Eastern religions, our current existence is seen as an illusion that we may transcend through enlightenment and thereby merge into the oneness of the universe.</a:t>
            </a:r>
          </a:p>
        </p:txBody>
      </p:sp>
    </p:spTree>
    <p:extLst>
      <p:ext uri="{BB962C8B-B14F-4D97-AF65-F5344CB8AC3E}">
        <p14:creationId xmlns:p14="http://schemas.microsoft.com/office/powerpoint/2010/main" val="368570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838200" y="1524000"/>
            <a:ext cx="7848600" cy="5181600"/>
          </a:xfrm>
        </p:spPr>
        <p:txBody>
          <a:bodyPr>
            <a:normAutofit/>
          </a:bodyPr>
          <a:lstStyle/>
          <a:p>
            <a:pPr>
              <a:buNone/>
            </a:pPr>
            <a:r>
              <a:rPr lang="en-US" sz="3600" b="1" dirty="0"/>
              <a:t>Monotheism</a:t>
            </a:r>
            <a:r>
              <a:rPr lang="en-US" sz="3600" dirty="0"/>
              <a:t> – Judaism, Christianity, and Islam are the major monotheistic religions.  They share not only a common belief that there is only one God, but they also share elements of religious history and literature (for instance, sacred writings about the creation of Adam and Abraham).</a:t>
            </a:r>
          </a:p>
        </p:txBody>
      </p:sp>
    </p:spTree>
    <p:extLst>
      <p:ext uri="{BB962C8B-B14F-4D97-AF65-F5344CB8AC3E}">
        <p14:creationId xmlns:p14="http://schemas.microsoft.com/office/powerpoint/2010/main" val="385087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838200" y="1600200"/>
            <a:ext cx="7848600" cy="5105400"/>
          </a:xfrm>
        </p:spPr>
        <p:txBody>
          <a:bodyPr>
            <a:normAutofit fontScale="85000" lnSpcReduction="10000"/>
          </a:bodyPr>
          <a:lstStyle/>
          <a:p>
            <a:pPr>
              <a:buNone/>
            </a:pPr>
            <a:r>
              <a:rPr lang="en-US" sz="4200" b="1" dirty="0"/>
              <a:t>Monotheism</a:t>
            </a:r>
            <a:r>
              <a:rPr lang="en-US" sz="3800" dirty="0"/>
              <a:t> – </a:t>
            </a:r>
            <a:r>
              <a:rPr lang="en-US" sz="3500" dirty="0"/>
              <a:t>Judaism, Christianity, and Islam </a:t>
            </a:r>
          </a:p>
          <a:p>
            <a:pPr marL="679450"/>
            <a:r>
              <a:rPr lang="en-US" sz="3300" dirty="0"/>
              <a:t>In all three religions, an all-powerful God is seen as the moving and sustaining force behind the world, and God is without peer. </a:t>
            </a:r>
          </a:p>
          <a:p>
            <a:pPr marL="679450"/>
            <a:r>
              <a:rPr lang="en-US" sz="3300" dirty="0"/>
              <a:t>Nothing is seen as having existence that is not derivative from God or ultimately under God’s control. </a:t>
            </a:r>
          </a:p>
          <a:p>
            <a:pPr marL="679450"/>
            <a:r>
              <a:rPr lang="en-US" sz="3300" dirty="0"/>
              <a:t>While the three monotheistic religions share some broad assumptions about the nature of the world, there are clearly distinctions between and within each of the religions that reflect many other worldview assumptions.</a:t>
            </a:r>
          </a:p>
        </p:txBody>
      </p:sp>
    </p:spTree>
    <p:extLst>
      <p:ext uri="{BB962C8B-B14F-4D97-AF65-F5344CB8AC3E}">
        <p14:creationId xmlns:p14="http://schemas.microsoft.com/office/powerpoint/2010/main" val="3449249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1066800" y="1600200"/>
            <a:ext cx="7620000" cy="5105400"/>
          </a:xfrm>
        </p:spPr>
        <p:txBody>
          <a:bodyPr>
            <a:normAutofit lnSpcReduction="10000"/>
          </a:bodyPr>
          <a:lstStyle/>
          <a:p>
            <a:pPr>
              <a:buNone/>
            </a:pPr>
            <a:r>
              <a:rPr lang="en-US" sz="3600" b="1" dirty="0"/>
              <a:t>Atheistic materialism</a:t>
            </a:r>
          </a:p>
          <a:p>
            <a:r>
              <a:rPr lang="en-US" sz="3600" dirty="0"/>
              <a:t>All that exists is matter in motion over time.</a:t>
            </a:r>
          </a:p>
          <a:p>
            <a:r>
              <a:rPr lang="en-US" sz="3600" dirty="0"/>
              <a:t>There are no gods, Gods, spirits, or forces that exist outside of the material realm.</a:t>
            </a:r>
          </a:p>
          <a:p>
            <a:r>
              <a:rPr lang="en-US" sz="3600" dirty="0"/>
              <a:t>Often linked to modernism, and to the expectation of progress through science.</a:t>
            </a:r>
          </a:p>
        </p:txBody>
      </p:sp>
    </p:spTree>
    <p:extLst>
      <p:ext uri="{BB962C8B-B14F-4D97-AF65-F5344CB8AC3E}">
        <p14:creationId xmlns:p14="http://schemas.microsoft.com/office/powerpoint/2010/main" val="225092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Worldview Sampler</a:t>
            </a:r>
          </a:p>
        </p:txBody>
      </p:sp>
      <p:sp>
        <p:nvSpPr>
          <p:cNvPr id="3" name="Content Placeholder 2"/>
          <p:cNvSpPr>
            <a:spLocks noGrp="1"/>
          </p:cNvSpPr>
          <p:nvPr>
            <p:ph idx="1"/>
          </p:nvPr>
        </p:nvSpPr>
        <p:spPr>
          <a:xfrm>
            <a:off x="762000" y="1600200"/>
            <a:ext cx="8077200" cy="5257800"/>
          </a:xfrm>
        </p:spPr>
        <p:txBody>
          <a:bodyPr>
            <a:normAutofit fontScale="85000" lnSpcReduction="20000"/>
          </a:bodyPr>
          <a:lstStyle/>
          <a:p>
            <a:pPr>
              <a:buNone/>
            </a:pPr>
            <a:r>
              <a:rPr lang="en-US" sz="3500" dirty="0"/>
              <a:t>Modernism and Postmodernism are not worldviews per se, but (as we will see in the next chapter) they do shape how we see the world.</a:t>
            </a:r>
          </a:p>
          <a:p>
            <a:pPr marL="685800" indent="-349250"/>
            <a:r>
              <a:rPr lang="en-US" sz="3100" dirty="0"/>
              <a:t>Modernism embodied distrust of authority as an epistemic source and holds optimistic views of human rationality, human objectivity, science, and progress.</a:t>
            </a:r>
          </a:p>
          <a:p>
            <a:pPr marL="685800" indent="-349250"/>
            <a:r>
              <a:rPr lang="en-US" sz="3100" dirty="0"/>
              <a:t>Postmodern critiques highlight the potential of individuals and groups who possess political and economic power to install their own views of reality as the “correct” ones and to suppress the voices of the less powerful.  Postmodernism reflects a distrust of all claims to knowledge because they are shaped by assumptions and written from a one-sided point of view.</a:t>
            </a:r>
          </a:p>
        </p:txBody>
      </p:sp>
    </p:spTree>
    <p:extLst>
      <p:ext uri="{BB962C8B-B14F-4D97-AF65-F5344CB8AC3E}">
        <p14:creationId xmlns:p14="http://schemas.microsoft.com/office/powerpoint/2010/main" val="314661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Christian Worldview</a:t>
            </a:r>
          </a:p>
        </p:txBody>
      </p:sp>
      <p:sp>
        <p:nvSpPr>
          <p:cNvPr id="3" name="Content Placeholder 2"/>
          <p:cNvSpPr>
            <a:spLocks noGrp="1"/>
          </p:cNvSpPr>
          <p:nvPr>
            <p:ph idx="1"/>
          </p:nvPr>
        </p:nvSpPr>
        <p:spPr>
          <a:xfrm>
            <a:off x="762000" y="1600200"/>
            <a:ext cx="7924800" cy="5105400"/>
          </a:xfrm>
        </p:spPr>
        <p:txBody>
          <a:bodyPr>
            <a:normAutofit/>
          </a:bodyPr>
          <a:lstStyle/>
          <a:p>
            <a:pPr>
              <a:buNone/>
            </a:pPr>
            <a:r>
              <a:rPr lang="en-US" dirty="0"/>
              <a:t>There are a variety of ways that Christians view the world, so we should expect some variation within Christian perspectives.  However, there are some guiding narratives that give shape to the basic contours of a Christian view of the world.  One influential perspective is provided by the Reformed framework of Creation, Fall, Redemption, and Consummation.</a:t>
            </a:r>
          </a:p>
        </p:txBody>
      </p:sp>
    </p:spTree>
    <p:extLst>
      <p:ext uri="{BB962C8B-B14F-4D97-AF65-F5344CB8AC3E}">
        <p14:creationId xmlns:p14="http://schemas.microsoft.com/office/powerpoint/2010/main" val="241423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a:t>
            </a:r>
          </a:p>
        </p:txBody>
      </p:sp>
      <p:pic>
        <p:nvPicPr>
          <p:cNvPr id="1026" name="Picture 2" descr="Creación de Adán (Miguel Áng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71600"/>
            <a:ext cx="7972239" cy="3619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799" y="5867400"/>
            <a:ext cx="9144001" cy="830997"/>
          </a:xfrm>
          <a:prstGeom prst="rect">
            <a:avLst/>
          </a:prstGeom>
        </p:spPr>
        <p:txBody>
          <a:bodyPr wrap="square">
            <a:spAutoFit/>
          </a:bodyPr>
          <a:lstStyle/>
          <a:p>
            <a:pPr algn="ctr"/>
            <a:r>
              <a:rPr lang="en-US" sz="2400" dirty="0"/>
              <a:t>The Creation of Adam – Michelangelo, c. 1511, The Sistine Chapel</a:t>
            </a:r>
          </a:p>
          <a:p>
            <a:pPr algn="ctr"/>
            <a:r>
              <a:rPr lang="en-US" sz="2400" dirty="0"/>
              <a:t>Photo credit: Miguel </a:t>
            </a:r>
            <a:r>
              <a:rPr lang="en-US" sz="2400" dirty="0" err="1"/>
              <a:t>Ángel</a:t>
            </a:r>
            <a:r>
              <a:rPr lang="en-US" sz="2400" dirty="0"/>
              <a:t>, Wikimedia.  Public Domain</a:t>
            </a:r>
          </a:p>
        </p:txBody>
      </p:sp>
    </p:spTree>
    <p:extLst>
      <p:ext uri="{BB962C8B-B14F-4D97-AF65-F5344CB8AC3E}">
        <p14:creationId xmlns:p14="http://schemas.microsoft.com/office/powerpoint/2010/main" val="331677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a:t>
            </a:r>
          </a:p>
        </p:txBody>
      </p:sp>
      <p:sp>
        <p:nvSpPr>
          <p:cNvPr id="3" name="Content Placeholder 2"/>
          <p:cNvSpPr>
            <a:spLocks noGrp="1"/>
          </p:cNvSpPr>
          <p:nvPr>
            <p:ph idx="1"/>
          </p:nvPr>
        </p:nvSpPr>
        <p:spPr>
          <a:xfrm>
            <a:off x="1047750" y="1447800"/>
            <a:ext cx="7848600" cy="4800600"/>
          </a:xfrm>
        </p:spPr>
        <p:txBody>
          <a:bodyPr>
            <a:normAutofit/>
          </a:bodyPr>
          <a:lstStyle/>
          <a:p>
            <a:pPr>
              <a:buNone/>
            </a:pPr>
            <a:r>
              <a:rPr lang="en-US" dirty="0"/>
              <a:t>The Christian view begins with the statement, “In the beginning God created...”</a:t>
            </a:r>
          </a:p>
          <a:p>
            <a:r>
              <a:rPr lang="en-US" dirty="0"/>
              <a:t>Genesis 1 – six days of creation, culminating in the creation of humankind, male and female, in the image of God.</a:t>
            </a:r>
          </a:p>
          <a:p>
            <a:r>
              <a:rPr lang="en-US" dirty="0"/>
              <a:t>The creation is proclaimed to be “very good” and given as a gift for humans to rule over.</a:t>
            </a:r>
          </a:p>
          <a:p>
            <a:r>
              <a:rPr lang="en-US" dirty="0"/>
              <a:t>God rests on the seventh day (Gen 2:2-3)</a:t>
            </a:r>
          </a:p>
        </p:txBody>
      </p:sp>
    </p:spTree>
    <p:extLst>
      <p:ext uri="{BB962C8B-B14F-4D97-AF65-F5344CB8AC3E}">
        <p14:creationId xmlns:p14="http://schemas.microsoft.com/office/powerpoint/2010/main" val="384200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Creation</a:t>
            </a:r>
          </a:p>
        </p:txBody>
      </p:sp>
      <p:sp>
        <p:nvSpPr>
          <p:cNvPr id="3" name="Content Placeholder 2"/>
          <p:cNvSpPr>
            <a:spLocks noGrp="1"/>
          </p:cNvSpPr>
          <p:nvPr>
            <p:ph idx="1"/>
          </p:nvPr>
        </p:nvSpPr>
        <p:spPr>
          <a:xfrm>
            <a:off x="990600" y="1447800"/>
            <a:ext cx="7924800" cy="5562600"/>
          </a:xfrm>
        </p:spPr>
        <p:txBody>
          <a:bodyPr>
            <a:normAutofit fontScale="92500" lnSpcReduction="10000"/>
          </a:bodyPr>
          <a:lstStyle/>
          <a:p>
            <a:r>
              <a:rPr lang="en-US" dirty="0"/>
              <a:t>Genesis 2 – God forms Adam out of the dust of the ground, breaths life into him, and places him in a garden to “work it and take care of it.”</a:t>
            </a:r>
          </a:p>
          <a:p>
            <a:r>
              <a:rPr lang="en-US" dirty="0"/>
              <a:t>In the center of the garden are two trees; Adam is told not to eat from one of the trees, but that he is free to eat from all other trees.</a:t>
            </a:r>
          </a:p>
          <a:p>
            <a:r>
              <a:rPr lang="en-US" dirty="0"/>
              <a:t>God had formed all of the animals out of the ground, and brings all of the animals to Adam, and Adam names the animals.</a:t>
            </a:r>
          </a:p>
          <a:p>
            <a:r>
              <a:rPr lang="en-US" dirty="0"/>
              <a:t>With no “suitable helper” having been found for Adam, God causes him to go to sleep, and forms Eve from one of his ribs.</a:t>
            </a:r>
          </a:p>
          <a:p>
            <a:endParaRPr lang="en-US" dirty="0"/>
          </a:p>
        </p:txBody>
      </p:sp>
    </p:spTree>
    <p:extLst>
      <p:ext uri="{BB962C8B-B14F-4D97-AF65-F5344CB8AC3E}">
        <p14:creationId xmlns:p14="http://schemas.microsoft.com/office/powerpoint/2010/main" val="171230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78654"/>
            <a:ext cx="7772400" cy="1143000"/>
          </a:xfrm>
        </p:spPr>
        <p:txBody>
          <a:bodyPr/>
          <a:lstStyle/>
          <a:p>
            <a:r>
              <a:rPr lang="en-US" dirty="0"/>
              <a:t>Creation</a:t>
            </a:r>
          </a:p>
        </p:txBody>
      </p:sp>
      <p:sp>
        <p:nvSpPr>
          <p:cNvPr id="4" name="Rectangle 3"/>
          <p:cNvSpPr/>
          <p:nvPr/>
        </p:nvSpPr>
        <p:spPr>
          <a:xfrm>
            <a:off x="685800" y="5867399"/>
            <a:ext cx="8458199" cy="830997"/>
          </a:xfrm>
          <a:prstGeom prst="rect">
            <a:avLst/>
          </a:prstGeom>
        </p:spPr>
        <p:txBody>
          <a:bodyPr wrap="square">
            <a:spAutoFit/>
          </a:bodyPr>
          <a:lstStyle/>
          <a:p>
            <a:pPr algn="ctr"/>
            <a:r>
              <a:rPr lang="en-US" sz="2400" dirty="0"/>
              <a:t>The Creation of Eve– Michelangelo, c. 1509, The Sistine Chapel</a:t>
            </a:r>
          </a:p>
          <a:p>
            <a:pPr algn="ctr"/>
            <a:r>
              <a:rPr lang="en-US" sz="2400" dirty="0"/>
              <a:t>Photo credit: </a:t>
            </a:r>
            <a:r>
              <a:rPr lang="en-US" sz="2400" dirty="0" err="1"/>
              <a:t>PDArt</a:t>
            </a:r>
            <a:r>
              <a:rPr lang="en-US" sz="2400" dirty="0"/>
              <a:t>, Wikimedia.  Public Domain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219200"/>
            <a:ext cx="6172200" cy="4569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959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620000" cy="1143000"/>
          </a:xfrm>
        </p:spPr>
        <p:txBody>
          <a:bodyPr/>
          <a:lstStyle/>
          <a:p>
            <a:r>
              <a:rPr lang="en-US" dirty="0"/>
              <a:t>Creation</a:t>
            </a:r>
          </a:p>
        </p:txBody>
      </p:sp>
      <p:sp>
        <p:nvSpPr>
          <p:cNvPr id="3" name="Content Placeholder 2"/>
          <p:cNvSpPr>
            <a:spLocks noGrp="1"/>
          </p:cNvSpPr>
          <p:nvPr>
            <p:ph idx="1"/>
          </p:nvPr>
        </p:nvSpPr>
        <p:spPr>
          <a:xfrm>
            <a:off x="914400" y="1457325"/>
            <a:ext cx="7924800" cy="5562600"/>
          </a:xfrm>
        </p:spPr>
        <p:txBody>
          <a:bodyPr>
            <a:normAutofit fontScale="92500" lnSpcReduction="10000"/>
          </a:bodyPr>
          <a:lstStyle/>
          <a:p>
            <a:pPr>
              <a:buNone/>
            </a:pPr>
            <a:r>
              <a:rPr lang="en-US" dirty="0"/>
              <a:t>Some key observations about the Christian account of Creation</a:t>
            </a:r>
          </a:p>
          <a:p>
            <a:r>
              <a:rPr lang="en-US" dirty="0"/>
              <a:t>God is the Creator; humans are derivative and dependent, yet with incredible “intellectual, creative, affective, social, and caretaking capacities”.</a:t>
            </a:r>
          </a:p>
          <a:p>
            <a:r>
              <a:rPr lang="en-US" dirty="0"/>
              <a:t>“The creation story holds two truths in tension, first, that humans are part of the created order, and thus, in many ways similar to the other creatures, and second, that they are made in the very image of God and given a caretaking role over the realm to which they belong.”</a:t>
            </a:r>
          </a:p>
          <a:p>
            <a:endParaRPr lang="en-US" dirty="0"/>
          </a:p>
        </p:txBody>
      </p:sp>
    </p:spTree>
    <p:extLst>
      <p:ext uri="{BB962C8B-B14F-4D97-AF65-F5344CB8AC3E}">
        <p14:creationId xmlns:p14="http://schemas.microsoft.com/office/powerpoint/2010/main" val="363735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620000" cy="1143000"/>
          </a:xfrm>
        </p:spPr>
        <p:txBody>
          <a:bodyPr/>
          <a:lstStyle/>
          <a:p>
            <a:r>
              <a:rPr lang="en-US" dirty="0"/>
              <a:t>Creation</a:t>
            </a:r>
          </a:p>
        </p:txBody>
      </p:sp>
      <p:sp>
        <p:nvSpPr>
          <p:cNvPr id="3" name="Content Placeholder 2"/>
          <p:cNvSpPr>
            <a:spLocks noGrp="1"/>
          </p:cNvSpPr>
          <p:nvPr>
            <p:ph idx="1"/>
          </p:nvPr>
        </p:nvSpPr>
        <p:spPr>
          <a:xfrm>
            <a:off x="914400" y="1371600"/>
            <a:ext cx="7924800" cy="5486400"/>
          </a:xfrm>
        </p:spPr>
        <p:txBody>
          <a:bodyPr>
            <a:normAutofit fontScale="92500"/>
          </a:bodyPr>
          <a:lstStyle/>
          <a:p>
            <a:r>
              <a:rPr lang="en-US" dirty="0"/>
              <a:t>“The second biblical account of creation, in particular, highlights the fact that we are social beings, and only in community can we completely reflect the image of God.”</a:t>
            </a:r>
          </a:p>
          <a:p>
            <a:r>
              <a:rPr lang="en-US" dirty="0"/>
              <a:t>“The biblical account sees creation as infused with potential”  - we develop social and cultural life and shape the garden (and the world).</a:t>
            </a:r>
          </a:p>
          <a:p>
            <a:r>
              <a:rPr lang="en-US" dirty="0"/>
              <a:t>“Creation is pregnant with potential for art, agriculture, education, civil government, science, and literature, waiting to be developed by those who bear the image of God.”</a:t>
            </a:r>
          </a:p>
        </p:txBody>
      </p:sp>
    </p:spTree>
    <p:extLst>
      <p:ext uri="{BB962C8B-B14F-4D97-AF65-F5344CB8AC3E}">
        <p14:creationId xmlns:p14="http://schemas.microsoft.com/office/powerpoint/2010/main" val="354029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620000" cy="1143000"/>
          </a:xfrm>
        </p:spPr>
        <p:txBody>
          <a:bodyPr/>
          <a:lstStyle/>
          <a:p>
            <a:r>
              <a:rPr lang="en-US" dirty="0"/>
              <a:t>Creation</a:t>
            </a:r>
          </a:p>
        </p:txBody>
      </p:sp>
      <p:sp>
        <p:nvSpPr>
          <p:cNvPr id="3" name="Content Placeholder 2"/>
          <p:cNvSpPr>
            <a:spLocks noGrp="1"/>
          </p:cNvSpPr>
          <p:nvPr>
            <p:ph idx="1"/>
          </p:nvPr>
        </p:nvSpPr>
        <p:spPr>
          <a:xfrm>
            <a:off x="914400" y="1466850"/>
            <a:ext cx="7924800" cy="5410200"/>
          </a:xfrm>
        </p:spPr>
        <p:txBody>
          <a:bodyPr>
            <a:normAutofit/>
          </a:bodyPr>
          <a:lstStyle/>
          <a:p>
            <a:r>
              <a:rPr lang="en-US" dirty="0"/>
              <a:t>Humans are given limits, and they are warned that there are consequences of transgressing those limits.</a:t>
            </a:r>
          </a:p>
          <a:p>
            <a:r>
              <a:rPr lang="en-US" dirty="0"/>
              <a:t>Humans are given all of creation, relationships, work, the ability to develop the potentials of creation… and the wonderful and dangerous gift of free will.</a:t>
            </a:r>
          </a:p>
        </p:txBody>
      </p:sp>
    </p:spTree>
    <p:extLst>
      <p:ext uri="{BB962C8B-B14F-4D97-AF65-F5344CB8AC3E}">
        <p14:creationId xmlns:p14="http://schemas.microsoft.com/office/powerpoint/2010/main" val="307163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rmAutofit/>
          </a:bodyPr>
          <a:lstStyle/>
          <a:p>
            <a:pPr marL="0" indent="0">
              <a:buNone/>
            </a:pPr>
            <a:r>
              <a:rPr lang="en-US" sz="3600" dirty="0"/>
              <a:t>What are some implications of the Christian doctrine of creation for how we should understand and treat other human beings?</a:t>
            </a:r>
          </a:p>
        </p:txBody>
      </p:sp>
    </p:spTree>
    <p:extLst>
      <p:ext uri="{BB962C8B-B14F-4D97-AF65-F5344CB8AC3E}">
        <p14:creationId xmlns:p14="http://schemas.microsoft.com/office/powerpoint/2010/main" val="351105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pic>
        <p:nvPicPr>
          <p:cNvPr id="2050" name="Picture 2" descr="http://upload.wikimedia.org/wikipedia/commons/1/12/Forbidden_fru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014" y="1600201"/>
            <a:ext cx="8002779"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28600" y="5791200"/>
            <a:ext cx="9144000" cy="923330"/>
          </a:xfrm>
          <a:prstGeom prst="rect">
            <a:avLst/>
          </a:prstGeom>
        </p:spPr>
        <p:txBody>
          <a:bodyPr wrap="square">
            <a:spAutoFit/>
          </a:bodyPr>
          <a:lstStyle/>
          <a:p>
            <a:pPr algn="ctr"/>
            <a:r>
              <a:rPr lang="en-US" dirty="0"/>
              <a:t>The Downfall of Adam and Eve and their expulsion from the Garden of Eden</a:t>
            </a:r>
          </a:p>
          <a:p>
            <a:pPr algn="ctr"/>
            <a:r>
              <a:rPr lang="en-US" dirty="0"/>
              <a:t>Michelangelo, c. 1511, The Sistine Chapel</a:t>
            </a:r>
          </a:p>
          <a:p>
            <a:pPr algn="ctr"/>
            <a:r>
              <a:rPr lang="en-US" dirty="0"/>
              <a:t>Photo credit: </a:t>
            </a:r>
            <a:r>
              <a:rPr lang="en-US" dirty="0" err="1"/>
              <a:t>PDArt</a:t>
            </a:r>
            <a:r>
              <a:rPr lang="en-US" dirty="0"/>
              <a:t>, Wikimedia.  Public Domain</a:t>
            </a:r>
          </a:p>
        </p:txBody>
      </p:sp>
    </p:spTree>
    <p:extLst>
      <p:ext uri="{BB962C8B-B14F-4D97-AF65-F5344CB8AC3E}">
        <p14:creationId xmlns:p14="http://schemas.microsoft.com/office/powerpoint/2010/main" val="156891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sp>
        <p:nvSpPr>
          <p:cNvPr id="3" name="Content Placeholder 2"/>
          <p:cNvSpPr>
            <a:spLocks noGrp="1"/>
          </p:cNvSpPr>
          <p:nvPr>
            <p:ph idx="1"/>
          </p:nvPr>
        </p:nvSpPr>
        <p:spPr>
          <a:xfrm>
            <a:off x="838200" y="1447800"/>
            <a:ext cx="7848600" cy="5257800"/>
          </a:xfrm>
        </p:spPr>
        <p:txBody>
          <a:bodyPr>
            <a:normAutofit/>
          </a:bodyPr>
          <a:lstStyle/>
          <a:p>
            <a:r>
              <a:rPr lang="en-US" dirty="0"/>
              <a:t>The story of the Fall has been subject to numerous interpretations.  The word “Fall” does not occur in the story itself, and is, in fact, an interpretation of the story.</a:t>
            </a:r>
          </a:p>
          <a:p>
            <a:r>
              <a:rPr lang="en-US" dirty="0"/>
              <a:t>The story has several key components:</a:t>
            </a:r>
          </a:p>
          <a:p>
            <a:pPr lvl="1"/>
            <a:r>
              <a:rPr lang="en-US" sz="3200" dirty="0"/>
              <a:t>Temptation</a:t>
            </a:r>
          </a:p>
          <a:p>
            <a:pPr lvl="1"/>
            <a:r>
              <a:rPr lang="en-US" sz="3200" dirty="0"/>
              <a:t>Desire and transgression</a:t>
            </a:r>
          </a:p>
          <a:p>
            <a:pPr lvl="1"/>
            <a:r>
              <a:rPr lang="en-US" sz="3200" dirty="0"/>
              <a:t>Shame, hiding, and blaming</a:t>
            </a:r>
          </a:p>
          <a:p>
            <a:pPr lvl="1"/>
            <a:r>
              <a:rPr lang="en-US" sz="3200" dirty="0"/>
              <a:t>Expulsion</a:t>
            </a:r>
          </a:p>
        </p:txBody>
      </p:sp>
    </p:spTree>
    <p:extLst>
      <p:ext uri="{BB962C8B-B14F-4D97-AF65-F5344CB8AC3E}">
        <p14:creationId xmlns:p14="http://schemas.microsoft.com/office/powerpoint/2010/main" val="368327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sp>
        <p:nvSpPr>
          <p:cNvPr id="3" name="Content Placeholder 2"/>
          <p:cNvSpPr>
            <a:spLocks noGrp="1"/>
          </p:cNvSpPr>
          <p:nvPr>
            <p:ph idx="1"/>
          </p:nvPr>
        </p:nvSpPr>
        <p:spPr>
          <a:xfrm>
            <a:off x="762000" y="1295400"/>
            <a:ext cx="7620000" cy="5943600"/>
          </a:xfrm>
        </p:spPr>
        <p:txBody>
          <a:bodyPr>
            <a:noAutofit/>
          </a:bodyPr>
          <a:lstStyle/>
          <a:p>
            <a:pPr marL="0" indent="0">
              <a:buNone/>
            </a:pPr>
            <a:r>
              <a:rPr lang="en-US" dirty="0"/>
              <a:t>Temptation</a:t>
            </a:r>
          </a:p>
          <a:p>
            <a:pPr marL="514350" lvl="1"/>
            <a:r>
              <a:rPr lang="en-US" sz="3000" dirty="0"/>
              <a:t>Note that Eve’s response to the serpent is inaccurate, “The woman said to the serpent, “We may eat fruit from the trees in the garden, but God did say, ‘You must not eat fruit from the tree that is in the middle of the garden, </a:t>
            </a:r>
            <a:r>
              <a:rPr lang="en-US" sz="3000" i="1" dirty="0"/>
              <a:t>and you must not touch it</a:t>
            </a:r>
            <a:r>
              <a:rPr lang="en-US" sz="3000" dirty="0"/>
              <a:t>, or you will die.’”</a:t>
            </a:r>
          </a:p>
          <a:p>
            <a:pPr marL="514350" lvl="1"/>
            <a:r>
              <a:rPr lang="en-US" sz="3000" dirty="0"/>
              <a:t>When temptation takes root: Eve sees that it is good for food, pleasing to the eye, desirable for gaining wisdom.</a:t>
            </a:r>
          </a:p>
        </p:txBody>
      </p:sp>
    </p:spTree>
    <p:extLst>
      <p:ext uri="{BB962C8B-B14F-4D97-AF65-F5344CB8AC3E}">
        <p14:creationId xmlns:p14="http://schemas.microsoft.com/office/powerpoint/2010/main" val="146276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2895601" cy="1143000"/>
          </a:xfrm>
        </p:spPr>
        <p:txBody>
          <a:bodyPr/>
          <a:lstStyle/>
          <a:p>
            <a:r>
              <a:rPr lang="en-US" dirty="0"/>
              <a:t>Fall</a:t>
            </a:r>
          </a:p>
        </p:txBody>
      </p:sp>
      <p:sp>
        <p:nvSpPr>
          <p:cNvPr id="3" name="Content Placeholder 2"/>
          <p:cNvSpPr>
            <a:spLocks noGrp="1"/>
          </p:cNvSpPr>
          <p:nvPr>
            <p:ph idx="1"/>
          </p:nvPr>
        </p:nvSpPr>
        <p:spPr>
          <a:xfrm>
            <a:off x="838200" y="1295400"/>
            <a:ext cx="7848600" cy="5562600"/>
          </a:xfrm>
        </p:spPr>
        <p:txBody>
          <a:bodyPr>
            <a:normAutofit/>
          </a:bodyPr>
          <a:lstStyle/>
          <a:p>
            <a:r>
              <a:rPr lang="en-US" sz="3600" dirty="0"/>
              <a:t>Consequences:</a:t>
            </a:r>
          </a:p>
          <a:p>
            <a:pPr lvl="1"/>
            <a:r>
              <a:rPr lang="en-US" sz="3600" dirty="0"/>
              <a:t>Shame</a:t>
            </a:r>
          </a:p>
          <a:p>
            <a:pPr lvl="1"/>
            <a:r>
              <a:rPr lang="en-US" sz="3600" dirty="0"/>
              <a:t>Covering</a:t>
            </a:r>
          </a:p>
          <a:p>
            <a:pPr lvl="1"/>
            <a:r>
              <a:rPr lang="en-US" sz="3600" dirty="0"/>
              <a:t>Hiding</a:t>
            </a:r>
          </a:p>
        </p:txBody>
      </p:sp>
      <p:pic>
        <p:nvPicPr>
          <p:cNvPr id="1026" name="Picture 2">
            <a:extLst>
              <a:ext uri="{FF2B5EF4-FFF2-40B4-BE49-F238E27FC236}">
                <a16:creationId xmlns:a16="http://schemas.microsoft.com/office/drawing/2014/main" id="{3078CC2C-4F34-47C6-B5A8-E64B39B78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918" y="152400"/>
            <a:ext cx="4132482" cy="5562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1319E88-BAF6-49CB-BDB8-19FA82A00204}"/>
              </a:ext>
            </a:extLst>
          </p:cNvPr>
          <p:cNvSpPr txBox="1"/>
          <p:nvPr/>
        </p:nvSpPr>
        <p:spPr>
          <a:xfrm>
            <a:off x="4648200" y="5750004"/>
            <a:ext cx="4581524" cy="1107996"/>
          </a:xfrm>
          <a:prstGeom prst="rect">
            <a:avLst/>
          </a:prstGeom>
          <a:noFill/>
        </p:spPr>
        <p:txBody>
          <a:bodyPr wrap="square">
            <a:spAutoFit/>
          </a:bodyPr>
          <a:lstStyle/>
          <a:p>
            <a:pPr algn="ctr"/>
            <a:r>
              <a:rPr lang="en-US" dirty="0"/>
              <a:t>Adam and Eve Hide Themselves, from The Story of Adam and Eve</a:t>
            </a:r>
          </a:p>
          <a:p>
            <a:pPr algn="ctr"/>
            <a:r>
              <a:rPr lang="en-US" dirty="0"/>
              <a:t>Heinrich </a:t>
            </a:r>
            <a:r>
              <a:rPr lang="en-US" dirty="0" err="1"/>
              <a:t>Aldegrever</a:t>
            </a:r>
            <a:r>
              <a:rPr lang="en-US" dirty="0"/>
              <a:t>, 1540, Engraving</a:t>
            </a:r>
          </a:p>
          <a:p>
            <a:pPr algn="ctr"/>
            <a:r>
              <a:rPr lang="en-US" sz="1200" dirty="0"/>
              <a:t>Photo credit: The Metropolitan Museum of Art.  Public Domain</a:t>
            </a:r>
          </a:p>
        </p:txBody>
      </p:sp>
    </p:spTree>
    <p:extLst>
      <p:ext uri="{BB962C8B-B14F-4D97-AF65-F5344CB8AC3E}">
        <p14:creationId xmlns:p14="http://schemas.microsoft.com/office/powerpoint/2010/main" val="127834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sp>
        <p:nvSpPr>
          <p:cNvPr id="3" name="Content Placeholder 2"/>
          <p:cNvSpPr>
            <a:spLocks noGrp="1"/>
          </p:cNvSpPr>
          <p:nvPr>
            <p:ph idx="1"/>
          </p:nvPr>
        </p:nvSpPr>
        <p:spPr>
          <a:xfrm>
            <a:off x="838200" y="1295400"/>
            <a:ext cx="7848600" cy="5715000"/>
          </a:xfrm>
        </p:spPr>
        <p:txBody>
          <a:bodyPr>
            <a:normAutofit/>
          </a:bodyPr>
          <a:lstStyle/>
          <a:p>
            <a:pPr marL="0" indent="0">
              <a:buNone/>
            </a:pPr>
            <a:r>
              <a:rPr lang="en-US" dirty="0"/>
              <a:t>The first grace</a:t>
            </a:r>
          </a:p>
          <a:p>
            <a:pPr marL="514350" lvl="1"/>
            <a:r>
              <a:rPr lang="en-US" sz="3200" dirty="0"/>
              <a:t>Notice that God comes not with condemnation, but with a question, “Where are you?”</a:t>
            </a:r>
          </a:p>
          <a:p>
            <a:pPr marL="514350" lvl="1"/>
            <a:r>
              <a:rPr lang="en-US" sz="3200" dirty="0"/>
              <a:t>Notice that instead of answering the question, Adam says he is afraid and hiding</a:t>
            </a:r>
          </a:p>
          <a:p>
            <a:pPr marL="514350" lvl="1"/>
            <a:r>
              <a:rPr lang="en-US" sz="3200" dirty="0"/>
              <a:t>Another grace, another question: “Did you eat…?”</a:t>
            </a:r>
          </a:p>
          <a:p>
            <a:pPr marL="514350" lvl="1"/>
            <a:r>
              <a:rPr lang="en-US" sz="3200" dirty="0"/>
              <a:t>BUT, God’s grace is followed by a series of blame-shifting statements</a:t>
            </a:r>
          </a:p>
        </p:txBody>
      </p:sp>
    </p:spTree>
    <p:extLst>
      <p:ext uri="{BB962C8B-B14F-4D97-AF65-F5344CB8AC3E}">
        <p14:creationId xmlns:p14="http://schemas.microsoft.com/office/powerpoint/2010/main" val="119213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sp>
        <p:nvSpPr>
          <p:cNvPr id="3" name="Content Placeholder 2"/>
          <p:cNvSpPr>
            <a:spLocks noGrp="1"/>
          </p:cNvSpPr>
          <p:nvPr>
            <p:ph idx="1"/>
          </p:nvPr>
        </p:nvSpPr>
        <p:spPr>
          <a:xfrm>
            <a:off x="838200" y="1447800"/>
            <a:ext cx="7848600" cy="5181600"/>
          </a:xfrm>
        </p:spPr>
        <p:txBody>
          <a:bodyPr>
            <a:normAutofit fontScale="92500" lnSpcReduction="10000"/>
          </a:bodyPr>
          <a:lstStyle/>
          <a:p>
            <a:r>
              <a:rPr lang="en-US" dirty="0"/>
              <a:t>Curse</a:t>
            </a:r>
          </a:p>
          <a:p>
            <a:pPr lvl="1"/>
            <a:r>
              <a:rPr lang="en-US" dirty="0"/>
              <a:t>Pain</a:t>
            </a:r>
          </a:p>
          <a:p>
            <a:pPr lvl="1"/>
            <a:r>
              <a:rPr lang="en-US" dirty="0"/>
              <a:t>Broken relationships (note that the man “ruling over” the woman is a </a:t>
            </a:r>
            <a:r>
              <a:rPr lang="en-US" i="1" dirty="0"/>
              <a:t>dysfunction</a:t>
            </a:r>
            <a:r>
              <a:rPr lang="en-US" dirty="0"/>
              <a:t>, a break of the correct relationship!</a:t>
            </a:r>
          </a:p>
          <a:p>
            <a:pPr lvl="1"/>
            <a:r>
              <a:rPr lang="en-US" dirty="0"/>
              <a:t>The entire creation is cursed (thorns)</a:t>
            </a:r>
          </a:p>
          <a:p>
            <a:pPr lvl="1"/>
            <a:r>
              <a:rPr lang="en-US" dirty="0"/>
              <a:t>Work – which was a blessing and a privilege – is now accompanied by toil</a:t>
            </a:r>
          </a:p>
          <a:p>
            <a:pPr lvl="1"/>
            <a:r>
              <a:rPr lang="en-US" dirty="0"/>
              <a:t>Death</a:t>
            </a:r>
          </a:p>
          <a:p>
            <a:r>
              <a:rPr lang="en-US" dirty="0"/>
              <a:t>The second grace</a:t>
            </a:r>
          </a:p>
          <a:p>
            <a:pPr lvl="1"/>
            <a:r>
              <a:rPr lang="en-US" dirty="0"/>
              <a:t>The promise that evil will be defeated</a:t>
            </a:r>
          </a:p>
          <a:p>
            <a:pPr lvl="1"/>
            <a:r>
              <a:rPr lang="en-US" dirty="0"/>
              <a:t>Expulsion as a protection</a:t>
            </a:r>
          </a:p>
          <a:p>
            <a:pPr lvl="1"/>
            <a:endParaRPr lang="en-US" dirty="0"/>
          </a:p>
          <a:p>
            <a:pPr lvl="1"/>
            <a:endParaRPr lang="en-US" dirty="0"/>
          </a:p>
        </p:txBody>
      </p:sp>
    </p:spTree>
    <p:extLst>
      <p:ext uri="{BB962C8B-B14F-4D97-AF65-F5344CB8AC3E}">
        <p14:creationId xmlns:p14="http://schemas.microsoft.com/office/powerpoint/2010/main" val="52059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t>
            </a:r>
          </a:p>
        </p:txBody>
      </p:sp>
      <p:sp>
        <p:nvSpPr>
          <p:cNvPr id="3" name="Content Placeholder 2"/>
          <p:cNvSpPr>
            <a:spLocks noGrp="1"/>
          </p:cNvSpPr>
          <p:nvPr>
            <p:ph idx="1"/>
          </p:nvPr>
        </p:nvSpPr>
        <p:spPr>
          <a:xfrm>
            <a:off x="914400" y="1447800"/>
            <a:ext cx="7848600" cy="5410200"/>
          </a:xfrm>
        </p:spPr>
        <p:txBody>
          <a:bodyPr>
            <a:normAutofit/>
          </a:bodyPr>
          <a:lstStyle/>
          <a:p>
            <a:pPr marL="0" indent="0">
              <a:buNone/>
            </a:pPr>
            <a:r>
              <a:rPr lang="en-US" sz="3600" dirty="0"/>
              <a:t>In rapid succession we see</a:t>
            </a:r>
          </a:p>
          <a:p>
            <a:pPr algn="just"/>
            <a:r>
              <a:rPr lang="en-US" sz="3600" dirty="0"/>
              <a:t>Jealousy</a:t>
            </a:r>
          </a:p>
          <a:p>
            <a:pPr algn="just"/>
            <a:r>
              <a:rPr lang="en-US" sz="3600" dirty="0"/>
              <a:t>Fratricide</a:t>
            </a:r>
          </a:p>
          <a:p>
            <a:pPr algn="just"/>
            <a:r>
              <a:rPr lang="en-US" sz="3600" dirty="0"/>
              <a:t>Corporate sin</a:t>
            </a:r>
          </a:p>
          <a:p>
            <a:pPr lvl="1"/>
            <a:r>
              <a:rPr lang="en-US" sz="3600" dirty="0"/>
              <a:t>The evil of Noah’s generation</a:t>
            </a:r>
          </a:p>
          <a:p>
            <a:pPr lvl="1"/>
            <a:r>
              <a:rPr lang="en-US" sz="3600" dirty="0"/>
              <a:t>The tower of Babel</a:t>
            </a:r>
          </a:p>
          <a:p>
            <a:pPr marL="57150" indent="0">
              <a:buNone/>
            </a:pPr>
            <a:r>
              <a:rPr lang="en-US" sz="3600" dirty="0"/>
              <a:t>So, the biblical story highlights both individual and corporate sin.</a:t>
            </a:r>
          </a:p>
          <a:p>
            <a:pPr lvl="1"/>
            <a:endParaRPr lang="en-US" dirty="0"/>
          </a:p>
        </p:txBody>
      </p:sp>
    </p:spTree>
    <p:extLst>
      <p:ext uri="{BB962C8B-B14F-4D97-AF65-F5344CB8AC3E}">
        <p14:creationId xmlns:p14="http://schemas.microsoft.com/office/powerpoint/2010/main" val="217841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838200" y="1600200"/>
            <a:ext cx="7848600" cy="4525963"/>
          </a:xfrm>
        </p:spPr>
        <p:txBody>
          <a:bodyPr>
            <a:noAutofit/>
          </a:bodyPr>
          <a:lstStyle/>
          <a:p>
            <a:r>
              <a:rPr lang="en-US" sz="3600" dirty="0"/>
              <a:t>What are some implications of the doctrine of the fall for how we should understand and treat people?</a:t>
            </a:r>
          </a:p>
          <a:p>
            <a:r>
              <a:rPr lang="en-US" sz="3600" dirty="0"/>
              <a:t>What are some implications of this story for how we should confront transgression?</a:t>
            </a:r>
          </a:p>
          <a:p>
            <a:r>
              <a:rPr lang="en-US" sz="3600" dirty="0"/>
              <a:t>Why is it so hard for us to respond by saying, “Here I am.  I messed up.”</a:t>
            </a:r>
          </a:p>
        </p:txBody>
      </p:sp>
    </p:spTree>
    <p:extLst>
      <p:ext uri="{BB962C8B-B14F-4D97-AF65-F5344CB8AC3E}">
        <p14:creationId xmlns:p14="http://schemas.microsoft.com/office/powerpoint/2010/main" val="424039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3124200"/>
            <a:ext cx="3733800" cy="1143000"/>
          </a:xfrm>
        </p:spPr>
        <p:txBody>
          <a:bodyPr>
            <a:normAutofit fontScale="90000"/>
          </a:bodyPr>
          <a:lstStyle/>
          <a:p>
            <a:r>
              <a:rPr lang="en-US" dirty="0"/>
              <a:t>Redemption</a:t>
            </a:r>
            <a:br>
              <a:rPr lang="en-US" dirty="0"/>
            </a:br>
            <a:br>
              <a:rPr lang="en-US" dirty="0"/>
            </a:br>
            <a:r>
              <a:rPr lang="en-US" sz="3100" i="1" dirty="0"/>
              <a:t>Adoration of the Child</a:t>
            </a:r>
            <a:br>
              <a:rPr lang="en-US" sz="3100" i="1" dirty="0"/>
            </a:br>
            <a:br>
              <a:rPr lang="en-US" sz="3100" i="1" dirty="0"/>
            </a:br>
            <a:r>
              <a:rPr lang="en-US" sz="1800" dirty="0"/>
              <a:t>Lorenzo Lotto, 1523</a:t>
            </a:r>
            <a:br>
              <a:rPr lang="en-US" sz="1800" dirty="0"/>
            </a:br>
            <a:br>
              <a:rPr lang="en-US" sz="1800" dirty="0"/>
            </a:br>
            <a:r>
              <a:rPr lang="en-US" sz="1800" dirty="0"/>
              <a:t>National Gallery of Art, Washington, D.C.</a:t>
            </a:r>
            <a:br>
              <a:rPr lang="en-US" sz="1800" dirty="0"/>
            </a:br>
            <a:br>
              <a:rPr lang="en-US" sz="1800" dirty="0"/>
            </a:br>
            <a:r>
              <a:rPr lang="en-US" sz="1800" dirty="0"/>
              <a:t>Photo credit: NGA, Open Access; </a:t>
            </a:r>
            <a:br>
              <a:rPr lang="en-US" sz="1800" dirty="0"/>
            </a:br>
            <a:br>
              <a:rPr lang="en-US" sz="1800" dirty="0"/>
            </a:br>
            <a:r>
              <a:rPr lang="en-US" sz="1800" dirty="0"/>
              <a:t>Public Domain</a:t>
            </a:r>
            <a:br>
              <a:rPr lang="en-US" dirty="0"/>
            </a:br>
            <a:br>
              <a:rPr lang="en-US" dirty="0"/>
            </a:br>
            <a:endParaRPr lang="en-US" dirty="0"/>
          </a:p>
        </p:txBody>
      </p:sp>
      <p:pic>
        <p:nvPicPr>
          <p:cNvPr id="1026" name="Picture 2" descr="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14"/>
            <a:ext cx="5257800" cy="6873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212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Redemption</a:t>
            </a:r>
          </a:p>
        </p:txBody>
      </p:sp>
      <p:sp>
        <p:nvSpPr>
          <p:cNvPr id="3" name="Content Placeholder 2"/>
          <p:cNvSpPr>
            <a:spLocks noGrp="1"/>
          </p:cNvSpPr>
          <p:nvPr>
            <p:ph idx="1"/>
          </p:nvPr>
        </p:nvSpPr>
        <p:spPr>
          <a:xfrm>
            <a:off x="914400" y="1600200"/>
            <a:ext cx="7924800" cy="5105400"/>
          </a:xfrm>
        </p:spPr>
        <p:txBody>
          <a:bodyPr>
            <a:normAutofit lnSpcReduction="10000"/>
          </a:bodyPr>
          <a:lstStyle/>
          <a:p>
            <a:pPr marL="0" indent="0">
              <a:buNone/>
            </a:pPr>
            <a:r>
              <a:rPr lang="en-US" dirty="0"/>
              <a:t>There is an unfolding story of redemption</a:t>
            </a:r>
          </a:p>
          <a:p>
            <a:r>
              <a:rPr lang="en-US" dirty="0"/>
              <a:t>Noah</a:t>
            </a:r>
          </a:p>
          <a:p>
            <a:r>
              <a:rPr lang="en-US" dirty="0"/>
              <a:t>Abraham</a:t>
            </a:r>
          </a:p>
          <a:p>
            <a:r>
              <a:rPr lang="en-US" dirty="0"/>
              <a:t>Moses</a:t>
            </a:r>
          </a:p>
          <a:p>
            <a:r>
              <a:rPr lang="en-US" dirty="0"/>
              <a:t>Ruth and Boaz</a:t>
            </a:r>
          </a:p>
          <a:p>
            <a:r>
              <a:rPr lang="en-US" dirty="0"/>
              <a:t>Prophets and Kings</a:t>
            </a:r>
          </a:p>
          <a:p>
            <a:r>
              <a:rPr lang="en-US" dirty="0"/>
              <a:t>Captivity, Remnant, and Return</a:t>
            </a:r>
          </a:p>
          <a:p>
            <a:r>
              <a:rPr lang="en-US" dirty="0"/>
              <a:t>The Incarnation, Life, Death, and Resurrection of Jesus</a:t>
            </a:r>
          </a:p>
          <a:p>
            <a:endParaRPr lang="en-US" dirty="0"/>
          </a:p>
        </p:txBody>
      </p:sp>
    </p:spTree>
    <p:extLst>
      <p:ext uri="{BB962C8B-B14F-4D97-AF65-F5344CB8AC3E}">
        <p14:creationId xmlns:p14="http://schemas.microsoft.com/office/powerpoint/2010/main" val="142312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Redemption</a:t>
            </a:r>
          </a:p>
        </p:txBody>
      </p:sp>
      <p:sp>
        <p:nvSpPr>
          <p:cNvPr id="3" name="Content Placeholder 2"/>
          <p:cNvSpPr>
            <a:spLocks noGrp="1"/>
          </p:cNvSpPr>
          <p:nvPr>
            <p:ph idx="1"/>
          </p:nvPr>
        </p:nvSpPr>
        <p:spPr>
          <a:xfrm>
            <a:off x="990600" y="1600200"/>
            <a:ext cx="7924800" cy="5105400"/>
          </a:xfrm>
        </p:spPr>
        <p:txBody>
          <a:bodyPr>
            <a:normAutofit/>
          </a:bodyPr>
          <a:lstStyle/>
          <a:p>
            <a:pPr marL="0" indent="0">
              <a:buNone/>
            </a:pPr>
            <a:r>
              <a:rPr lang="en-US" dirty="0"/>
              <a:t>Note that redemption, too, is multifaceted, addressing</a:t>
            </a:r>
          </a:p>
          <a:p>
            <a:r>
              <a:rPr lang="en-US" dirty="0"/>
              <a:t>Repentance</a:t>
            </a:r>
          </a:p>
          <a:p>
            <a:r>
              <a:rPr lang="en-US" dirty="0"/>
              <a:t>Forgiveness for individual transgression</a:t>
            </a:r>
          </a:p>
          <a:p>
            <a:r>
              <a:rPr lang="en-US" dirty="0"/>
              <a:t>Shalom and restoration of relationships</a:t>
            </a:r>
          </a:p>
          <a:p>
            <a:r>
              <a:rPr lang="en-US" dirty="0"/>
              <a:t>Our participation in the redemption of the entire created realm (not just nature, but art, agriculture, education, civil government, science, and literature!)</a:t>
            </a:r>
          </a:p>
        </p:txBody>
      </p:sp>
    </p:spTree>
    <p:extLst>
      <p:ext uri="{BB962C8B-B14F-4D97-AF65-F5344CB8AC3E}">
        <p14:creationId xmlns:p14="http://schemas.microsoft.com/office/powerpoint/2010/main" val="44127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Redemption</a:t>
            </a:r>
          </a:p>
        </p:txBody>
      </p:sp>
      <p:sp>
        <p:nvSpPr>
          <p:cNvPr id="3" name="Content Placeholder 2"/>
          <p:cNvSpPr>
            <a:spLocks noGrp="1"/>
          </p:cNvSpPr>
          <p:nvPr>
            <p:ph idx="1"/>
          </p:nvPr>
        </p:nvSpPr>
        <p:spPr>
          <a:xfrm>
            <a:off x="914400" y="1600200"/>
            <a:ext cx="7772400" cy="5105400"/>
          </a:xfrm>
        </p:spPr>
        <p:txBody>
          <a:bodyPr>
            <a:normAutofit/>
          </a:bodyPr>
          <a:lstStyle/>
          <a:p>
            <a:pPr marL="0" indent="0">
              <a:buNone/>
            </a:pPr>
            <a:r>
              <a:rPr lang="en-US" dirty="0"/>
              <a:t>The story of redemption culminates in the life of Jesus Christ – his birth, life, teaching, death, and resurrection. </a:t>
            </a:r>
          </a:p>
          <a:p>
            <a:pPr marL="460375" lvl="1"/>
            <a:r>
              <a:rPr lang="en-US" sz="3000" dirty="0"/>
              <a:t>When the gospel writers proclaim at the beginning of Jesus’s ministry that the Kingdom of God (Mark and Luke) or the Kingdom of Heaven (Matthew) is at hand, they announce the good news that God’s rule has returned… so we ought to repent (to change our ways and live under His rule).</a:t>
            </a:r>
          </a:p>
        </p:txBody>
      </p:sp>
    </p:spTree>
    <p:extLst>
      <p:ext uri="{BB962C8B-B14F-4D97-AF65-F5344CB8AC3E}">
        <p14:creationId xmlns:p14="http://schemas.microsoft.com/office/powerpoint/2010/main" val="260702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Redemption</a:t>
            </a:r>
          </a:p>
        </p:txBody>
      </p:sp>
      <p:sp>
        <p:nvSpPr>
          <p:cNvPr id="3" name="Content Placeholder 2"/>
          <p:cNvSpPr>
            <a:spLocks noGrp="1"/>
          </p:cNvSpPr>
          <p:nvPr>
            <p:ph idx="1"/>
          </p:nvPr>
        </p:nvSpPr>
        <p:spPr>
          <a:xfrm>
            <a:off x="1066800" y="1600200"/>
            <a:ext cx="7467600" cy="5105400"/>
          </a:xfrm>
        </p:spPr>
        <p:txBody>
          <a:bodyPr>
            <a:normAutofit/>
          </a:bodyPr>
          <a:lstStyle/>
          <a:p>
            <a:r>
              <a:rPr lang="en-US" dirty="0"/>
              <a:t>The ministry of Jesus as recorded in the gospels is one of </a:t>
            </a:r>
            <a:r>
              <a:rPr lang="en-US" i="1" dirty="0"/>
              <a:t>teaching</a:t>
            </a:r>
            <a:r>
              <a:rPr lang="en-US" dirty="0"/>
              <a:t> and of </a:t>
            </a:r>
            <a:r>
              <a:rPr lang="en-US" i="1" dirty="0"/>
              <a:t>healing</a:t>
            </a:r>
            <a:r>
              <a:rPr lang="en-US" dirty="0"/>
              <a:t>.</a:t>
            </a:r>
          </a:p>
          <a:p>
            <a:r>
              <a:rPr lang="en-US" dirty="0"/>
              <a:t>It is ultimately out of the greatest tragedy – the death of Jesus – through which Christians proclaim their greatest hope – the resurrection of Jesus and the hope of His rule.</a:t>
            </a:r>
          </a:p>
        </p:txBody>
      </p:sp>
    </p:spTree>
    <p:extLst>
      <p:ext uri="{BB962C8B-B14F-4D97-AF65-F5344CB8AC3E}">
        <p14:creationId xmlns:p14="http://schemas.microsoft.com/office/powerpoint/2010/main" val="281608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10200" y="1447800"/>
            <a:ext cx="3429000" cy="4278094"/>
          </a:xfrm>
          <a:prstGeom prst="rect">
            <a:avLst/>
          </a:prstGeom>
        </p:spPr>
        <p:txBody>
          <a:bodyPr wrap="square">
            <a:spAutoFit/>
          </a:bodyPr>
          <a:lstStyle/>
          <a:p>
            <a:pPr algn="ctr"/>
            <a:r>
              <a:rPr lang="en-US" sz="2800" i="1" dirty="0"/>
              <a:t>The Small Crucifixion </a:t>
            </a:r>
            <a:br>
              <a:rPr lang="en-US" sz="2800" dirty="0"/>
            </a:br>
            <a:endParaRPr lang="en-US" sz="2800" dirty="0"/>
          </a:p>
          <a:p>
            <a:pPr algn="ctr"/>
            <a:r>
              <a:rPr lang="en-US" dirty="0"/>
              <a:t>Matthias </a:t>
            </a:r>
            <a:r>
              <a:rPr lang="en-US" dirty="0" err="1"/>
              <a:t>Grünewald</a:t>
            </a:r>
            <a:r>
              <a:rPr lang="en-US" dirty="0"/>
              <a:t>, </a:t>
            </a:r>
          </a:p>
          <a:p>
            <a:pPr algn="ctr"/>
            <a:r>
              <a:rPr lang="en-US" dirty="0"/>
              <a:t>c. 1475/1480 – 1528</a:t>
            </a:r>
          </a:p>
          <a:p>
            <a:pPr algn="ctr"/>
            <a:endParaRPr lang="en-US" dirty="0"/>
          </a:p>
          <a:p>
            <a:pPr algn="ctr"/>
            <a:r>
              <a:rPr lang="en-US" dirty="0"/>
              <a:t>National Gallery of Art, Washington, D.C. </a:t>
            </a:r>
          </a:p>
          <a:p>
            <a:pPr algn="ctr"/>
            <a:endParaRPr lang="en-US" dirty="0"/>
          </a:p>
          <a:p>
            <a:pPr algn="ctr"/>
            <a:r>
              <a:rPr lang="en-US" dirty="0"/>
              <a:t>Samuel H. Kress Collection</a:t>
            </a:r>
            <a:br>
              <a:rPr lang="en-US" dirty="0"/>
            </a:br>
            <a:endParaRPr lang="en-US" dirty="0"/>
          </a:p>
          <a:p>
            <a:pPr algn="ctr"/>
            <a:r>
              <a:rPr lang="en-US" dirty="0"/>
              <a:t>Photo credit: NGA, Open Access; Public Domain</a:t>
            </a:r>
            <a:br>
              <a:rPr lang="en-US" dirty="0"/>
            </a:br>
            <a:br>
              <a:rPr lang="en-US" dirty="0"/>
            </a:br>
            <a:endParaRPr lang="en-US" dirty="0"/>
          </a:p>
        </p:txBody>
      </p:sp>
      <p:pic>
        <p:nvPicPr>
          <p:cNvPr id="2050" name="Picture 2" descr="C:\Users\dentwistle\Downloads\A110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0" y="-74059"/>
            <a:ext cx="5122460" cy="694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5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90600" y="1600200"/>
            <a:ext cx="7848600" cy="4876800"/>
          </a:xfrm>
        </p:spPr>
        <p:txBody>
          <a:bodyPr>
            <a:noAutofit/>
          </a:bodyPr>
          <a:lstStyle/>
          <a:p>
            <a:r>
              <a:rPr lang="en-US" dirty="0"/>
              <a:t>There is a long and progressive story of redemption in the Bible.  How can we be part of the redemptive work of restoring relationships?  What are the costs of redemption?</a:t>
            </a:r>
          </a:p>
          <a:p>
            <a:r>
              <a:rPr lang="en-US" dirty="0"/>
              <a:t>The ultimate work of redemption in the Christian narrative is through Christ’s atoning sacrifice.  What are some of the implications of this doctrine for how we understand and treat others?</a:t>
            </a:r>
          </a:p>
        </p:txBody>
      </p:sp>
    </p:spTree>
    <p:extLst>
      <p:ext uri="{BB962C8B-B14F-4D97-AF65-F5344CB8AC3E}">
        <p14:creationId xmlns:p14="http://schemas.microsoft.com/office/powerpoint/2010/main" val="428463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966" y="0"/>
            <a:ext cx="8229600" cy="792162"/>
          </a:xfrm>
        </p:spPr>
        <p:txBody>
          <a:bodyPr/>
          <a:lstStyle/>
          <a:p>
            <a:r>
              <a:rPr lang="en-US" dirty="0"/>
              <a:t>Consummation</a:t>
            </a:r>
          </a:p>
        </p:txBody>
      </p:sp>
      <p:sp>
        <p:nvSpPr>
          <p:cNvPr id="4" name="Rectangle 3"/>
          <p:cNvSpPr/>
          <p:nvPr/>
        </p:nvSpPr>
        <p:spPr>
          <a:xfrm>
            <a:off x="15766" y="5934670"/>
            <a:ext cx="9144000" cy="923330"/>
          </a:xfrm>
          <a:prstGeom prst="rect">
            <a:avLst/>
          </a:prstGeom>
        </p:spPr>
        <p:txBody>
          <a:bodyPr wrap="square">
            <a:spAutoFit/>
          </a:bodyPr>
          <a:lstStyle/>
          <a:p>
            <a:pPr algn="ctr"/>
            <a:r>
              <a:rPr lang="en-US" dirty="0"/>
              <a:t>The Last Judgment (detail), interior dome of the Florence Cathedral, </a:t>
            </a:r>
          </a:p>
          <a:p>
            <a:pPr algn="ctr"/>
            <a:r>
              <a:rPr lang="en-US" dirty="0"/>
              <a:t>Giorgio Vasari and Federico </a:t>
            </a:r>
            <a:r>
              <a:rPr lang="en-US" dirty="0" err="1"/>
              <a:t>Zuccari</a:t>
            </a:r>
            <a:r>
              <a:rPr lang="en-US" dirty="0"/>
              <a:t>, 1568-1579</a:t>
            </a:r>
          </a:p>
          <a:p>
            <a:pPr algn="ctr"/>
            <a:r>
              <a:rPr lang="en-US" dirty="0"/>
              <a:t>Photo credit: Paolo Villa, Wikimedia.  Public Domain</a:t>
            </a:r>
          </a:p>
        </p:txBody>
      </p:sp>
      <p:pic>
        <p:nvPicPr>
          <p:cNvPr id="1026" name="Picture 2" descr="File:03 2015 Giudizio Universale-dettaglio centrale-Giorgio Vasari-Federico Zuccari-Cupola-Santa Maria del Fiore (Firenze) Photo Paolo Villa FOTO9276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52" y="762000"/>
            <a:ext cx="7620000"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1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Consummation</a:t>
            </a:r>
          </a:p>
        </p:txBody>
      </p:sp>
      <p:sp>
        <p:nvSpPr>
          <p:cNvPr id="3" name="Content Placeholder 2"/>
          <p:cNvSpPr>
            <a:spLocks noGrp="1"/>
          </p:cNvSpPr>
          <p:nvPr>
            <p:ph idx="1"/>
          </p:nvPr>
        </p:nvSpPr>
        <p:spPr>
          <a:xfrm>
            <a:off x="990600" y="1524000"/>
            <a:ext cx="7772400" cy="5181600"/>
          </a:xfrm>
        </p:spPr>
        <p:txBody>
          <a:bodyPr>
            <a:normAutofit fontScale="92500" lnSpcReduction="20000"/>
          </a:bodyPr>
          <a:lstStyle/>
          <a:p>
            <a:r>
              <a:rPr lang="en-US" dirty="0"/>
              <a:t>The term consummation refers to the completion of God’s rule over the creation that has been in rebellion against His sovereignty. </a:t>
            </a:r>
          </a:p>
          <a:p>
            <a:r>
              <a:rPr lang="en-US" dirty="0"/>
              <a:t>The concept of consummation is sometimes framed as recreation—that is, that God restores the creation from its fallen state.</a:t>
            </a:r>
          </a:p>
          <a:p>
            <a:r>
              <a:rPr lang="en-US" dirty="0"/>
              <a:t>It involves not just </a:t>
            </a:r>
            <a:r>
              <a:rPr lang="en-US" i="1" dirty="0"/>
              <a:t>individuals saved from personal</a:t>
            </a:r>
            <a:r>
              <a:rPr lang="en-US" dirty="0"/>
              <a:t> </a:t>
            </a:r>
            <a:r>
              <a:rPr lang="en-US" i="1" dirty="0"/>
              <a:t>sin</a:t>
            </a:r>
            <a:r>
              <a:rPr lang="en-US" dirty="0"/>
              <a:t>. It is also an image of </a:t>
            </a:r>
            <a:r>
              <a:rPr lang="en-US" i="1" dirty="0"/>
              <a:t>the people of God</a:t>
            </a:r>
            <a:r>
              <a:rPr lang="en-US" dirty="0"/>
              <a:t> </a:t>
            </a:r>
            <a:r>
              <a:rPr lang="en-US" i="1" dirty="0"/>
              <a:t>living in community where righteousness</a:t>
            </a:r>
            <a:r>
              <a:rPr lang="en-US" dirty="0"/>
              <a:t> </a:t>
            </a:r>
            <a:r>
              <a:rPr lang="en-US" i="1" dirty="0"/>
              <a:t>reigns</a:t>
            </a:r>
            <a:r>
              <a:rPr lang="en-US" dirty="0"/>
              <a:t>, thus, it addresses both individual and corporate dimensions of the fall.</a:t>
            </a:r>
          </a:p>
        </p:txBody>
      </p:sp>
    </p:spTree>
    <p:extLst>
      <p:ext uri="{BB962C8B-B14F-4D97-AF65-F5344CB8AC3E}">
        <p14:creationId xmlns:p14="http://schemas.microsoft.com/office/powerpoint/2010/main" val="256548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Consummation</a:t>
            </a:r>
          </a:p>
        </p:txBody>
      </p:sp>
      <p:sp>
        <p:nvSpPr>
          <p:cNvPr id="3" name="Content Placeholder 2"/>
          <p:cNvSpPr>
            <a:spLocks noGrp="1"/>
          </p:cNvSpPr>
          <p:nvPr>
            <p:ph idx="1"/>
          </p:nvPr>
        </p:nvSpPr>
        <p:spPr>
          <a:xfrm>
            <a:off x="990600" y="1524000"/>
            <a:ext cx="7696200" cy="5181600"/>
          </a:xfrm>
        </p:spPr>
        <p:txBody>
          <a:bodyPr>
            <a:normAutofit lnSpcReduction="10000"/>
          </a:bodyPr>
          <a:lstStyle/>
          <a:p>
            <a:r>
              <a:rPr lang="en-US" dirty="0"/>
              <a:t>The biblical view is one in which we participate in the renewal and restoration of creation in the here and now, in the power of the risen Christ, while we await the final and complete restoration of all things yet to come.</a:t>
            </a:r>
          </a:p>
          <a:p>
            <a:r>
              <a:rPr lang="en-US" dirty="0"/>
              <a:t>It is also the restoration of all things beneath the rule of Christ.</a:t>
            </a:r>
          </a:p>
          <a:p>
            <a:r>
              <a:rPr lang="en-US" dirty="0"/>
              <a:t>And it is what is depicted in Scripture as the final judgment and the creation of a new heaven and a new earth.</a:t>
            </a:r>
          </a:p>
        </p:txBody>
      </p:sp>
    </p:spTree>
    <p:extLst>
      <p:ext uri="{BB962C8B-B14F-4D97-AF65-F5344CB8AC3E}">
        <p14:creationId xmlns:p14="http://schemas.microsoft.com/office/powerpoint/2010/main" val="125485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30C5A-A51F-4242-87E8-CB628E255A41}"/>
              </a:ext>
            </a:extLst>
          </p:cNvPr>
          <p:cNvSpPr>
            <a:spLocks noGrp="1"/>
          </p:cNvSpPr>
          <p:nvPr>
            <p:ph type="title"/>
          </p:nvPr>
        </p:nvSpPr>
        <p:spPr>
          <a:xfrm>
            <a:off x="1066800" y="2177"/>
            <a:ext cx="7620000" cy="1143000"/>
          </a:xfrm>
        </p:spPr>
        <p:txBody>
          <a:bodyPr/>
          <a:lstStyle/>
          <a:p>
            <a:r>
              <a:rPr lang="en-US" dirty="0"/>
              <a:t>Implications</a:t>
            </a:r>
          </a:p>
        </p:txBody>
      </p:sp>
      <p:sp>
        <p:nvSpPr>
          <p:cNvPr id="3" name="Content Placeholder 2">
            <a:extLst>
              <a:ext uri="{FF2B5EF4-FFF2-40B4-BE49-F238E27FC236}">
                <a16:creationId xmlns:a16="http://schemas.microsoft.com/office/drawing/2014/main" id="{8744B216-6CA9-4CE5-8DE5-7F06404F262A}"/>
              </a:ext>
            </a:extLst>
          </p:cNvPr>
          <p:cNvSpPr>
            <a:spLocks noGrp="1"/>
          </p:cNvSpPr>
          <p:nvPr>
            <p:ph idx="1"/>
          </p:nvPr>
        </p:nvSpPr>
        <p:spPr>
          <a:xfrm>
            <a:off x="1066800" y="1219199"/>
            <a:ext cx="7620000" cy="5636623"/>
          </a:xfrm>
        </p:spPr>
        <p:txBody>
          <a:bodyPr>
            <a:normAutofit fontScale="92500" lnSpcReduction="10000"/>
          </a:bodyPr>
          <a:lstStyle/>
          <a:p>
            <a:pPr algn="l"/>
            <a:r>
              <a:rPr lang="en-US" sz="2400" b="0" i="0" u="none" strike="noStrike" baseline="0" dirty="0"/>
              <a:t>In our discussion of a Christian worldview, there is an implicit understanding that the narrative of creation, fall, redemption, and consummation has significant implications for how we should live. </a:t>
            </a:r>
          </a:p>
          <a:p>
            <a:pPr lvl="1"/>
            <a:r>
              <a:rPr lang="en-US" sz="2400" b="0" i="0" u="none" strike="noStrike" baseline="0" dirty="0"/>
              <a:t>God is the Creator; we are part of the creation. </a:t>
            </a:r>
          </a:p>
          <a:p>
            <a:pPr lvl="1"/>
            <a:r>
              <a:rPr lang="en-US" sz="2400" b="0" i="0" u="none" strike="noStrike" baseline="0" dirty="0"/>
              <a:t>Only when we recognize that we owe God our undivided allegiance and live in accordance with </a:t>
            </a:r>
            <a:r>
              <a:rPr lang="en-US" sz="2400" dirty="0"/>
              <a:t>God’s design for us </a:t>
            </a:r>
            <a:r>
              <a:rPr lang="en-US" sz="2400" b="0" i="0" u="none" strike="noStrike" baseline="0" dirty="0"/>
              <a:t>can we truly flourish. </a:t>
            </a:r>
            <a:endParaRPr lang="en-US" sz="2400" b="0" i="0" u="none" strike="noStrike" baseline="0" dirty="0">
              <a:solidFill>
                <a:srgbClr val="000000"/>
              </a:solidFill>
            </a:endParaRPr>
          </a:p>
          <a:p>
            <a:pPr algn="l"/>
            <a:r>
              <a:rPr lang="en-US" sz="2400" b="0" i="0" u="none" strike="noStrike" baseline="0" dirty="0"/>
              <a:t>If we develop a Christian worldview as we grasp the redemptive flow of history and what God requires of us, then we can begin to answer the all-important question of how we should orient our lives. </a:t>
            </a:r>
          </a:p>
          <a:p>
            <a:pPr algn="l"/>
            <a:r>
              <a:rPr lang="en-US" sz="2400" b="0" i="0" u="none" strike="noStrike" baseline="0" dirty="0"/>
              <a:t>This is crucial if we are to have an accurate Christian understanding of what it means to be human and, implicitly and explicitly, it will affect our engagement with the field of psychology, and perhaps, especially, psychotherapy. </a:t>
            </a:r>
            <a:endParaRPr lang="en-US" sz="2400" dirty="0"/>
          </a:p>
        </p:txBody>
      </p:sp>
    </p:spTree>
    <p:extLst>
      <p:ext uri="{BB962C8B-B14F-4D97-AF65-F5344CB8AC3E}">
        <p14:creationId xmlns:p14="http://schemas.microsoft.com/office/powerpoint/2010/main" val="20292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5432</TotalTime>
  <Words>2850</Words>
  <Application>Microsoft Office PowerPoint</Application>
  <PresentationFormat>On-screen Show (4:3)</PresentationFormat>
  <Paragraphs>205</Paragraphs>
  <Slides>44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Sylfaen</vt:lpstr>
      <vt:lpstr>Trajan Pro</vt:lpstr>
      <vt:lpstr>Office Theme</vt:lpstr>
      <vt:lpstr>Integrative Approaches to Psychology and Christianity – 4th ed.</vt:lpstr>
      <vt:lpstr>PowerPoint Slides  to Accompany   Integrative Approaches to Psychology and Christianity, 4th  Edition   Chapter 4 Windows on the World: Assumptions and Worldviews </vt:lpstr>
      <vt:lpstr>PowerPoint Presentation</vt:lpstr>
      <vt:lpstr>PowerPoint Presentation</vt:lpstr>
      <vt:lpstr>Worldviews</vt:lpstr>
      <vt:lpstr>Worldviews1</vt:lpstr>
      <vt:lpstr>Worldviews</vt:lpstr>
      <vt:lpstr>Worldviews</vt:lpstr>
      <vt:lpstr>A Worldview Sampler</vt:lpstr>
      <vt:lpstr>A Worldview Sampler</vt:lpstr>
      <vt:lpstr>A Worldview Sampler</vt:lpstr>
      <vt:lpstr>A Worldview Sampler</vt:lpstr>
      <vt:lpstr>A Worldview Sampler</vt:lpstr>
      <vt:lpstr>A Worldview Sampler</vt:lpstr>
      <vt:lpstr>A Worldview Sampler</vt:lpstr>
      <vt:lpstr>A Worldview Sampler</vt:lpstr>
      <vt:lpstr>A Christian Worldview</vt:lpstr>
      <vt:lpstr>Creation</vt:lpstr>
      <vt:lpstr>Creation</vt:lpstr>
      <vt:lpstr>Creation</vt:lpstr>
      <vt:lpstr>Creation</vt:lpstr>
      <vt:lpstr>Creation</vt:lpstr>
      <vt:lpstr>Creation</vt:lpstr>
      <vt:lpstr>Creation</vt:lpstr>
      <vt:lpstr>Reflection Point</vt:lpstr>
      <vt:lpstr>Fall</vt:lpstr>
      <vt:lpstr>Fall</vt:lpstr>
      <vt:lpstr>Fall</vt:lpstr>
      <vt:lpstr>Fall</vt:lpstr>
      <vt:lpstr>Fall</vt:lpstr>
      <vt:lpstr>Fall</vt:lpstr>
      <vt:lpstr>Fall</vt:lpstr>
      <vt:lpstr>Reflection Point</vt:lpstr>
      <vt:lpstr>Redemption  Adoration of the Child  Lorenzo Lotto, 1523  National Gallery of Art, Washington, D.C.  Photo credit: NGA, Open Access;   Public Domain  </vt:lpstr>
      <vt:lpstr>Redemption</vt:lpstr>
      <vt:lpstr>Redemption</vt:lpstr>
      <vt:lpstr>Redemption</vt:lpstr>
      <vt:lpstr>Redemption</vt:lpstr>
      <vt:lpstr>PowerPoint Presentation</vt:lpstr>
      <vt:lpstr>Reflection Point</vt:lpstr>
      <vt:lpstr>Consummation</vt:lpstr>
      <vt:lpstr>Consummation</vt:lpstr>
      <vt:lpstr>Consummation</vt:lpstr>
      <vt:lpstr>Implications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145</cp:revision>
  <dcterms:created xsi:type="dcterms:W3CDTF">2015-05-18T19:09:05Z</dcterms:created>
  <dcterms:modified xsi:type="dcterms:W3CDTF">2021-11-16T16:49:17Z</dcterms:modified>
</cp:coreProperties>
</file>