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9" r:id="rId2"/>
    <p:sldId id="256" r:id="rId3"/>
    <p:sldId id="261" r:id="rId4"/>
    <p:sldId id="262" r:id="rId5"/>
    <p:sldId id="263" r:id="rId6"/>
    <p:sldId id="264" r:id="rId7"/>
    <p:sldId id="265" r:id="rId8"/>
    <p:sldId id="28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6" r:id="rId27"/>
    <p:sldId id="283" r:id="rId28"/>
    <p:sldId id="284"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E9D6"/>
    <a:srgbClr val="000000"/>
    <a:srgbClr val="614537"/>
    <a:srgbClr val="7C5A4A"/>
    <a:srgbClr val="573D32"/>
    <a:srgbClr val="0A0605"/>
    <a:srgbClr val="F5EAD7"/>
    <a:srgbClr val="624537"/>
    <a:srgbClr val="A68B79"/>
    <a:srgbClr val="EADF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597563-6A4F-41FE-AACB-6353DADB4764}" v="4" dt="2021-11-06T16:44:38.0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746" y="108"/>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CD24B4-F731-4A45-A138-5D9478B02447}" type="datetimeFigureOut">
              <a:rPr lang="en-US" smtClean="0"/>
              <a:t>11/15/2021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10F01B-82FF-405B-92B7-CD9B0917B0F0}" type="slidenum">
              <a:rPr lang="en-US" smtClean="0"/>
              <a:t>‹#›</a:t>
            </a:fld>
            <a:endParaRPr lang="en-US"/>
          </a:p>
        </p:txBody>
      </p:sp>
    </p:spTree>
    <p:extLst>
      <p:ext uri="{BB962C8B-B14F-4D97-AF65-F5344CB8AC3E}">
        <p14:creationId xmlns:p14="http://schemas.microsoft.com/office/powerpoint/2010/main" val="835418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2404421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620000" cy="1143000"/>
          </a:xfrm>
        </p:spPr>
        <p:txBody>
          <a:bodyPr/>
          <a:lstStyle/>
          <a:p>
            <a:r>
              <a:rPr lang="en-US"/>
              <a:t>Click to edit Master title style</a:t>
            </a:r>
          </a:p>
        </p:txBody>
      </p:sp>
      <p:sp>
        <p:nvSpPr>
          <p:cNvPr id="3" name="Content Placeholder 2"/>
          <p:cNvSpPr>
            <a:spLocks noGrp="1"/>
          </p:cNvSpPr>
          <p:nvPr>
            <p:ph idx="1"/>
          </p:nvPr>
        </p:nvSpPr>
        <p:spPr>
          <a:xfrm>
            <a:off x="1066800" y="1600200"/>
            <a:ext cx="76200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pic>
        <p:nvPicPr>
          <p:cNvPr id="9" name="Picture 8">
            <a:extLst>
              <a:ext uri="{FF2B5EF4-FFF2-40B4-BE49-F238E27FC236}">
                <a16:creationId xmlns:a16="http://schemas.microsoft.com/office/drawing/2014/main" id="{6EB65E3A-11FF-425A-831A-FF8FA272C787}"/>
              </a:ext>
            </a:extLst>
          </p:cNvPr>
          <p:cNvPicPr>
            <a:picLocks noChangeAspect="1"/>
          </p:cNvPicPr>
          <p:nvPr userDrawn="1"/>
        </p:nvPicPr>
        <p:blipFill>
          <a:blip r:embed="rId2"/>
          <a:stretch>
            <a:fillRect/>
          </a:stretch>
        </p:blipFill>
        <p:spPr>
          <a:xfrm rot="16200000">
            <a:off x="-3050850" y="3029742"/>
            <a:ext cx="6872937" cy="813453"/>
          </a:xfrm>
          <a:prstGeom prst="rect">
            <a:avLst/>
          </a:prstGeom>
        </p:spPr>
      </p:pic>
      <p:sp>
        <p:nvSpPr>
          <p:cNvPr id="10" name="TextBox 9">
            <a:extLst>
              <a:ext uri="{FF2B5EF4-FFF2-40B4-BE49-F238E27FC236}">
                <a16:creationId xmlns:a16="http://schemas.microsoft.com/office/drawing/2014/main" id="{64876B19-7276-4B17-9F31-BD1074E6B2E2}"/>
              </a:ext>
            </a:extLst>
          </p:cNvPr>
          <p:cNvSpPr txBox="1"/>
          <p:nvPr userDrawn="1"/>
        </p:nvSpPr>
        <p:spPr>
          <a:xfrm rot="16200000">
            <a:off x="-2898447" y="3144080"/>
            <a:ext cx="6568135" cy="584775"/>
          </a:xfrm>
          <a:prstGeom prst="rect">
            <a:avLst/>
          </a:prstGeom>
          <a:noFill/>
        </p:spPr>
        <p:txBody>
          <a:bodyPr wrap="square" rtlCol="0">
            <a:spAutoFit/>
          </a:bodyPr>
          <a:lstStyle/>
          <a:p>
            <a:pPr algn="ctr"/>
            <a:r>
              <a:rPr lang="en-US" sz="3200" b="1" dirty="0">
                <a:solidFill>
                  <a:srgbClr val="F3E9D6"/>
                </a:solidFill>
                <a:effectLst>
                  <a:outerShdw blurRad="38100" dist="38100" dir="2700000" algn="tl">
                    <a:srgbClr val="000000">
                      <a:alpha val="43137"/>
                    </a:srgbClr>
                  </a:outerShdw>
                </a:effectLst>
              </a:rPr>
              <a:t>Chapter 3: Psyche and Soul</a:t>
            </a:r>
          </a:p>
        </p:txBody>
      </p:sp>
    </p:spTree>
    <p:extLst>
      <p:ext uri="{BB962C8B-B14F-4D97-AF65-F5344CB8AC3E}">
        <p14:creationId xmlns:p14="http://schemas.microsoft.com/office/powerpoint/2010/main" val="659832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687262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8864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03298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471722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3070138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029284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549939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276698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9077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E9D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EE8BDB-6292-4AB0-A62E-E5BD730CA27B}" type="datetimeFigureOut">
              <a:rPr lang="en-US" smtClean="0"/>
              <a:pPr/>
              <a:t>11/15/2021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B07BDD-472B-41CD-B68A-A5AA34049DED}" type="slidenum">
              <a:rPr lang="en-US" smtClean="0"/>
              <a:pPr/>
              <a:t>‹#›</a:t>
            </a:fld>
            <a:endParaRPr lang="en-US"/>
          </a:p>
        </p:txBody>
      </p:sp>
    </p:spTree>
    <p:extLst>
      <p:ext uri="{BB962C8B-B14F-4D97-AF65-F5344CB8AC3E}">
        <p14:creationId xmlns:p14="http://schemas.microsoft.com/office/powerpoint/2010/main" val="31180972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5D296C6-097A-4946-9988-E04BB10B19F2}"/>
              </a:ext>
            </a:extLst>
          </p:cNvPr>
          <p:cNvPicPr>
            <a:picLocks noChangeAspect="1"/>
          </p:cNvPicPr>
          <p:nvPr/>
        </p:nvPicPr>
        <p:blipFill>
          <a:blip r:embed="rId2"/>
          <a:stretch>
            <a:fillRect/>
          </a:stretch>
        </p:blipFill>
        <p:spPr>
          <a:xfrm>
            <a:off x="0" y="0"/>
            <a:ext cx="678007" cy="6858000"/>
          </a:xfrm>
          <a:prstGeom prst="rect">
            <a:avLst/>
          </a:prstGeom>
          <a:blipFill>
            <a:blip r:embed="rId3"/>
            <a:tile tx="0" ty="0" sx="100000" sy="100000" flip="none" algn="tl"/>
          </a:blipFill>
        </p:spPr>
      </p:pic>
      <p:sp>
        <p:nvSpPr>
          <p:cNvPr id="209" name="Subtitle 2">
            <a:extLst>
              <a:ext uri="{FF2B5EF4-FFF2-40B4-BE49-F238E27FC236}">
                <a16:creationId xmlns:a16="http://schemas.microsoft.com/office/drawing/2014/main" id="{DFE59A78-7B76-4B86-912A-BF115BDEC777}"/>
              </a:ext>
            </a:extLst>
          </p:cNvPr>
          <p:cNvSpPr>
            <a:spLocks noGrp="1"/>
          </p:cNvSpPr>
          <p:nvPr>
            <p:ph type="subTitle" idx="1"/>
          </p:nvPr>
        </p:nvSpPr>
        <p:spPr>
          <a:xfrm>
            <a:off x="990600" y="1828800"/>
            <a:ext cx="7848600" cy="1752600"/>
          </a:xfrm>
        </p:spPr>
        <p:txBody>
          <a:bodyPr>
            <a:normAutofit fontScale="25000" lnSpcReduction="20000"/>
          </a:bodyPr>
          <a:lstStyle/>
          <a:p>
            <a:r>
              <a:rPr lang="en-US" sz="17600" dirty="0">
                <a:solidFill>
                  <a:srgbClr val="614537"/>
                </a:solidFill>
                <a:latin typeface="Sylfaen" panose="010A0502050306030303" pitchFamily="18" charset="0"/>
              </a:rPr>
              <a:t>Chapter 3</a:t>
            </a:r>
          </a:p>
          <a:p>
            <a:r>
              <a:rPr lang="en-US" sz="17600" dirty="0">
                <a:solidFill>
                  <a:srgbClr val="614537"/>
                </a:solidFill>
                <a:latin typeface="Sylfaen" panose="010A0502050306030303" pitchFamily="18" charset="0"/>
              </a:rPr>
              <a:t>The Soul of Psychology </a:t>
            </a:r>
          </a:p>
          <a:p>
            <a:r>
              <a:rPr lang="en-US" sz="17600" dirty="0">
                <a:solidFill>
                  <a:srgbClr val="614537"/>
                </a:solidFill>
                <a:latin typeface="Sylfaen" panose="010A0502050306030303" pitchFamily="18" charset="0"/>
              </a:rPr>
              <a:t>and the Psyche of the Soul</a:t>
            </a:r>
          </a:p>
          <a:p>
            <a:endParaRPr lang="en-US" sz="17600" dirty="0">
              <a:solidFill>
                <a:schemeClr val="tx1"/>
              </a:solidFill>
              <a:latin typeface="Sylfaen" panose="010A0502050306030303" pitchFamily="18" charset="0"/>
            </a:endParaRPr>
          </a:p>
          <a:p>
            <a:r>
              <a:rPr lang="en-US" sz="17600" dirty="0">
                <a:solidFill>
                  <a:srgbClr val="614537"/>
                </a:solidFill>
                <a:latin typeface="Sylfaen" panose="010A0502050306030303" pitchFamily="18" charset="0"/>
              </a:rPr>
              <a:t>David N. Entwistle, PsyD</a:t>
            </a:r>
          </a:p>
          <a:p>
            <a:endParaRPr lang="en-US" sz="17600" dirty="0">
              <a:solidFill>
                <a:srgbClr val="614537"/>
              </a:solidFill>
              <a:latin typeface="Sylfaen" panose="010A0502050306030303" pitchFamily="18" charset="0"/>
            </a:endParaRPr>
          </a:p>
          <a:p>
            <a:endParaRPr lang="en-US" sz="6000" dirty="0">
              <a:solidFill>
                <a:srgbClr val="614537"/>
              </a:solidFill>
              <a:latin typeface="Sylfaen" panose="010A0502050306030303" pitchFamily="18" charset="0"/>
            </a:endParaRPr>
          </a:p>
          <a:p>
            <a:r>
              <a:rPr lang="en-US" sz="5600" dirty="0">
                <a:solidFill>
                  <a:srgbClr val="614537"/>
                </a:solidFill>
                <a:latin typeface="Sylfaen" panose="010A0502050306030303" pitchFamily="18" charset="0"/>
              </a:rPr>
              <a:t>These slides are designed to accompany </a:t>
            </a:r>
            <a:r>
              <a:rPr lang="en-US" sz="5600" i="1" dirty="0">
                <a:solidFill>
                  <a:srgbClr val="614537"/>
                </a:solidFill>
                <a:latin typeface="Sylfaen" panose="010A0502050306030303" pitchFamily="18" charset="0"/>
              </a:rPr>
              <a:t>Integrative Approaches to Psychology and Christianity, 4</a:t>
            </a:r>
            <a:r>
              <a:rPr lang="en-US" sz="5600" i="1" baseline="30000" dirty="0">
                <a:solidFill>
                  <a:srgbClr val="614537"/>
                </a:solidFill>
                <a:latin typeface="Sylfaen" panose="010A0502050306030303" pitchFamily="18" charset="0"/>
              </a:rPr>
              <a:t>th</a:t>
            </a:r>
            <a:r>
              <a:rPr lang="en-US" sz="5600" i="1" dirty="0">
                <a:solidFill>
                  <a:srgbClr val="614537"/>
                </a:solidFill>
                <a:latin typeface="Sylfaen" panose="010A0502050306030303" pitchFamily="18" charset="0"/>
              </a:rPr>
              <a:t> ed</a:t>
            </a:r>
            <a:r>
              <a:rPr lang="en-US" sz="5600" dirty="0">
                <a:solidFill>
                  <a:srgbClr val="614537"/>
                </a:solidFill>
                <a:latin typeface="Sylfaen" panose="010A0502050306030303" pitchFamily="18" charset="0"/>
              </a:rPr>
              <a:t>.  </a:t>
            </a:r>
          </a:p>
          <a:p>
            <a:endParaRPr lang="en-US" sz="5600" dirty="0">
              <a:solidFill>
                <a:srgbClr val="614537"/>
              </a:solidFill>
              <a:latin typeface="Sylfaen" panose="010A0502050306030303" pitchFamily="18" charset="0"/>
            </a:endParaRPr>
          </a:p>
          <a:p>
            <a:r>
              <a:rPr lang="en-US" sz="4400" dirty="0">
                <a:solidFill>
                  <a:srgbClr val="614537"/>
                </a:solidFill>
                <a:latin typeface="Sylfaen" panose="010A0502050306030303" pitchFamily="18" charset="0"/>
              </a:rPr>
              <a:t>Material protected by copy write.  Users are welcome to make changes to the presentations and to use them for educational purposes, provided that the original acknowledgement is maintained and any changes to the presentation clearly identified</a:t>
            </a:r>
            <a:r>
              <a:rPr lang="en-US" sz="6000" dirty="0">
                <a:solidFill>
                  <a:srgbClr val="614537"/>
                </a:solidFill>
                <a:latin typeface="Sylfaen" panose="010A0502050306030303" pitchFamily="18" charset="0"/>
              </a:rPr>
              <a:t>. </a:t>
            </a:r>
          </a:p>
          <a:p>
            <a:endParaRPr lang="en-US" dirty="0">
              <a:solidFill>
                <a:schemeClr val="tx1"/>
              </a:solidFill>
              <a:latin typeface="Sylfaen" panose="010A0502050306030303" pitchFamily="18" charset="0"/>
            </a:endParaRPr>
          </a:p>
          <a:p>
            <a:endParaRPr lang="en-US" dirty="0">
              <a:solidFill>
                <a:schemeClr val="tx1"/>
              </a:solidFill>
              <a:latin typeface="Sylfaen" panose="010A0502050306030303" pitchFamily="18" charset="0"/>
            </a:endParaRPr>
          </a:p>
        </p:txBody>
      </p:sp>
      <p:sp>
        <p:nvSpPr>
          <p:cNvPr id="210" name="Title 1">
            <a:extLst>
              <a:ext uri="{FF2B5EF4-FFF2-40B4-BE49-F238E27FC236}">
                <a16:creationId xmlns:a16="http://schemas.microsoft.com/office/drawing/2014/main" id="{65017CC9-55B5-4ED5-A6AC-A0E159D3F299}"/>
              </a:ext>
            </a:extLst>
          </p:cNvPr>
          <p:cNvSpPr>
            <a:spLocks noGrp="1"/>
          </p:cNvSpPr>
          <p:nvPr>
            <p:ph type="ctrTitle"/>
          </p:nvPr>
        </p:nvSpPr>
        <p:spPr>
          <a:xfrm>
            <a:off x="990600" y="-14264"/>
            <a:ext cx="7772400" cy="1470025"/>
          </a:xfrm>
        </p:spPr>
        <p:txBody>
          <a:bodyPr>
            <a:normAutofit/>
          </a:bodyPr>
          <a:lstStyle/>
          <a:p>
            <a:r>
              <a:rPr lang="en-US" dirty="0">
                <a:solidFill>
                  <a:srgbClr val="614537"/>
                </a:solidFill>
                <a:latin typeface="Trajan Pro" pitchFamily="18" charset="0"/>
              </a:rPr>
              <a:t>Integrative Approaches</a:t>
            </a:r>
            <a:br>
              <a:rPr lang="en-US" dirty="0">
                <a:solidFill>
                  <a:srgbClr val="614537"/>
                </a:solidFill>
                <a:latin typeface="Trajan Pro" pitchFamily="18" charset="0"/>
              </a:rPr>
            </a:br>
            <a:r>
              <a:rPr lang="en-US" sz="2700" dirty="0">
                <a:solidFill>
                  <a:srgbClr val="614537"/>
                </a:solidFill>
                <a:latin typeface="Trajan Pro" pitchFamily="18" charset="0"/>
              </a:rPr>
              <a:t>to Psychology and Christianity – 4</a:t>
            </a:r>
            <a:r>
              <a:rPr lang="en-US" sz="2700" baseline="30000" dirty="0">
                <a:solidFill>
                  <a:srgbClr val="614537"/>
                </a:solidFill>
                <a:latin typeface="Trajan Pro" pitchFamily="18" charset="0"/>
              </a:rPr>
              <a:t>th</a:t>
            </a:r>
            <a:r>
              <a:rPr lang="en-US" sz="2700" dirty="0">
                <a:solidFill>
                  <a:srgbClr val="614537"/>
                </a:solidFill>
                <a:latin typeface="Trajan Pro" pitchFamily="18" charset="0"/>
              </a:rPr>
              <a:t> ed.</a:t>
            </a:r>
          </a:p>
        </p:txBody>
      </p:sp>
    </p:spTree>
    <p:extLst>
      <p:ext uri="{BB962C8B-B14F-4D97-AF65-F5344CB8AC3E}">
        <p14:creationId xmlns:p14="http://schemas.microsoft.com/office/powerpoint/2010/main" val="1908709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53000" y="2770187"/>
            <a:ext cx="3505200" cy="1470025"/>
          </a:xfrm>
        </p:spPr>
        <p:txBody>
          <a:bodyPr>
            <a:normAutofit fontScale="90000"/>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3100" dirty="0">
                <a:latin typeface="Sylfaen" panose="010A0502050306030303" pitchFamily="18" charset="0"/>
              </a:rPr>
              <a:t>PowerPoint Slides </a:t>
            </a:r>
            <a:br>
              <a:rPr lang="en-US" sz="3100" dirty="0">
                <a:latin typeface="Sylfaen" panose="010A0502050306030303" pitchFamily="18" charset="0"/>
              </a:rPr>
            </a:br>
            <a:r>
              <a:rPr lang="en-US" sz="3100" dirty="0">
                <a:latin typeface="Sylfaen" panose="010A0502050306030303" pitchFamily="18" charset="0"/>
              </a:rPr>
              <a:t>to Accompany</a:t>
            </a:r>
            <a:br>
              <a:rPr lang="en-US" sz="3100" dirty="0">
                <a:latin typeface="Sylfaen" panose="010A0502050306030303" pitchFamily="18" charset="0"/>
              </a:rPr>
            </a:br>
            <a:br>
              <a:rPr lang="en-US" sz="3100" dirty="0">
                <a:latin typeface="Sylfaen" panose="010A0502050306030303" pitchFamily="18" charset="0"/>
              </a:rPr>
            </a:br>
            <a:r>
              <a:rPr lang="en-US" sz="3100" dirty="0">
                <a:latin typeface="Sylfaen" panose="010A0502050306030303" pitchFamily="18" charset="0"/>
              </a:rPr>
              <a:t> </a:t>
            </a:r>
            <a:r>
              <a:rPr lang="en-US" sz="3100" i="1" dirty="0">
                <a:latin typeface="Sylfaen" panose="010A0502050306030303" pitchFamily="18" charset="0"/>
              </a:rPr>
              <a:t>Integrative Approaches to Psychology and Christianity, 4</a:t>
            </a:r>
            <a:r>
              <a:rPr lang="en-US" sz="3100" i="1" baseline="30000" dirty="0">
                <a:latin typeface="Sylfaen" panose="010A0502050306030303" pitchFamily="18" charset="0"/>
              </a:rPr>
              <a:t>th</a:t>
            </a:r>
            <a:r>
              <a:rPr lang="en-US" sz="3100" i="1" dirty="0">
                <a:latin typeface="Sylfaen" panose="010A0502050306030303" pitchFamily="18" charset="0"/>
              </a:rPr>
              <a:t>  Edition</a:t>
            </a:r>
            <a:br>
              <a:rPr lang="en-US" sz="3100" dirty="0">
                <a:latin typeface="Sylfaen" panose="010A0502050306030303" pitchFamily="18" charset="0"/>
              </a:rPr>
            </a:br>
            <a:br>
              <a:rPr lang="en-US" sz="3100" dirty="0">
                <a:latin typeface="Sylfaen" panose="010A0502050306030303" pitchFamily="18" charset="0"/>
              </a:rPr>
            </a:br>
            <a:br>
              <a:rPr lang="en-US" sz="3100" dirty="0">
                <a:latin typeface="Sylfaen" panose="010A0502050306030303" pitchFamily="18" charset="0"/>
              </a:rPr>
            </a:br>
            <a:r>
              <a:rPr kumimoji="0" lang="en-US" sz="3100" b="0" i="0" u="none" strike="noStrike" kern="1200" cap="none" spc="0" normalizeH="0" baseline="0" noProof="0" dirty="0">
                <a:ln>
                  <a:noFill/>
                </a:ln>
                <a:solidFill>
                  <a:prstClr val="black"/>
                </a:solidFill>
                <a:effectLst/>
                <a:uLnTx/>
                <a:uFillTx/>
                <a:latin typeface="Sylfaen" pitchFamily="18" charset="0"/>
                <a:ea typeface="+mn-ea"/>
                <a:cs typeface="+mn-cs"/>
              </a:rPr>
              <a:t>Chapter 3</a:t>
            </a:r>
            <a:br>
              <a:rPr kumimoji="0" lang="en-US" sz="3100" b="0" i="0" u="none" strike="noStrike" kern="1200" cap="none" spc="0" normalizeH="0" baseline="0" noProof="0" dirty="0">
                <a:ln>
                  <a:noFill/>
                </a:ln>
                <a:solidFill>
                  <a:prstClr val="black"/>
                </a:solidFill>
                <a:effectLst/>
                <a:uLnTx/>
                <a:uFillTx/>
                <a:latin typeface="Sylfaen" pitchFamily="18" charset="0"/>
                <a:ea typeface="+mn-ea"/>
                <a:cs typeface="+mn-cs"/>
              </a:rPr>
            </a:br>
            <a:r>
              <a:rPr kumimoji="0" lang="en-US" sz="3100" b="0" i="0" u="none" strike="noStrike" kern="1200" cap="none" spc="0" normalizeH="0" baseline="0" noProof="0" dirty="0">
                <a:ln>
                  <a:noFill/>
                </a:ln>
                <a:solidFill>
                  <a:prstClr val="black"/>
                </a:solidFill>
                <a:effectLst/>
                <a:uLnTx/>
                <a:uFillTx/>
                <a:latin typeface="Sylfaen" pitchFamily="18" charset="0"/>
                <a:ea typeface="+mn-ea"/>
                <a:cs typeface="+mn-cs"/>
              </a:rPr>
              <a:t>The Soul of Psychology </a:t>
            </a:r>
            <a:br>
              <a:rPr kumimoji="0" lang="en-US" sz="3100" b="0" i="0" u="none" strike="noStrike" kern="1200" cap="none" spc="0" normalizeH="0" baseline="0" noProof="0" dirty="0">
                <a:ln>
                  <a:noFill/>
                </a:ln>
                <a:solidFill>
                  <a:prstClr val="black"/>
                </a:solidFill>
                <a:effectLst/>
                <a:uLnTx/>
                <a:uFillTx/>
                <a:latin typeface="Sylfaen" pitchFamily="18" charset="0"/>
                <a:ea typeface="+mn-ea"/>
                <a:cs typeface="+mn-cs"/>
              </a:rPr>
            </a:br>
            <a:r>
              <a:rPr kumimoji="0" lang="en-US" sz="3100" b="0" i="0" u="none" strike="noStrike" kern="1200" cap="none" spc="0" normalizeH="0" baseline="0" noProof="0" dirty="0">
                <a:ln>
                  <a:noFill/>
                </a:ln>
                <a:solidFill>
                  <a:prstClr val="black"/>
                </a:solidFill>
                <a:effectLst/>
                <a:uLnTx/>
                <a:uFillTx/>
                <a:latin typeface="Sylfaen" pitchFamily="18" charset="0"/>
                <a:ea typeface="+mn-ea"/>
                <a:cs typeface="+mn-cs"/>
              </a:rPr>
              <a:t>and the </a:t>
            </a:r>
            <a:br>
              <a:rPr kumimoji="0" lang="en-US" sz="3100" b="0" i="0" u="none" strike="noStrike" kern="1200" cap="none" spc="0" normalizeH="0" baseline="0" noProof="0" dirty="0">
                <a:ln>
                  <a:noFill/>
                </a:ln>
                <a:solidFill>
                  <a:prstClr val="black"/>
                </a:solidFill>
                <a:effectLst/>
                <a:uLnTx/>
                <a:uFillTx/>
                <a:latin typeface="Sylfaen" pitchFamily="18" charset="0"/>
                <a:ea typeface="+mn-ea"/>
                <a:cs typeface="+mn-cs"/>
              </a:rPr>
            </a:br>
            <a:r>
              <a:rPr kumimoji="0" lang="en-US" sz="3100" b="0" i="0" u="none" strike="noStrike" kern="1200" cap="none" spc="0" normalizeH="0" baseline="0" noProof="0" dirty="0">
                <a:ln>
                  <a:noFill/>
                </a:ln>
                <a:solidFill>
                  <a:prstClr val="black"/>
                </a:solidFill>
                <a:effectLst/>
                <a:uLnTx/>
                <a:uFillTx/>
                <a:latin typeface="Sylfaen" pitchFamily="18" charset="0"/>
                <a:ea typeface="+mn-ea"/>
                <a:cs typeface="+mn-cs"/>
              </a:rPr>
              <a:t>Psyche of the Soul</a:t>
            </a:r>
            <a:br>
              <a:rPr kumimoji="0" lang="en-US" sz="3100" b="0" i="0" u="none" strike="noStrike" kern="1200" cap="none" spc="0" normalizeH="0" baseline="0" noProof="0" dirty="0">
                <a:ln>
                  <a:noFill/>
                </a:ln>
                <a:solidFill>
                  <a:prstClr val="black"/>
                </a:solidFill>
                <a:effectLst/>
                <a:uLnTx/>
                <a:uFillTx/>
                <a:latin typeface="Sylfaen" pitchFamily="18" charset="0"/>
                <a:ea typeface="+mn-ea"/>
                <a:cs typeface="+mn-cs"/>
              </a:rPr>
            </a:br>
            <a:endParaRPr lang="en-US" sz="3100" dirty="0">
              <a:latin typeface="Sylfaen" panose="010A0502050306030303" pitchFamily="18" charset="0"/>
            </a:endParaRPr>
          </a:p>
        </p:txBody>
      </p:sp>
      <p:pic>
        <p:nvPicPr>
          <p:cNvPr id="5" name="Picture 4">
            <a:extLst>
              <a:ext uri="{FF2B5EF4-FFF2-40B4-BE49-F238E27FC236}">
                <a16:creationId xmlns:a16="http://schemas.microsoft.com/office/drawing/2014/main" id="{A0049BC6-283C-4818-AAAC-AFAEF8A90BA3}"/>
              </a:ext>
            </a:extLst>
          </p:cNvPr>
          <p:cNvPicPr>
            <a:picLocks noChangeAspect="1"/>
          </p:cNvPicPr>
          <p:nvPr/>
        </p:nvPicPr>
        <p:blipFill>
          <a:blip r:embed="rId2"/>
          <a:stretch>
            <a:fillRect/>
          </a:stretch>
        </p:blipFill>
        <p:spPr>
          <a:xfrm>
            <a:off x="457200" y="381000"/>
            <a:ext cx="4336584" cy="6248400"/>
          </a:xfrm>
          <a:prstGeom prst="rect">
            <a:avLst/>
          </a:prstGeom>
        </p:spPr>
      </p:pic>
    </p:spTree>
    <p:extLst>
      <p:ext uri="{BB962C8B-B14F-4D97-AF65-F5344CB8AC3E}">
        <p14:creationId xmlns:p14="http://schemas.microsoft.com/office/powerpoint/2010/main" val="667452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Psychology Before Psychology</a:t>
            </a:r>
          </a:p>
        </p:txBody>
      </p:sp>
      <p:sp>
        <p:nvSpPr>
          <p:cNvPr id="3" name="Content Placeholder 2"/>
          <p:cNvSpPr>
            <a:spLocks noGrp="1"/>
          </p:cNvSpPr>
          <p:nvPr>
            <p:ph idx="1"/>
          </p:nvPr>
        </p:nvSpPr>
        <p:spPr>
          <a:xfrm>
            <a:off x="990600" y="1600200"/>
            <a:ext cx="7696200" cy="4525963"/>
          </a:xfrm>
        </p:spPr>
        <p:txBody>
          <a:bodyPr>
            <a:normAutofit fontScale="92500" lnSpcReduction="20000"/>
          </a:bodyPr>
          <a:lstStyle/>
          <a:p>
            <a:r>
              <a:rPr lang="en-US" dirty="0"/>
              <a:t>Psychology, as a modern academic discipline and as a science, is generally dated as beginning in 1879, when Wilhelm Wundt established the </a:t>
            </a:r>
            <a:r>
              <a:rPr lang="en-US" i="1" dirty="0" err="1"/>
              <a:t>Psychologisches</a:t>
            </a:r>
            <a:r>
              <a:rPr lang="en-US" i="1" dirty="0"/>
              <a:t> </a:t>
            </a:r>
            <a:r>
              <a:rPr lang="en-US" i="1" dirty="0" err="1"/>
              <a:t>Institut</a:t>
            </a:r>
            <a:r>
              <a:rPr lang="en-US" dirty="0"/>
              <a:t> in Leipzig, Germany.</a:t>
            </a:r>
          </a:p>
          <a:p>
            <a:r>
              <a:rPr lang="en-US" dirty="0"/>
              <a:t>Long before then, however, people thought about human behavior. Prior to the Enlightenment, psychology, was a subfield of philosophy. </a:t>
            </a:r>
          </a:p>
          <a:p>
            <a:r>
              <a:rPr lang="en-US" dirty="0"/>
              <a:t>Religion and biology (especially medicine) were also concerned with human nature.</a:t>
            </a:r>
          </a:p>
        </p:txBody>
      </p:sp>
    </p:spTree>
    <p:extLst>
      <p:ext uri="{BB962C8B-B14F-4D97-AF65-F5344CB8AC3E}">
        <p14:creationId xmlns:p14="http://schemas.microsoft.com/office/powerpoint/2010/main" val="360631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Psychology Before Psychology</a:t>
            </a:r>
          </a:p>
        </p:txBody>
      </p:sp>
      <p:sp>
        <p:nvSpPr>
          <p:cNvPr id="3" name="Content Placeholder 2"/>
          <p:cNvSpPr>
            <a:spLocks noGrp="1"/>
          </p:cNvSpPr>
          <p:nvPr>
            <p:ph idx="1"/>
          </p:nvPr>
        </p:nvSpPr>
        <p:spPr>
          <a:xfrm>
            <a:off x="914400" y="1600200"/>
            <a:ext cx="6172200" cy="4953000"/>
          </a:xfrm>
        </p:spPr>
        <p:txBody>
          <a:bodyPr>
            <a:noAutofit/>
          </a:bodyPr>
          <a:lstStyle/>
          <a:p>
            <a:pPr>
              <a:buNone/>
            </a:pPr>
            <a:r>
              <a:rPr lang="en-US" sz="2800" dirty="0"/>
              <a:t>History of Christianity and mental health</a:t>
            </a:r>
          </a:p>
          <a:p>
            <a:r>
              <a:rPr lang="en-US" sz="2800" dirty="0"/>
              <a:t>Early monasteries cared for the mentally ill, e.g., St. Basil (329–380) in Caesarea, St. Jerome (343–420) in Bethlehem, and St. Benedict (480–543) in Monte </a:t>
            </a:r>
            <a:r>
              <a:rPr lang="en-US" sz="2800" dirty="0" err="1"/>
              <a:t>Cassino</a:t>
            </a:r>
            <a:r>
              <a:rPr lang="en-US" sz="2800" dirty="0"/>
              <a:t>.</a:t>
            </a:r>
          </a:p>
          <a:p>
            <a:r>
              <a:rPr lang="en-US" sz="2800" dirty="0"/>
              <a:t>The </a:t>
            </a:r>
            <a:r>
              <a:rPr lang="en-US" sz="2800" dirty="0" err="1"/>
              <a:t>Gheel</a:t>
            </a:r>
            <a:r>
              <a:rPr lang="en-US" sz="2800" dirty="0"/>
              <a:t> Shrine in Belgium was founded in 1215 by devout Roman Catholics who implored St. </a:t>
            </a:r>
            <a:r>
              <a:rPr lang="en-US" sz="2800" dirty="0" err="1"/>
              <a:t>Dymphna</a:t>
            </a:r>
            <a:r>
              <a:rPr lang="en-US" sz="2800" dirty="0"/>
              <a:t> for “relief and consolation to all who suffer” from mental illness.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3157" y="1600200"/>
            <a:ext cx="1485900" cy="3990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7010400" y="5791200"/>
            <a:ext cx="1752600" cy="1015663"/>
          </a:xfrm>
          <a:prstGeom prst="rect">
            <a:avLst/>
          </a:prstGeom>
          <a:noFill/>
        </p:spPr>
        <p:txBody>
          <a:bodyPr wrap="square" rtlCol="0">
            <a:spAutoFit/>
          </a:bodyPr>
          <a:lstStyle/>
          <a:p>
            <a:pPr algn="ctr"/>
            <a:r>
              <a:rPr lang="en-US" sz="1200" dirty="0"/>
              <a:t>National Shrine of St. </a:t>
            </a:r>
            <a:r>
              <a:rPr lang="en-US" sz="1200" dirty="0" err="1"/>
              <a:t>Dymphna</a:t>
            </a:r>
            <a:r>
              <a:rPr lang="en-US" sz="1200" dirty="0"/>
              <a:t>, Massillon, OH – formerly on the grounds of a State Mental Asylum</a:t>
            </a:r>
          </a:p>
        </p:txBody>
      </p:sp>
    </p:spTree>
    <p:extLst>
      <p:ext uri="{BB962C8B-B14F-4D97-AF65-F5344CB8AC3E}">
        <p14:creationId xmlns:p14="http://schemas.microsoft.com/office/powerpoint/2010/main" val="3658972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Psychology Before Psychology</a:t>
            </a:r>
          </a:p>
        </p:txBody>
      </p:sp>
      <p:sp>
        <p:nvSpPr>
          <p:cNvPr id="3" name="Content Placeholder 2"/>
          <p:cNvSpPr>
            <a:spLocks noGrp="1"/>
          </p:cNvSpPr>
          <p:nvPr>
            <p:ph idx="1"/>
          </p:nvPr>
        </p:nvSpPr>
        <p:spPr>
          <a:xfrm>
            <a:off x="914400" y="1600200"/>
            <a:ext cx="7772400" cy="4525963"/>
          </a:xfrm>
        </p:spPr>
        <p:txBody>
          <a:bodyPr>
            <a:noAutofit/>
          </a:bodyPr>
          <a:lstStyle/>
          <a:p>
            <a:pPr>
              <a:buNone/>
            </a:pPr>
            <a:r>
              <a:rPr lang="en-US" sz="2800" dirty="0"/>
              <a:t>History of Christianity and mental health</a:t>
            </a:r>
          </a:p>
          <a:p>
            <a:r>
              <a:rPr lang="en-US" sz="2400" dirty="0"/>
              <a:t>Christians were often at the forefront of the movement to develop hospitals to care for mentally ill people. </a:t>
            </a:r>
          </a:p>
          <a:p>
            <a:r>
              <a:rPr lang="en-US" sz="2400" dirty="0"/>
              <a:t>In 1410 a group of concerned citizens in Valencia, Spain, led by Father Juan </a:t>
            </a:r>
            <a:r>
              <a:rPr lang="en-US" sz="2400" dirty="0" err="1"/>
              <a:t>Gilabert</a:t>
            </a:r>
            <a:r>
              <a:rPr lang="en-US" sz="2400" dirty="0"/>
              <a:t> </a:t>
            </a:r>
            <a:r>
              <a:rPr lang="en-US" sz="2400" dirty="0" err="1"/>
              <a:t>Jofré</a:t>
            </a:r>
            <a:r>
              <a:rPr lang="en-US" sz="2400" dirty="0"/>
              <a:t>, a </a:t>
            </a:r>
            <a:r>
              <a:rPr lang="en-US" sz="2400" dirty="0" err="1"/>
              <a:t>Mercedarian</a:t>
            </a:r>
            <a:r>
              <a:rPr lang="en-US" sz="2400" dirty="0"/>
              <a:t> friar, opened the first mental asylum in Europe. </a:t>
            </a:r>
          </a:p>
          <a:p>
            <a:r>
              <a:rPr lang="en-US" sz="2400" dirty="0"/>
              <a:t>In the late Middle Ages, governments began to create asylums, but most of them were cruel, inhumane prisons where patients were shackled to the walls and floors.  Humanitarian reforms were carried out by devout Christians such as </a:t>
            </a:r>
            <a:r>
              <a:rPr lang="en-US" sz="2400" dirty="0" err="1"/>
              <a:t>Phillipe</a:t>
            </a:r>
            <a:r>
              <a:rPr lang="en-US" sz="2400" dirty="0"/>
              <a:t> </a:t>
            </a:r>
            <a:r>
              <a:rPr lang="en-US" sz="2400" dirty="0" err="1"/>
              <a:t>Pinel</a:t>
            </a:r>
            <a:r>
              <a:rPr lang="en-US" sz="2400" dirty="0"/>
              <a:t> in France, and William </a:t>
            </a:r>
            <a:r>
              <a:rPr lang="en-US" sz="2400" dirty="0" err="1"/>
              <a:t>Tuke</a:t>
            </a:r>
            <a:r>
              <a:rPr lang="en-US" sz="2400" dirty="0"/>
              <a:t>, a Quaker, in England.</a:t>
            </a:r>
          </a:p>
        </p:txBody>
      </p:sp>
    </p:spTree>
    <p:extLst>
      <p:ext uri="{BB962C8B-B14F-4D97-AF65-F5344CB8AC3E}">
        <p14:creationId xmlns:p14="http://schemas.microsoft.com/office/powerpoint/2010/main" val="2658713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Psychology Before Psychology</a:t>
            </a:r>
          </a:p>
        </p:txBody>
      </p:sp>
      <p:sp>
        <p:nvSpPr>
          <p:cNvPr id="3" name="Content Placeholder 2"/>
          <p:cNvSpPr>
            <a:spLocks noGrp="1"/>
          </p:cNvSpPr>
          <p:nvPr>
            <p:ph idx="1"/>
          </p:nvPr>
        </p:nvSpPr>
        <p:spPr>
          <a:xfrm>
            <a:off x="914400" y="1600200"/>
            <a:ext cx="7696200" cy="4525963"/>
          </a:xfrm>
        </p:spPr>
        <p:txBody>
          <a:bodyPr>
            <a:normAutofit/>
          </a:bodyPr>
          <a:lstStyle/>
          <a:p>
            <a:pPr>
              <a:buNone/>
            </a:pPr>
            <a:r>
              <a:rPr lang="en-US" sz="2800" dirty="0"/>
              <a:t>History of Christianity and mental health</a:t>
            </a:r>
          </a:p>
          <a:p>
            <a:r>
              <a:rPr lang="en-US" sz="2800" dirty="0"/>
              <a:t>Christian concern for the mentally ill also was evident in the Americas.</a:t>
            </a:r>
          </a:p>
          <a:p>
            <a:r>
              <a:rPr lang="en-US" sz="2800" dirty="0"/>
              <a:t>Friends Hospital in Philadelphia in 1709. </a:t>
            </a:r>
          </a:p>
          <a:p>
            <a:r>
              <a:rPr lang="en-US" sz="2800" dirty="0"/>
              <a:t>Friends Asylum, opened in 1812 in Philadelphia, was a Quaker mental hospital modeled after York Retreat; it was the first freestanding treatment facility for the mentally ill in the United States and became a model for other institutions.</a:t>
            </a:r>
          </a:p>
        </p:txBody>
      </p:sp>
    </p:spTree>
    <p:extLst>
      <p:ext uri="{BB962C8B-B14F-4D97-AF65-F5344CB8AC3E}">
        <p14:creationId xmlns:p14="http://schemas.microsoft.com/office/powerpoint/2010/main" val="17459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Christian Care for the Mentally Ill</a:t>
            </a:r>
          </a:p>
        </p:txBody>
      </p:sp>
      <p:sp>
        <p:nvSpPr>
          <p:cNvPr id="3" name="Content Placeholder 2"/>
          <p:cNvSpPr>
            <a:spLocks noGrp="1"/>
          </p:cNvSpPr>
          <p:nvPr>
            <p:ph idx="1"/>
          </p:nvPr>
        </p:nvSpPr>
        <p:spPr>
          <a:xfrm>
            <a:off x="914400" y="1600200"/>
            <a:ext cx="7772400" cy="5029200"/>
          </a:xfrm>
        </p:spPr>
        <p:txBody>
          <a:bodyPr>
            <a:noAutofit/>
          </a:bodyPr>
          <a:lstStyle/>
          <a:p>
            <a:pPr>
              <a:buNone/>
            </a:pPr>
            <a:r>
              <a:rPr lang="en-US" sz="2800" dirty="0"/>
              <a:t>History of Christianity and mental health</a:t>
            </a:r>
          </a:p>
          <a:p>
            <a:r>
              <a:rPr lang="en-US" sz="2800" dirty="0"/>
              <a:t>The Dutch Reformed opened a mental health facility in the Netherlands, and immigrants opened another in Michigan.</a:t>
            </a:r>
          </a:p>
          <a:p>
            <a:r>
              <a:rPr lang="en-US" sz="2800" dirty="0"/>
              <a:t>Mennonites opened mental health facilities in Russia, Paraguay, and Canada in the early 20</a:t>
            </a:r>
            <a:r>
              <a:rPr lang="en-US" sz="2800" baseline="30000" dirty="0"/>
              <a:t>th</a:t>
            </a:r>
            <a:r>
              <a:rPr lang="en-US" sz="2800" dirty="0"/>
              <a:t> century, and several in the United States following World War II.</a:t>
            </a:r>
          </a:p>
          <a:p>
            <a:r>
              <a:rPr lang="en-US" sz="2800" dirty="0"/>
              <a:t>Many Roman Catholic hospitals have chapels, pastoral care, social services, and psychiatric services.</a:t>
            </a:r>
          </a:p>
        </p:txBody>
      </p:sp>
    </p:spTree>
    <p:extLst>
      <p:ext uri="{BB962C8B-B14F-4D97-AF65-F5344CB8AC3E}">
        <p14:creationId xmlns:p14="http://schemas.microsoft.com/office/powerpoint/2010/main" val="4125481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rPr>
              <a:t>Reflection Point</a:t>
            </a:r>
          </a:p>
        </p:txBody>
      </p:sp>
      <p:sp>
        <p:nvSpPr>
          <p:cNvPr id="3" name="Content Placeholder 2"/>
          <p:cNvSpPr>
            <a:spLocks noGrp="1"/>
          </p:cNvSpPr>
          <p:nvPr>
            <p:ph idx="1"/>
          </p:nvPr>
        </p:nvSpPr>
        <p:spPr>
          <a:xfrm>
            <a:off x="990600" y="1600200"/>
            <a:ext cx="7620000" cy="5257800"/>
          </a:xfrm>
        </p:spPr>
        <p:txBody>
          <a:bodyPr>
            <a:normAutofit/>
          </a:bodyPr>
          <a:lstStyle/>
          <a:p>
            <a:r>
              <a:rPr lang="en-US" dirty="0"/>
              <a:t>What may have motivated so many Christians to care about the mentally ill?</a:t>
            </a:r>
          </a:p>
          <a:p>
            <a:r>
              <a:rPr lang="en-US" dirty="0"/>
              <a:t>Many psychology texts tend to ignore the rich Christian heritage of care for the mentally ill, and focus instead on an inaccurate caricature of Christian’s framing mental illness as demon possession.  Why might such an inaccurate and one-sided view continue to persist in psychology textbooks?</a:t>
            </a:r>
          </a:p>
        </p:txBody>
      </p:sp>
    </p:spTree>
    <p:extLst>
      <p:ext uri="{BB962C8B-B14F-4D97-AF65-F5344CB8AC3E}">
        <p14:creationId xmlns:p14="http://schemas.microsoft.com/office/powerpoint/2010/main" val="3919368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Beginnings of Modern Psychology</a:t>
            </a:r>
          </a:p>
        </p:txBody>
      </p:sp>
      <p:sp>
        <p:nvSpPr>
          <p:cNvPr id="3" name="Content Placeholder 2"/>
          <p:cNvSpPr>
            <a:spLocks noGrp="1"/>
          </p:cNvSpPr>
          <p:nvPr>
            <p:ph idx="1"/>
          </p:nvPr>
        </p:nvSpPr>
        <p:spPr>
          <a:xfrm>
            <a:off x="762000" y="1447800"/>
            <a:ext cx="4724400" cy="5410200"/>
          </a:xfrm>
        </p:spPr>
        <p:txBody>
          <a:bodyPr>
            <a:normAutofit fontScale="77500" lnSpcReduction="20000"/>
          </a:bodyPr>
          <a:lstStyle/>
          <a:p>
            <a:pPr>
              <a:buNone/>
            </a:pPr>
            <a:r>
              <a:rPr lang="en-US" sz="3600" dirty="0"/>
              <a:t>1879 – Wilhelm Wundt</a:t>
            </a:r>
          </a:p>
          <a:p>
            <a:endParaRPr lang="en-US" sz="1400" dirty="0"/>
          </a:p>
          <a:p>
            <a:pPr marL="511175" lvl="1"/>
            <a:r>
              <a:rPr lang="en-US" sz="3200" dirty="0"/>
              <a:t>Gustav Fechner’s </a:t>
            </a:r>
            <a:r>
              <a:rPr lang="en-US" sz="3200" i="1" dirty="0" err="1"/>
              <a:t>Elemente</a:t>
            </a:r>
            <a:r>
              <a:rPr lang="en-US" sz="3200" i="1" dirty="0"/>
              <a:t> </a:t>
            </a:r>
            <a:r>
              <a:rPr lang="en-US" sz="3200" i="1" dirty="0" err="1"/>
              <a:t>der</a:t>
            </a:r>
            <a:r>
              <a:rPr lang="en-US" sz="3200" i="1" dirty="0"/>
              <a:t> </a:t>
            </a:r>
            <a:r>
              <a:rPr lang="en-US" sz="3200" i="1" dirty="0" err="1"/>
              <a:t>Psychophysik</a:t>
            </a:r>
            <a:r>
              <a:rPr lang="en-US" sz="3200" dirty="0"/>
              <a:t> (1860) proposed the idea that mental and physical events are interrelated</a:t>
            </a:r>
          </a:p>
          <a:p>
            <a:pPr marL="511175" lvl="1"/>
            <a:r>
              <a:rPr lang="en-US" sz="3200" dirty="0"/>
              <a:t>Wundt took the logical step of applying the scientific method to the study of human behavior, exploring such things as reaction time and introspection.</a:t>
            </a:r>
          </a:p>
          <a:p>
            <a:pPr marL="511175" lvl="1"/>
            <a:r>
              <a:rPr lang="en-US" sz="3200" dirty="0"/>
              <a:t>Fechner and Wundt were both sons of pastors, and both became atheists in adult life.</a:t>
            </a:r>
          </a:p>
        </p:txBody>
      </p:sp>
      <p:sp>
        <p:nvSpPr>
          <p:cNvPr id="5" name="TextBox 4"/>
          <p:cNvSpPr txBox="1"/>
          <p:nvPr/>
        </p:nvSpPr>
        <p:spPr>
          <a:xfrm>
            <a:off x="5715000" y="5867400"/>
            <a:ext cx="3124200" cy="646331"/>
          </a:xfrm>
          <a:prstGeom prst="rect">
            <a:avLst/>
          </a:prstGeom>
          <a:noFill/>
        </p:spPr>
        <p:txBody>
          <a:bodyPr wrap="square" rtlCol="0">
            <a:spAutoFit/>
          </a:bodyPr>
          <a:lstStyle/>
          <a:p>
            <a:pPr algn="ctr"/>
            <a:r>
              <a:rPr lang="en-US" dirty="0"/>
              <a:t>Wundt and his students</a:t>
            </a:r>
          </a:p>
          <a:p>
            <a:pPr algn="ctr"/>
            <a:r>
              <a:rPr lang="en-US" dirty="0"/>
              <a:t>Public Domain: Wikimedia</a:t>
            </a:r>
          </a:p>
        </p:txBody>
      </p:sp>
      <p:pic>
        <p:nvPicPr>
          <p:cNvPr id="2052" name="Picture 4" descr="http://serendip.brynmawr.edu/Mind/Images/39.GIF"/>
          <p:cNvPicPr>
            <a:picLocks noChangeAspect="1" noChangeArrowheads="1"/>
          </p:cNvPicPr>
          <p:nvPr/>
        </p:nvPicPr>
        <p:blipFill>
          <a:blip r:embed="rId2" cstate="print"/>
          <a:srcRect/>
          <a:stretch>
            <a:fillRect/>
          </a:stretch>
        </p:blipFill>
        <p:spPr bwMode="auto">
          <a:xfrm>
            <a:off x="6593889" y="1309456"/>
            <a:ext cx="1594973" cy="1981200"/>
          </a:xfrm>
          <a:prstGeom prst="rect">
            <a:avLst/>
          </a:prstGeom>
          <a:noFill/>
        </p:spPr>
      </p:pic>
      <p:pic>
        <p:nvPicPr>
          <p:cNvPr id="2054" name="Picture 6" descr="http://www.uni-leipzig.de/~psycho/wundt/toes/group03.jpg"/>
          <p:cNvPicPr>
            <a:picLocks noChangeAspect="1" noChangeArrowheads="1"/>
          </p:cNvPicPr>
          <p:nvPr/>
        </p:nvPicPr>
        <p:blipFill>
          <a:blip r:embed="rId3" cstate="print"/>
          <a:srcRect/>
          <a:stretch>
            <a:fillRect/>
          </a:stretch>
        </p:blipFill>
        <p:spPr bwMode="auto">
          <a:xfrm>
            <a:off x="5633434" y="3429000"/>
            <a:ext cx="3205766" cy="2362728"/>
          </a:xfrm>
          <a:prstGeom prst="rect">
            <a:avLst/>
          </a:prstGeom>
          <a:noFill/>
        </p:spPr>
      </p:pic>
    </p:spTree>
    <p:extLst>
      <p:ext uri="{BB962C8B-B14F-4D97-AF65-F5344CB8AC3E}">
        <p14:creationId xmlns:p14="http://schemas.microsoft.com/office/powerpoint/2010/main" val="2062535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Beginnings of Modern Psychology</a:t>
            </a:r>
          </a:p>
        </p:txBody>
      </p:sp>
      <p:sp>
        <p:nvSpPr>
          <p:cNvPr id="3" name="Content Placeholder 2"/>
          <p:cNvSpPr>
            <a:spLocks noGrp="1"/>
          </p:cNvSpPr>
          <p:nvPr>
            <p:ph idx="1"/>
          </p:nvPr>
        </p:nvSpPr>
        <p:spPr>
          <a:xfrm>
            <a:off x="762000" y="1447800"/>
            <a:ext cx="7924800" cy="5441272"/>
          </a:xfrm>
        </p:spPr>
        <p:txBody>
          <a:bodyPr>
            <a:normAutofit fontScale="77500" lnSpcReduction="20000"/>
          </a:bodyPr>
          <a:lstStyle/>
          <a:p>
            <a:pPr>
              <a:buNone/>
            </a:pPr>
            <a:r>
              <a:rPr lang="en-US" sz="3600" dirty="0"/>
              <a:t>1879 – Wilhelm Wundt</a:t>
            </a:r>
          </a:p>
          <a:p>
            <a:endParaRPr lang="en-US" sz="1400" dirty="0"/>
          </a:p>
          <a:p>
            <a:pPr lvl="1"/>
            <a:r>
              <a:rPr lang="en-US" sz="3200" dirty="0"/>
              <a:t>Wundt wanted to apply the scientific method to human behavior – which can be done to some degree.</a:t>
            </a:r>
          </a:p>
          <a:p>
            <a:pPr lvl="1"/>
            <a:r>
              <a:rPr lang="en-US" sz="3200" dirty="0"/>
              <a:t>He wanted to establish psychology as a science devoid of metaphysical speculation.  Is this possible?</a:t>
            </a:r>
          </a:p>
          <a:p>
            <a:pPr lvl="1"/>
            <a:r>
              <a:rPr lang="en-US" sz="3200" dirty="0"/>
              <a:t>“Psychology functions as a science only so long as it uses the scientific method in application to its subject. As soon as it considers metaphysical questions, it returns to being a philosophical enterprise. Thus it stands on the border of science and philosophy, leaning one way or the other depending on the question at hand and the means by which the question is considered.”</a:t>
            </a:r>
          </a:p>
        </p:txBody>
      </p:sp>
    </p:spTree>
    <p:extLst>
      <p:ext uri="{BB962C8B-B14F-4D97-AF65-F5344CB8AC3E}">
        <p14:creationId xmlns:p14="http://schemas.microsoft.com/office/powerpoint/2010/main" val="3363821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Beginnings of Modern Psychology</a:t>
            </a:r>
          </a:p>
        </p:txBody>
      </p:sp>
      <p:sp>
        <p:nvSpPr>
          <p:cNvPr id="3" name="Content Placeholder 2"/>
          <p:cNvSpPr>
            <a:spLocks noGrp="1"/>
          </p:cNvSpPr>
          <p:nvPr>
            <p:ph idx="1"/>
          </p:nvPr>
        </p:nvSpPr>
        <p:spPr>
          <a:xfrm>
            <a:off x="838200" y="1447800"/>
            <a:ext cx="4572000" cy="5410200"/>
          </a:xfrm>
        </p:spPr>
        <p:txBody>
          <a:bodyPr>
            <a:normAutofit fontScale="70000" lnSpcReduction="20000"/>
          </a:bodyPr>
          <a:lstStyle/>
          <a:p>
            <a:pPr>
              <a:buNone/>
            </a:pPr>
            <a:r>
              <a:rPr lang="en-US" sz="4600" dirty="0"/>
              <a:t>Sigmund Freud</a:t>
            </a:r>
          </a:p>
          <a:p>
            <a:endParaRPr lang="en-US" sz="1400" dirty="0"/>
          </a:p>
          <a:p>
            <a:pPr lvl="1"/>
            <a:r>
              <a:rPr lang="en-US" sz="4100" dirty="0"/>
              <a:t>Jewish, from Vienna</a:t>
            </a:r>
          </a:p>
          <a:p>
            <a:pPr lvl="1"/>
            <a:r>
              <a:rPr lang="en-US" sz="4100" dirty="0"/>
              <a:t>Trained as a neurologist</a:t>
            </a:r>
          </a:p>
          <a:p>
            <a:pPr lvl="1"/>
            <a:r>
              <a:rPr lang="en-US" sz="4100" dirty="0"/>
              <a:t>Studied with Jean Charcot in Paris</a:t>
            </a:r>
          </a:p>
          <a:p>
            <a:pPr lvl="1"/>
            <a:r>
              <a:rPr lang="en-US" sz="4100" dirty="0"/>
              <a:t>1895 marks the public beginnings of psychoanalysis with the publication of </a:t>
            </a:r>
            <a:r>
              <a:rPr lang="en-US" sz="4100" i="1" dirty="0"/>
              <a:t>Studies on Hysteria</a:t>
            </a:r>
            <a:r>
              <a:rPr lang="en-US" sz="4100" dirty="0"/>
              <a:t>, which Freud co-authored with Josef Breuer.</a:t>
            </a:r>
          </a:p>
          <a:p>
            <a:pPr lvl="1"/>
            <a:endParaRPr lang="en-US" sz="3300" dirty="0"/>
          </a:p>
        </p:txBody>
      </p:sp>
      <p:pic>
        <p:nvPicPr>
          <p:cNvPr id="1028" name="Picture 4" descr="http://upload.wikimedia.org/wikipedia/commons/1/12/Sigmund_Freud_LIFE.jpg"/>
          <p:cNvPicPr>
            <a:picLocks noChangeAspect="1" noChangeArrowheads="1"/>
          </p:cNvPicPr>
          <p:nvPr/>
        </p:nvPicPr>
        <p:blipFill>
          <a:blip r:embed="rId2" cstate="print"/>
          <a:srcRect/>
          <a:stretch>
            <a:fillRect/>
          </a:stretch>
        </p:blipFill>
        <p:spPr bwMode="auto">
          <a:xfrm>
            <a:off x="5715000" y="1905000"/>
            <a:ext cx="2773782" cy="3903069"/>
          </a:xfrm>
          <a:prstGeom prst="rect">
            <a:avLst/>
          </a:prstGeom>
          <a:noFill/>
        </p:spPr>
      </p:pic>
      <p:sp>
        <p:nvSpPr>
          <p:cNvPr id="7" name="Rectangle 6"/>
          <p:cNvSpPr/>
          <p:nvPr/>
        </p:nvSpPr>
        <p:spPr>
          <a:xfrm>
            <a:off x="5715000" y="5943600"/>
            <a:ext cx="2743200" cy="646331"/>
          </a:xfrm>
          <a:prstGeom prst="rect">
            <a:avLst/>
          </a:prstGeom>
        </p:spPr>
        <p:txBody>
          <a:bodyPr wrap="square">
            <a:spAutoFit/>
          </a:bodyPr>
          <a:lstStyle/>
          <a:p>
            <a:pPr algn="ctr"/>
            <a:r>
              <a:rPr lang="en-US" dirty="0"/>
              <a:t>Sigmund Freud</a:t>
            </a:r>
          </a:p>
          <a:p>
            <a:pPr algn="ctr"/>
            <a:r>
              <a:rPr lang="en-US" dirty="0"/>
              <a:t>Public Domain: Wikimedia</a:t>
            </a:r>
          </a:p>
        </p:txBody>
      </p:sp>
    </p:spTree>
    <p:extLst>
      <p:ext uri="{BB962C8B-B14F-4D97-AF65-F5344CB8AC3E}">
        <p14:creationId xmlns:p14="http://schemas.microsoft.com/office/powerpoint/2010/main" val="141746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Christianity and Psychology</a:t>
            </a:r>
          </a:p>
        </p:txBody>
      </p:sp>
      <p:sp>
        <p:nvSpPr>
          <p:cNvPr id="3" name="Content Placeholder 2"/>
          <p:cNvSpPr>
            <a:spLocks noGrp="1"/>
          </p:cNvSpPr>
          <p:nvPr>
            <p:ph idx="1"/>
          </p:nvPr>
        </p:nvSpPr>
        <p:spPr>
          <a:xfrm>
            <a:off x="762000" y="1371600"/>
            <a:ext cx="4800600" cy="5334000"/>
          </a:xfrm>
        </p:spPr>
        <p:txBody>
          <a:bodyPr>
            <a:noAutofit/>
          </a:bodyPr>
          <a:lstStyle/>
          <a:p>
            <a:pPr marL="0" indent="0">
              <a:buNone/>
            </a:pPr>
            <a:r>
              <a:rPr lang="en-US" dirty="0"/>
              <a:t>Early reactions loosely fell along denominational lines:</a:t>
            </a:r>
          </a:p>
          <a:p>
            <a:pPr marL="514350" lvl="1" indent="-288925"/>
            <a:r>
              <a:rPr lang="en-US" dirty="0"/>
              <a:t>Generally, Roman Catholicism was cautious, especially about moral implications</a:t>
            </a:r>
          </a:p>
          <a:p>
            <a:pPr marL="514350" lvl="1" indent="-288925"/>
            <a:r>
              <a:rPr lang="en-US" dirty="0"/>
              <a:t>Liberal Protestants generally embraced psychology</a:t>
            </a:r>
          </a:p>
          <a:p>
            <a:pPr marL="514350" lvl="1" indent="-288925"/>
            <a:r>
              <a:rPr lang="en-US" dirty="0"/>
              <a:t>Conservative Protestants generally reacted against psychology</a:t>
            </a:r>
          </a:p>
        </p:txBody>
      </p:sp>
      <p:pic>
        <p:nvPicPr>
          <p:cNvPr id="1026" name="Picture 2" descr="C:\Users\David\Pictures\2014-03-09\102.JPG"/>
          <p:cNvPicPr>
            <a:picLocks noChangeAspect="1" noChangeArrowheads="1"/>
          </p:cNvPicPr>
          <p:nvPr/>
        </p:nvPicPr>
        <p:blipFill>
          <a:blip r:embed="rId2" cstate="print"/>
          <a:srcRect l="21500" r="14000"/>
          <a:stretch>
            <a:fillRect/>
          </a:stretch>
        </p:blipFill>
        <p:spPr bwMode="auto">
          <a:xfrm>
            <a:off x="5715000" y="1714500"/>
            <a:ext cx="3096387" cy="3200400"/>
          </a:xfrm>
          <a:prstGeom prst="rect">
            <a:avLst/>
          </a:prstGeom>
          <a:noFill/>
        </p:spPr>
      </p:pic>
      <p:sp>
        <p:nvSpPr>
          <p:cNvPr id="5" name="TextBox 4"/>
          <p:cNvSpPr txBox="1"/>
          <p:nvPr/>
        </p:nvSpPr>
        <p:spPr>
          <a:xfrm>
            <a:off x="5658933" y="5181600"/>
            <a:ext cx="3124200" cy="1200329"/>
          </a:xfrm>
          <a:prstGeom prst="rect">
            <a:avLst/>
          </a:prstGeom>
          <a:noFill/>
        </p:spPr>
        <p:txBody>
          <a:bodyPr wrap="square" rtlCol="0">
            <a:spAutoFit/>
          </a:bodyPr>
          <a:lstStyle/>
          <a:p>
            <a:pPr algn="ctr"/>
            <a:r>
              <a:rPr lang="en-US" dirty="0"/>
              <a:t>Dr. Entwistle and a group of Malone University students at Sigmund Freud’s apartments </a:t>
            </a:r>
            <a:r>
              <a:rPr lang="de-DE" dirty="0"/>
              <a:t>Berggasse 19, Vienna, Austria</a:t>
            </a:r>
          </a:p>
        </p:txBody>
      </p:sp>
    </p:spTree>
    <p:extLst>
      <p:ext uri="{BB962C8B-B14F-4D97-AF65-F5344CB8AC3E}">
        <p14:creationId xmlns:p14="http://schemas.microsoft.com/office/powerpoint/2010/main" val="3400288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Catholicism and Psychology</a:t>
            </a:r>
          </a:p>
        </p:txBody>
      </p:sp>
      <p:sp>
        <p:nvSpPr>
          <p:cNvPr id="3" name="Content Placeholder 2"/>
          <p:cNvSpPr>
            <a:spLocks noGrp="1"/>
          </p:cNvSpPr>
          <p:nvPr>
            <p:ph idx="1"/>
          </p:nvPr>
        </p:nvSpPr>
        <p:spPr>
          <a:xfrm>
            <a:off x="838200" y="1600200"/>
            <a:ext cx="7848600" cy="4525963"/>
          </a:xfrm>
        </p:spPr>
        <p:txBody>
          <a:bodyPr>
            <a:normAutofit fontScale="92500" lnSpcReduction="20000"/>
          </a:bodyPr>
          <a:lstStyle/>
          <a:p>
            <a:pPr marL="0" indent="0">
              <a:buNone/>
            </a:pPr>
            <a:r>
              <a:rPr lang="en-US" dirty="0"/>
              <a:t>Early on, Roman Catholicism was somewhat suspicious of psychology.  It was concerned about:</a:t>
            </a:r>
          </a:p>
          <a:p>
            <a:pPr marL="517525" lvl="1"/>
            <a:r>
              <a:rPr lang="en-US" sz="3000" dirty="0"/>
              <a:t>Reductionism</a:t>
            </a:r>
          </a:p>
          <a:p>
            <a:pPr marL="517525" lvl="1"/>
            <a:r>
              <a:rPr lang="en-US" sz="3000" dirty="0"/>
              <a:t>The often negative portrayal of religion</a:t>
            </a:r>
          </a:p>
          <a:p>
            <a:pPr marL="517525" lvl="1"/>
            <a:r>
              <a:rPr lang="en-US" sz="3000" dirty="0"/>
              <a:t>Psychology’s incursion into moral discourse</a:t>
            </a:r>
          </a:p>
          <a:p>
            <a:pPr marL="517525" lvl="1"/>
            <a:r>
              <a:rPr lang="en-US" sz="3000" dirty="0"/>
              <a:t>Psychoanalysis -  to the degree that at least one bishop proclaimed that undergoing psychoanalysis was a mortal sin!  (What is a mortal sin, and what might have occasioned such a strong reaction?)</a:t>
            </a:r>
          </a:p>
        </p:txBody>
      </p:sp>
    </p:spTree>
    <p:extLst>
      <p:ext uri="{BB962C8B-B14F-4D97-AF65-F5344CB8AC3E}">
        <p14:creationId xmlns:p14="http://schemas.microsoft.com/office/powerpoint/2010/main" val="104548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Catholicism and Psychology</a:t>
            </a:r>
          </a:p>
        </p:txBody>
      </p:sp>
      <p:sp>
        <p:nvSpPr>
          <p:cNvPr id="3" name="Content Placeholder 2"/>
          <p:cNvSpPr>
            <a:spLocks noGrp="1"/>
          </p:cNvSpPr>
          <p:nvPr>
            <p:ph idx="1"/>
          </p:nvPr>
        </p:nvSpPr>
        <p:spPr>
          <a:xfrm>
            <a:off x="914400" y="1447799"/>
            <a:ext cx="4876800" cy="4805809"/>
          </a:xfrm>
        </p:spPr>
        <p:txBody>
          <a:bodyPr>
            <a:noAutofit/>
          </a:bodyPr>
          <a:lstStyle/>
          <a:p>
            <a:pPr marL="0" indent="0">
              <a:buNone/>
            </a:pPr>
            <a:r>
              <a:rPr lang="en-US" sz="2400" dirty="0"/>
              <a:t>Pope John XXIII (Angelo </a:t>
            </a:r>
            <a:r>
              <a:rPr lang="en-US" sz="2400" dirty="0" err="1"/>
              <a:t>Roncalli</a:t>
            </a:r>
            <a:r>
              <a:rPr lang="en-US" sz="2400" dirty="0"/>
              <a:t>) convened the Second Vatican Council.  </a:t>
            </a:r>
          </a:p>
          <a:p>
            <a:pPr marL="463550" indent="-463550"/>
            <a:r>
              <a:rPr lang="en-US" sz="2400" dirty="0"/>
              <a:t>It sought to “modernize” the Church.  </a:t>
            </a:r>
          </a:p>
          <a:p>
            <a:pPr marL="463550" indent="-463550"/>
            <a:r>
              <a:rPr lang="en-US" sz="2400" dirty="0"/>
              <a:t>One of the effects was that the Church embraced the use of the insights of psychology and other fields, while simultaneously putting some constraints on them, especially regarding the authority of the church over moral concerns and the value of human life.</a:t>
            </a:r>
          </a:p>
        </p:txBody>
      </p:sp>
      <p:sp>
        <p:nvSpPr>
          <p:cNvPr id="4" name="Rectangle 3"/>
          <p:cNvSpPr/>
          <p:nvPr/>
        </p:nvSpPr>
        <p:spPr>
          <a:xfrm>
            <a:off x="5562600" y="5715000"/>
            <a:ext cx="3124200" cy="1077218"/>
          </a:xfrm>
          <a:prstGeom prst="rect">
            <a:avLst/>
          </a:prstGeom>
        </p:spPr>
        <p:txBody>
          <a:bodyPr wrap="square">
            <a:spAutoFit/>
          </a:bodyPr>
          <a:lstStyle/>
          <a:p>
            <a:r>
              <a:rPr lang="en-US" sz="1600" dirty="0"/>
              <a:t>Photo at top: Angelo </a:t>
            </a:r>
            <a:r>
              <a:rPr lang="en-US" sz="1600" dirty="0" err="1"/>
              <a:t>Roncalli</a:t>
            </a:r>
            <a:r>
              <a:rPr lang="en-US" sz="1600" dirty="0"/>
              <a:t>, 1901</a:t>
            </a:r>
          </a:p>
          <a:p>
            <a:r>
              <a:rPr lang="en-US" sz="1600" dirty="0"/>
              <a:t>Photo at bottom:  Pope John XXIII, 1960 Olympics.  Public Domain: Wikimedia</a:t>
            </a:r>
          </a:p>
        </p:txBody>
      </p:sp>
      <p:pic>
        <p:nvPicPr>
          <p:cNvPr id="26626" name="Picture 2" descr="File:Roncalli-1901.jpg"/>
          <p:cNvPicPr>
            <a:picLocks noChangeAspect="1" noChangeArrowheads="1"/>
          </p:cNvPicPr>
          <p:nvPr/>
        </p:nvPicPr>
        <p:blipFill>
          <a:blip r:embed="rId2" cstate="print"/>
          <a:srcRect/>
          <a:stretch>
            <a:fillRect/>
          </a:stretch>
        </p:blipFill>
        <p:spPr bwMode="auto">
          <a:xfrm>
            <a:off x="7054850" y="1295401"/>
            <a:ext cx="1555750" cy="2133600"/>
          </a:xfrm>
          <a:prstGeom prst="rect">
            <a:avLst/>
          </a:prstGeom>
          <a:noFill/>
        </p:spPr>
      </p:pic>
      <p:pic>
        <p:nvPicPr>
          <p:cNvPr id="26628" name="Picture 4" descr="http://upload.wikimedia.org/wikipedia/commons/e/e1/Anefo_911-5390_Olympische.jpg"/>
          <p:cNvPicPr>
            <a:picLocks noChangeAspect="1" noChangeArrowheads="1"/>
          </p:cNvPicPr>
          <p:nvPr/>
        </p:nvPicPr>
        <p:blipFill>
          <a:blip r:embed="rId3" cstate="print"/>
          <a:srcRect l="16875" t="36682" r="29813" b="7678"/>
          <a:stretch>
            <a:fillRect/>
          </a:stretch>
        </p:blipFill>
        <p:spPr bwMode="auto">
          <a:xfrm>
            <a:off x="5638800" y="3581400"/>
            <a:ext cx="3004856" cy="2067120"/>
          </a:xfrm>
          <a:prstGeom prst="rect">
            <a:avLst/>
          </a:prstGeom>
          <a:noFill/>
        </p:spPr>
      </p:pic>
    </p:spTree>
    <p:extLst>
      <p:ext uri="{BB962C8B-B14F-4D97-AF65-F5344CB8AC3E}">
        <p14:creationId xmlns:p14="http://schemas.microsoft.com/office/powerpoint/2010/main" val="4084434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Catholicism and Psychology</a:t>
            </a:r>
          </a:p>
        </p:txBody>
      </p:sp>
      <p:sp>
        <p:nvSpPr>
          <p:cNvPr id="3" name="Content Placeholder 2"/>
          <p:cNvSpPr>
            <a:spLocks noGrp="1"/>
          </p:cNvSpPr>
          <p:nvPr>
            <p:ph idx="1"/>
          </p:nvPr>
        </p:nvSpPr>
        <p:spPr>
          <a:xfrm>
            <a:off x="990600" y="1600200"/>
            <a:ext cx="7848600" cy="5257800"/>
          </a:xfrm>
        </p:spPr>
        <p:txBody>
          <a:bodyPr>
            <a:normAutofit fontScale="70000" lnSpcReduction="20000"/>
          </a:bodyPr>
          <a:lstStyle/>
          <a:p>
            <a:pPr marL="11113" indent="-11113">
              <a:buNone/>
            </a:pPr>
            <a:r>
              <a:rPr lang="en-US" sz="3700" dirty="0"/>
              <a:t>“Although the Church has contributed much to the development of culture, experience shows that, for circumstantial reasons, it is sometimes difficult to harmonize culture with Christian teaching. These difficulties do not necessarily harm the life of faith, rather they can stimulate the mind to a deeper and more accurate understanding of the faith. The recent studies and findings of science, history and philosophy raise new questions which affect life and which demand new theological investigations . . . In pastoral care, sufficient use must be made not only of theological principles, but also of the findings of the secular sciences, especially of psychology and sociology, so that the faithful may be brought to a more adequate and mature life of faith.” </a:t>
            </a:r>
          </a:p>
          <a:p>
            <a:pPr marL="793750">
              <a:buNone/>
            </a:pPr>
            <a:endParaRPr lang="en-US" i="1" dirty="0"/>
          </a:p>
          <a:p>
            <a:pPr marL="793750" algn="r">
              <a:buNone/>
            </a:pPr>
            <a:r>
              <a:rPr lang="en-US" i="1" dirty="0" err="1"/>
              <a:t>Gaudium</a:t>
            </a:r>
            <a:r>
              <a:rPr lang="en-US" i="1" dirty="0"/>
              <a:t> et </a:t>
            </a:r>
            <a:r>
              <a:rPr lang="en-US" i="1" dirty="0" err="1"/>
              <a:t>Spes</a:t>
            </a:r>
            <a:r>
              <a:rPr lang="en-US" dirty="0"/>
              <a:t>, section 5, ¶3.</a:t>
            </a:r>
          </a:p>
        </p:txBody>
      </p:sp>
    </p:spTree>
    <p:extLst>
      <p:ext uri="{BB962C8B-B14F-4D97-AF65-F5344CB8AC3E}">
        <p14:creationId xmlns:p14="http://schemas.microsoft.com/office/powerpoint/2010/main" val="1753643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Two Main Groupings of Protestants</a:t>
            </a:r>
          </a:p>
        </p:txBody>
      </p:sp>
      <p:sp>
        <p:nvSpPr>
          <p:cNvPr id="3" name="Content Placeholder 2"/>
          <p:cNvSpPr>
            <a:spLocks noGrp="1"/>
          </p:cNvSpPr>
          <p:nvPr>
            <p:ph idx="1"/>
          </p:nvPr>
        </p:nvSpPr>
        <p:spPr>
          <a:xfrm>
            <a:off x="914400" y="1410855"/>
            <a:ext cx="7924800" cy="4800600"/>
          </a:xfrm>
        </p:spPr>
        <p:txBody>
          <a:bodyPr>
            <a:noAutofit/>
          </a:bodyPr>
          <a:lstStyle/>
          <a:p>
            <a:pPr marL="0" indent="0">
              <a:buNone/>
            </a:pPr>
            <a:r>
              <a:rPr lang="en-US" sz="2400" dirty="0"/>
              <a:t>Mainline protestants – generally more liberal politically and theologically </a:t>
            </a:r>
            <a:r>
              <a:rPr lang="en-US" sz="2400" u="sng" dirty="0"/>
              <a:t>in the 20</a:t>
            </a:r>
            <a:r>
              <a:rPr lang="en-US" sz="2400" u="sng" baseline="30000" dirty="0"/>
              <a:t>th</a:t>
            </a:r>
            <a:r>
              <a:rPr lang="en-US" sz="2400" u="sng" dirty="0"/>
              <a:t> century</a:t>
            </a:r>
            <a:r>
              <a:rPr lang="en-US" sz="2400" dirty="0"/>
              <a:t>, with an emphasis on social justice issues.  Denominations that are commonly grouped as “mainline” include the UMC, ELCA, PC(USA), UCC, and American Baptists, among others.</a:t>
            </a:r>
          </a:p>
          <a:p>
            <a:r>
              <a:rPr lang="en-US" sz="2400" dirty="0"/>
              <a:t>Note that not all people who belong to a “mainline” denomination are theologically or politically “liberal”. In many mainline churches, local congregations are often more theologically conservative than the clergy and church hierarchy.</a:t>
            </a:r>
          </a:p>
          <a:p>
            <a:r>
              <a:rPr lang="en-US" sz="2400" dirty="0"/>
              <a:t>In the 20</a:t>
            </a:r>
            <a:r>
              <a:rPr lang="en-US" sz="2400" baseline="30000" dirty="0"/>
              <a:t>th</a:t>
            </a:r>
            <a:r>
              <a:rPr lang="en-US" sz="2400" dirty="0"/>
              <a:t> century, mainline churches tended to encourage higher education, concern for social issues, and ecumenicalism (such as involvement in the National Council of Churches). </a:t>
            </a:r>
          </a:p>
        </p:txBody>
      </p:sp>
    </p:spTree>
    <p:extLst>
      <p:ext uri="{BB962C8B-B14F-4D97-AF65-F5344CB8AC3E}">
        <p14:creationId xmlns:p14="http://schemas.microsoft.com/office/powerpoint/2010/main" val="3933416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Two Main Groupings of Protestants</a:t>
            </a:r>
          </a:p>
        </p:txBody>
      </p:sp>
      <p:sp>
        <p:nvSpPr>
          <p:cNvPr id="3" name="Content Placeholder 2"/>
          <p:cNvSpPr>
            <a:spLocks noGrp="1"/>
          </p:cNvSpPr>
          <p:nvPr>
            <p:ph idx="1"/>
          </p:nvPr>
        </p:nvSpPr>
        <p:spPr>
          <a:xfrm>
            <a:off x="838200" y="1371600"/>
            <a:ext cx="8153400" cy="5410200"/>
          </a:xfrm>
        </p:spPr>
        <p:txBody>
          <a:bodyPr>
            <a:normAutofit/>
          </a:bodyPr>
          <a:lstStyle/>
          <a:p>
            <a:pPr marL="0" indent="0">
              <a:buNone/>
            </a:pPr>
            <a:r>
              <a:rPr lang="en-US" sz="2200" dirty="0"/>
              <a:t>Evangelical protestants – generally more conservative politically and theologically </a:t>
            </a:r>
            <a:r>
              <a:rPr lang="en-US" sz="2200" u="sng" dirty="0"/>
              <a:t>in the 20</a:t>
            </a:r>
            <a:r>
              <a:rPr lang="en-US" sz="2200" u="sng" baseline="30000" dirty="0"/>
              <a:t>th</a:t>
            </a:r>
            <a:r>
              <a:rPr lang="en-US" sz="2200" u="sng" dirty="0"/>
              <a:t> century</a:t>
            </a:r>
            <a:r>
              <a:rPr lang="en-US" sz="2200" dirty="0"/>
              <a:t>, with an emphasis on the authority of scripture, God’s activity in history as recorded in Scripture, salvation through personal faith, the importance of evangelism and missions, and the importance of a spiritually transformed life (Marsden 1984). </a:t>
            </a:r>
          </a:p>
        </p:txBody>
      </p:sp>
      <p:sp>
        <p:nvSpPr>
          <p:cNvPr id="4" name="TextBox 3"/>
          <p:cNvSpPr txBox="1"/>
          <p:nvPr/>
        </p:nvSpPr>
        <p:spPr>
          <a:xfrm>
            <a:off x="6061579" y="5943600"/>
            <a:ext cx="2886227" cy="738664"/>
          </a:xfrm>
          <a:prstGeom prst="rect">
            <a:avLst/>
          </a:prstGeom>
          <a:noFill/>
        </p:spPr>
        <p:txBody>
          <a:bodyPr wrap="square" rtlCol="0">
            <a:spAutoFit/>
          </a:bodyPr>
          <a:lstStyle/>
          <a:p>
            <a:pPr algn="ctr"/>
            <a:r>
              <a:rPr lang="en-US" sz="1400" dirty="0"/>
              <a:t>Photo Credit: </a:t>
            </a:r>
            <a:r>
              <a:rPr lang="en-US" sz="1400" i="1" dirty="0"/>
              <a:t>Patterns generated by a kaleidoscope</a:t>
            </a:r>
            <a:r>
              <a:rPr lang="en-US" sz="1400" dirty="0"/>
              <a:t>. </a:t>
            </a:r>
            <a:r>
              <a:rPr lang="en-US" sz="1400" dirty="0" err="1"/>
              <a:t>Svampen</a:t>
            </a:r>
            <a:r>
              <a:rPr lang="en-US" sz="1400" dirty="0"/>
              <a:t> (2009). Wikimedia, Creative Commons.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43229" y="3276600"/>
            <a:ext cx="2904578" cy="266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838200" y="3124200"/>
            <a:ext cx="5181600" cy="3886200"/>
          </a:xfrm>
          <a:prstGeom prst="rect">
            <a:avLst/>
          </a:prstGeom>
        </p:spPr>
        <p:txBody>
          <a:bodyPr wrap="square">
            <a:spAutoFit/>
          </a:bodyPr>
          <a:lstStyle/>
          <a:p>
            <a:pPr marL="342900" indent="-342900">
              <a:buFont typeface="Arial" panose="020B0604020202020204" pitchFamily="34" charset="0"/>
              <a:buChar char="•"/>
            </a:pPr>
            <a:r>
              <a:rPr lang="en-US" sz="2200" dirty="0"/>
              <a:t>Timothy Smith describes evangelicalism as a kaleidoscope of disconnected pieces – black Pentecostals, charismatics, fundamentalists, Southern Baptists, some Lutheran and Anabaptist groups, many non-denominational churches.</a:t>
            </a:r>
          </a:p>
          <a:p>
            <a:pPr marL="342900" indent="-342900">
              <a:buFont typeface="Arial" panose="020B0604020202020204" pitchFamily="34" charset="0"/>
              <a:buChar char="•"/>
            </a:pPr>
            <a:r>
              <a:rPr lang="en-US" sz="2200" dirty="0"/>
              <a:t>In the </a:t>
            </a:r>
            <a:r>
              <a:rPr lang="en-US" sz="2200" u="sng" dirty="0"/>
              <a:t>early</a:t>
            </a:r>
            <a:r>
              <a:rPr lang="en-US" sz="2200" dirty="0"/>
              <a:t> 20th century, evangelical churches tended to encourage Bible school education, concern for personal salvation (evangelism and missions), and theological conformity.</a:t>
            </a:r>
          </a:p>
        </p:txBody>
      </p:sp>
    </p:spTree>
    <p:extLst>
      <p:ext uri="{BB962C8B-B14F-4D97-AF65-F5344CB8AC3E}">
        <p14:creationId xmlns:p14="http://schemas.microsoft.com/office/powerpoint/2010/main" val="1620291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Precursors to the 20</a:t>
            </a:r>
            <a:r>
              <a:rPr lang="en-US" sz="3600" baseline="30000" dirty="0"/>
              <a:t>th</a:t>
            </a:r>
            <a:r>
              <a:rPr lang="en-US" sz="3600" dirty="0"/>
              <a:t> century situation</a:t>
            </a:r>
          </a:p>
        </p:txBody>
      </p:sp>
      <p:sp>
        <p:nvSpPr>
          <p:cNvPr id="3" name="Content Placeholder 2"/>
          <p:cNvSpPr>
            <a:spLocks noGrp="1"/>
          </p:cNvSpPr>
          <p:nvPr>
            <p:ph idx="1"/>
          </p:nvPr>
        </p:nvSpPr>
        <p:spPr>
          <a:xfrm>
            <a:off x="914400" y="1600200"/>
            <a:ext cx="7924800" cy="4525963"/>
          </a:xfrm>
        </p:spPr>
        <p:txBody>
          <a:bodyPr/>
          <a:lstStyle/>
          <a:p>
            <a:r>
              <a:rPr lang="en-US" dirty="0"/>
              <a:t>Given the description of Mainline and Evangelical Christians in the 20</a:t>
            </a:r>
            <a:r>
              <a:rPr lang="en-US" baseline="30000" dirty="0"/>
              <a:t>th</a:t>
            </a:r>
            <a:r>
              <a:rPr lang="en-US" dirty="0"/>
              <a:t> century, it is easy to see why the one tended to favor psychology, and the other was more suspicious of psychology.</a:t>
            </a:r>
          </a:p>
          <a:p>
            <a:r>
              <a:rPr lang="en-US" dirty="0"/>
              <a:t>But how did we get here?  You would not have predicted these reactions in the 19</a:t>
            </a:r>
            <a:r>
              <a:rPr lang="en-US" baseline="30000" dirty="0"/>
              <a:t>th</a:t>
            </a:r>
            <a:r>
              <a:rPr lang="en-US" dirty="0"/>
              <a:t> century!</a:t>
            </a:r>
          </a:p>
        </p:txBody>
      </p:sp>
    </p:spTree>
    <p:extLst>
      <p:ext uri="{BB962C8B-B14F-4D97-AF65-F5344CB8AC3E}">
        <p14:creationId xmlns:p14="http://schemas.microsoft.com/office/powerpoint/2010/main" val="2412801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955503755"/>
              </p:ext>
            </p:extLst>
          </p:nvPr>
        </p:nvGraphicFramePr>
        <p:xfrm>
          <a:off x="152400" y="152400"/>
          <a:ext cx="8839201" cy="6584952"/>
        </p:xfrm>
        <a:graphic>
          <a:graphicData uri="http://schemas.openxmlformats.org/drawingml/2006/table">
            <a:tbl>
              <a:tblPr firstRow="1" bandRow="1">
                <a:tableStyleId>{5C22544A-7EE6-4342-B048-85BDC9FD1C3A}</a:tableStyleId>
              </a:tblPr>
              <a:tblGrid>
                <a:gridCol w="2188755">
                  <a:extLst>
                    <a:ext uri="{9D8B030D-6E8A-4147-A177-3AD203B41FA5}">
                      <a16:colId xmlns:a16="http://schemas.microsoft.com/office/drawing/2014/main" val="20000"/>
                    </a:ext>
                  </a:extLst>
                </a:gridCol>
                <a:gridCol w="3283131">
                  <a:extLst>
                    <a:ext uri="{9D8B030D-6E8A-4147-A177-3AD203B41FA5}">
                      <a16:colId xmlns:a16="http://schemas.microsoft.com/office/drawing/2014/main" val="20001"/>
                    </a:ext>
                  </a:extLst>
                </a:gridCol>
                <a:gridCol w="3367315">
                  <a:extLst>
                    <a:ext uri="{9D8B030D-6E8A-4147-A177-3AD203B41FA5}">
                      <a16:colId xmlns:a16="http://schemas.microsoft.com/office/drawing/2014/main" val="20002"/>
                    </a:ext>
                  </a:extLst>
                </a:gridCol>
              </a:tblGrid>
              <a:tr h="839490">
                <a:tc>
                  <a:txBody>
                    <a:bodyPr/>
                    <a:lstStyle/>
                    <a:p>
                      <a:pPr algn="ctr"/>
                      <a:r>
                        <a:rPr lang="en-US" sz="2400" dirty="0"/>
                        <a:t>Issue:</a:t>
                      </a:r>
                    </a:p>
                  </a:txBody>
                  <a:tcPr/>
                </a:tc>
                <a:tc>
                  <a:txBody>
                    <a:bodyPr/>
                    <a:lstStyle/>
                    <a:p>
                      <a:pPr algn="ctr"/>
                      <a:r>
                        <a:rPr lang="en-US" sz="2400" dirty="0"/>
                        <a:t>19</a:t>
                      </a:r>
                      <a:r>
                        <a:rPr lang="en-US" sz="2400" baseline="30000" dirty="0"/>
                        <a:t>th</a:t>
                      </a:r>
                      <a:r>
                        <a:rPr lang="en-US" sz="2400" dirty="0"/>
                        <a:t> Century</a:t>
                      </a:r>
                    </a:p>
                    <a:p>
                      <a:pPr algn="ctr"/>
                      <a:r>
                        <a:rPr lang="en-US" sz="2400" dirty="0"/>
                        <a:t>Evangelicals</a:t>
                      </a:r>
                    </a:p>
                  </a:txBody>
                  <a:tcPr/>
                </a:tc>
                <a:tc>
                  <a:txBody>
                    <a:bodyPr/>
                    <a:lstStyle/>
                    <a:p>
                      <a:pPr algn="ctr"/>
                      <a:r>
                        <a:rPr lang="en-US" sz="2400" dirty="0"/>
                        <a:t>19</a:t>
                      </a:r>
                      <a:r>
                        <a:rPr lang="en-US" sz="2400" baseline="30000" dirty="0"/>
                        <a:t>th</a:t>
                      </a:r>
                      <a:r>
                        <a:rPr lang="en-US" sz="2400" dirty="0"/>
                        <a:t> Century “Civil Religionists”</a:t>
                      </a:r>
                    </a:p>
                  </a:txBody>
                  <a:tcPr/>
                </a:tc>
                <a:extLst>
                  <a:ext uri="{0D108BD9-81ED-4DB2-BD59-A6C34878D82A}">
                    <a16:rowId xmlns:a16="http://schemas.microsoft.com/office/drawing/2014/main" val="10000"/>
                  </a:ext>
                </a:extLst>
              </a:tr>
              <a:tr h="839490">
                <a:tc>
                  <a:txBody>
                    <a:bodyPr/>
                    <a:lstStyle/>
                    <a:p>
                      <a:r>
                        <a:rPr lang="en-US" sz="2000" dirty="0"/>
                        <a:t>Social</a:t>
                      </a:r>
                      <a:r>
                        <a:rPr lang="en-US" sz="2000" baseline="0" dirty="0"/>
                        <a:t> Position</a:t>
                      </a:r>
                      <a:endParaRPr lang="en-US" sz="2000" dirty="0"/>
                    </a:p>
                  </a:txBody>
                  <a:tcPr/>
                </a:tc>
                <a:tc>
                  <a:txBody>
                    <a:bodyPr/>
                    <a:lstStyle/>
                    <a:p>
                      <a:r>
                        <a:rPr lang="en-US" sz="2000" dirty="0"/>
                        <a:t>Not usually in power; often lower class</a:t>
                      </a:r>
                    </a:p>
                  </a:txBody>
                  <a:tcPr/>
                </a:tc>
                <a:tc>
                  <a:txBody>
                    <a:bodyPr/>
                    <a:lstStyle/>
                    <a:p>
                      <a:r>
                        <a:rPr lang="en-US" sz="2000" dirty="0"/>
                        <a:t>Often yielding political</a:t>
                      </a:r>
                      <a:r>
                        <a:rPr lang="en-US" sz="2000" baseline="0" dirty="0"/>
                        <a:t> and economic power</a:t>
                      </a:r>
                      <a:endParaRPr lang="en-US" sz="2000" dirty="0"/>
                    </a:p>
                  </a:txBody>
                  <a:tcPr/>
                </a:tc>
                <a:extLst>
                  <a:ext uri="{0D108BD9-81ED-4DB2-BD59-A6C34878D82A}">
                    <a16:rowId xmlns:a16="http://schemas.microsoft.com/office/drawing/2014/main" val="10001"/>
                  </a:ext>
                </a:extLst>
              </a:tr>
              <a:tr h="997238">
                <a:tc>
                  <a:txBody>
                    <a:bodyPr/>
                    <a:lstStyle/>
                    <a:p>
                      <a:r>
                        <a:rPr lang="en-US" sz="2000" dirty="0"/>
                        <a:t>Theology</a:t>
                      </a:r>
                    </a:p>
                  </a:txBody>
                  <a:tcPr/>
                </a:tc>
                <a:tc>
                  <a:txBody>
                    <a:bodyPr/>
                    <a:lstStyle/>
                    <a:p>
                      <a:r>
                        <a:rPr lang="en-US" sz="2000" dirty="0"/>
                        <a:t>Prophetic</a:t>
                      </a:r>
                      <a:r>
                        <a:rPr lang="en-US" sz="2000" baseline="0" dirty="0"/>
                        <a:t> call against social evils and personal sin</a:t>
                      </a:r>
                      <a:endParaRPr lang="en-US" sz="2000" dirty="0"/>
                    </a:p>
                  </a:txBody>
                  <a:tcPr/>
                </a:tc>
                <a:tc>
                  <a:txBody>
                    <a:bodyPr/>
                    <a:lstStyle/>
                    <a:p>
                      <a:r>
                        <a:rPr lang="en-US" sz="2000" dirty="0"/>
                        <a:t>Protect social position; “the poor put themselves in poverty”</a:t>
                      </a:r>
                    </a:p>
                  </a:txBody>
                  <a:tcPr/>
                </a:tc>
                <a:extLst>
                  <a:ext uri="{0D108BD9-81ED-4DB2-BD59-A6C34878D82A}">
                    <a16:rowId xmlns:a16="http://schemas.microsoft.com/office/drawing/2014/main" val="10002"/>
                  </a:ext>
                </a:extLst>
              </a:tr>
              <a:tr h="698066">
                <a:tc>
                  <a:txBody>
                    <a:bodyPr/>
                    <a:lstStyle/>
                    <a:p>
                      <a:r>
                        <a:rPr lang="en-US" sz="2000" dirty="0"/>
                        <a:t>Prisons; asylums for the mentally ill</a:t>
                      </a:r>
                    </a:p>
                  </a:txBody>
                  <a:tcPr/>
                </a:tc>
                <a:tc>
                  <a:txBody>
                    <a:bodyPr/>
                    <a:lstStyle/>
                    <a:p>
                      <a:r>
                        <a:rPr lang="en-US" sz="2000" dirty="0"/>
                        <a:t>Point out deplorable conditions</a:t>
                      </a:r>
                    </a:p>
                  </a:txBody>
                  <a:tcPr/>
                </a:tc>
                <a:tc>
                  <a:txBody>
                    <a:bodyPr/>
                    <a:lstStyle/>
                    <a:p>
                      <a:r>
                        <a:rPr lang="en-US" sz="2000" dirty="0"/>
                        <a:t>Protect society from degenerates</a:t>
                      </a:r>
                    </a:p>
                  </a:txBody>
                  <a:tcPr/>
                </a:tc>
                <a:extLst>
                  <a:ext uri="{0D108BD9-81ED-4DB2-BD59-A6C34878D82A}">
                    <a16:rowId xmlns:a16="http://schemas.microsoft.com/office/drawing/2014/main" val="10003"/>
                  </a:ext>
                </a:extLst>
              </a:tr>
              <a:tr h="698066">
                <a:tc>
                  <a:txBody>
                    <a:bodyPr/>
                    <a:lstStyle/>
                    <a:p>
                      <a:r>
                        <a:rPr lang="en-US" sz="2000" dirty="0"/>
                        <a:t>Working conditions</a:t>
                      </a:r>
                    </a:p>
                  </a:txBody>
                  <a:tcPr/>
                </a:tc>
                <a:tc>
                  <a:txBody>
                    <a:bodyPr/>
                    <a:lstStyle/>
                    <a:p>
                      <a:r>
                        <a:rPr lang="en-US" sz="2000" dirty="0"/>
                        <a:t>Support reform, right to strike</a:t>
                      </a:r>
                    </a:p>
                  </a:txBody>
                  <a:tcPr/>
                </a:tc>
                <a:tc>
                  <a:txBody>
                    <a:bodyPr/>
                    <a:lstStyle/>
                    <a:p>
                      <a:r>
                        <a:rPr lang="en-US" sz="2000" dirty="0"/>
                        <a:t>Support the status quo, interests of the wealthy</a:t>
                      </a:r>
                    </a:p>
                  </a:txBody>
                  <a:tcPr/>
                </a:tc>
                <a:extLst>
                  <a:ext uri="{0D108BD9-81ED-4DB2-BD59-A6C34878D82A}">
                    <a16:rowId xmlns:a16="http://schemas.microsoft.com/office/drawing/2014/main" val="10004"/>
                  </a:ext>
                </a:extLst>
              </a:tr>
              <a:tr h="997238">
                <a:tc>
                  <a:txBody>
                    <a:bodyPr/>
                    <a:lstStyle/>
                    <a:p>
                      <a:r>
                        <a:rPr lang="en-US" sz="2000" dirty="0"/>
                        <a:t>Child labor &amp; Education</a:t>
                      </a:r>
                    </a:p>
                  </a:txBody>
                  <a:tcPr/>
                </a:tc>
                <a:tc>
                  <a:txBody>
                    <a:bodyPr/>
                    <a:lstStyle/>
                    <a:p>
                      <a:r>
                        <a:rPr lang="en-US" sz="2000" dirty="0"/>
                        <a:t>Supported restrictions on child labor; Sunday “school” movement</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Many</a:t>
                      </a:r>
                      <a:r>
                        <a:rPr lang="en-US" sz="2000" baseline="0" dirty="0"/>
                        <a:t> s</a:t>
                      </a:r>
                      <a:r>
                        <a:rPr lang="en-US" sz="2000" dirty="0"/>
                        <a:t>upported the status quo, interests of the wealthy</a:t>
                      </a:r>
                    </a:p>
                  </a:txBody>
                  <a:tcPr/>
                </a:tc>
                <a:extLst>
                  <a:ext uri="{0D108BD9-81ED-4DB2-BD59-A6C34878D82A}">
                    <a16:rowId xmlns:a16="http://schemas.microsoft.com/office/drawing/2014/main" val="10005"/>
                  </a:ext>
                </a:extLst>
              </a:tr>
              <a:tr h="997238">
                <a:tc>
                  <a:txBody>
                    <a:bodyPr/>
                    <a:lstStyle/>
                    <a:p>
                      <a:r>
                        <a:rPr lang="en-US" sz="2000" dirty="0"/>
                        <a:t>Temperance</a:t>
                      </a:r>
                    </a:p>
                  </a:txBody>
                  <a:tcPr/>
                </a:tc>
                <a:tc gridSpan="2">
                  <a:txBody>
                    <a:bodyPr/>
                    <a:lstStyle/>
                    <a:p>
                      <a:r>
                        <a:rPr lang="en-US" sz="2000" dirty="0"/>
                        <a:t>Both groups tended to oppose alcohol abuse</a:t>
                      </a:r>
                      <a:r>
                        <a:rPr lang="en-US" sz="2000" baseline="0" dirty="0"/>
                        <a:t> beginning around 1820 </a:t>
                      </a:r>
                      <a:r>
                        <a:rPr lang="en-US" sz="2000" dirty="0"/>
                        <a:t>due to its</a:t>
                      </a:r>
                      <a:r>
                        <a:rPr lang="en-US" sz="2000" baseline="0" dirty="0"/>
                        <a:t> association with personal and social problems.  </a:t>
                      </a:r>
                      <a:endParaRPr lang="en-US" sz="2000" dirty="0"/>
                    </a:p>
                  </a:txBody>
                  <a:tcPr/>
                </a:tc>
                <a:tc hMerge="1">
                  <a:txBody>
                    <a:bodyPr/>
                    <a:lstStyle/>
                    <a:p>
                      <a:endParaRPr lang="en-US" dirty="0"/>
                    </a:p>
                  </a:txBody>
                  <a:tcPr/>
                </a:tc>
                <a:extLst>
                  <a:ext uri="{0D108BD9-81ED-4DB2-BD59-A6C34878D82A}">
                    <a16:rowId xmlns:a16="http://schemas.microsoft.com/office/drawing/2014/main" val="10006"/>
                  </a:ext>
                </a:extLst>
              </a:tr>
              <a:tr h="486372">
                <a:tc>
                  <a:txBody>
                    <a:bodyPr/>
                    <a:lstStyle/>
                    <a:p>
                      <a:r>
                        <a:rPr lang="en-US" sz="2000" dirty="0"/>
                        <a:t>“Politics”</a:t>
                      </a:r>
                    </a:p>
                  </a:txBody>
                  <a:tcPr/>
                </a:tc>
                <a:tc>
                  <a:txBody>
                    <a:bodyPr/>
                    <a:lstStyle/>
                    <a:p>
                      <a:r>
                        <a:rPr lang="en-US" sz="2000" dirty="0"/>
                        <a:t>“Liberal”</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“Conservative”</a:t>
                      </a:r>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47656574"/>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0800000" flipH="1" flipV="1">
            <a:off x="1524000" y="228600"/>
            <a:ext cx="6096000" cy="1143000"/>
          </a:xfrm>
        </p:spPr>
        <p:txBody>
          <a:bodyPr>
            <a:normAutofit/>
          </a:bodyPr>
          <a:lstStyle/>
          <a:p>
            <a:r>
              <a:rPr lang="en-US" dirty="0"/>
              <a:t>The Great Reversal</a:t>
            </a:r>
          </a:p>
        </p:txBody>
      </p:sp>
      <p:sp>
        <p:nvSpPr>
          <p:cNvPr id="3" name="Content Placeholder 2"/>
          <p:cNvSpPr>
            <a:spLocks noGrp="1"/>
          </p:cNvSpPr>
          <p:nvPr>
            <p:ph idx="1"/>
          </p:nvPr>
        </p:nvSpPr>
        <p:spPr>
          <a:xfrm>
            <a:off x="914400" y="1600200"/>
            <a:ext cx="7924800" cy="5029200"/>
          </a:xfrm>
        </p:spPr>
        <p:txBody>
          <a:bodyPr>
            <a:normAutofit/>
          </a:bodyPr>
          <a:lstStyle/>
          <a:p>
            <a:r>
              <a:rPr lang="en-US" dirty="0"/>
              <a:t>In the 19</a:t>
            </a:r>
            <a:r>
              <a:rPr lang="en-US" baseline="30000" dirty="0"/>
              <a:t>th</a:t>
            </a:r>
            <a:r>
              <a:rPr lang="en-US" dirty="0"/>
              <a:t> Century, evangelicals had been active social reformers, politically liberal (e.g., pro worker’s rights, pro child labor laws, etc.).</a:t>
            </a:r>
          </a:p>
          <a:p>
            <a:r>
              <a:rPr lang="en-US" dirty="0"/>
              <a:t>From the late 1800’s through the mid to late 1900’s they retreated from social concern. </a:t>
            </a:r>
          </a:p>
          <a:p>
            <a:r>
              <a:rPr lang="en-US" dirty="0"/>
              <a:t>What happened?</a:t>
            </a:r>
          </a:p>
          <a:p>
            <a:r>
              <a:rPr lang="en-US" dirty="0"/>
              <a:t>Reactions to Darwin and to higher criticism!</a:t>
            </a:r>
          </a:p>
        </p:txBody>
      </p:sp>
    </p:spTree>
    <p:extLst>
      <p:ext uri="{BB962C8B-B14F-4D97-AF65-F5344CB8AC3E}">
        <p14:creationId xmlns:p14="http://schemas.microsoft.com/office/powerpoint/2010/main" val="3976500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0"/>
                                        <p:tgtEl>
                                          <p:spTgt spid="2"/>
                                        </p:tgtEl>
                                      </p:cBhvr>
                                    </p:animEffect>
                                    <p:anim calcmode="lin" valueType="num">
                                      <p:cBhvr>
                                        <p:cTn id="8" dur="5000" fill="hold"/>
                                        <p:tgtEl>
                                          <p:spTgt spid="2"/>
                                        </p:tgtEl>
                                        <p:attrNameLst>
                                          <p:attrName>ppt_w</p:attrName>
                                        </p:attrNameLst>
                                      </p:cBhvr>
                                      <p:tavLst>
                                        <p:tav tm="0" fmla="#ppt_w*sin(2.5*pi*$)">
                                          <p:val>
                                            <p:fltVal val="0"/>
                                          </p:val>
                                        </p:tav>
                                        <p:tav tm="100000">
                                          <p:val>
                                            <p:fltVal val="1"/>
                                          </p:val>
                                        </p:tav>
                                      </p:tavLst>
                                    </p:anim>
                                    <p:anim calcmode="lin" valueType="num">
                                      <p:cBhvr>
                                        <p:cTn id="9" dur="5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83393867"/>
              </p:ext>
            </p:extLst>
          </p:nvPr>
        </p:nvGraphicFramePr>
        <p:xfrm>
          <a:off x="0" y="0"/>
          <a:ext cx="9144000" cy="6911338"/>
        </p:xfrm>
        <a:graphic>
          <a:graphicData uri="http://schemas.openxmlformats.org/drawingml/2006/table">
            <a:tbl>
              <a:tblPr firstRow="1" bandRow="1">
                <a:tableStyleId>{5C22544A-7EE6-4342-B048-85BDC9FD1C3A}</a:tableStyleId>
              </a:tblPr>
              <a:tblGrid>
                <a:gridCol w="1604211">
                  <a:extLst>
                    <a:ext uri="{9D8B030D-6E8A-4147-A177-3AD203B41FA5}">
                      <a16:colId xmlns:a16="http://schemas.microsoft.com/office/drawing/2014/main" val="20000"/>
                    </a:ext>
                  </a:extLst>
                </a:gridCol>
                <a:gridCol w="2486526">
                  <a:extLst>
                    <a:ext uri="{9D8B030D-6E8A-4147-A177-3AD203B41FA5}">
                      <a16:colId xmlns:a16="http://schemas.microsoft.com/office/drawing/2014/main" val="20001"/>
                    </a:ext>
                  </a:extLst>
                </a:gridCol>
                <a:gridCol w="2566737">
                  <a:extLst>
                    <a:ext uri="{9D8B030D-6E8A-4147-A177-3AD203B41FA5}">
                      <a16:colId xmlns:a16="http://schemas.microsoft.com/office/drawing/2014/main" val="20002"/>
                    </a:ext>
                  </a:extLst>
                </a:gridCol>
                <a:gridCol w="2486526">
                  <a:extLst>
                    <a:ext uri="{9D8B030D-6E8A-4147-A177-3AD203B41FA5}">
                      <a16:colId xmlns:a16="http://schemas.microsoft.com/office/drawing/2014/main" val="20003"/>
                    </a:ext>
                  </a:extLst>
                </a:gridCol>
              </a:tblGrid>
              <a:tr h="924594">
                <a:tc>
                  <a:txBody>
                    <a:bodyPr/>
                    <a:lstStyle/>
                    <a:p>
                      <a:pPr algn="ctr"/>
                      <a:r>
                        <a:rPr lang="en-US" sz="1800" dirty="0"/>
                        <a:t>Issue:</a:t>
                      </a:r>
                    </a:p>
                  </a:txBody>
                  <a:tcPr/>
                </a:tc>
                <a:tc>
                  <a:txBody>
                    <a:bodyPr/>
                    <a:lstStyle/>
                    <a:p>
                      <a:pPr algn="ctr"/>
                      <a:r>
                        <a:rPr lang="en-US" sz="1800" baseline="0" dirty="0"/>
                        <a:t>Early 20</a:t>
                      </a:r>
                      <a:r>
                        <a:rPr lang="en-US" sz="1800" baseline="30000" dirty="0"/>
                        <a:t>th</a:t>
                      </a:r>
                      <a:r>
                        <a:rPr lang="en-US" sz="1800" dirty="0"/>
                        <a:t> Century American</a:t>
                      </a:r>
                    </a:p>
                    <a:p>
                      <a:pPr algn="ctr"/>
                      <a:r>
                        <a:rPr lang="en-US" sz="1800" dirty="0"/>
                        <a:t>Evangelicals</a:t>
                      </a:r>
                    </a:p>
                  </a:txBody>
                  <a:tcPr/>
                </a:tc>
                <a:tc>
                  <a:txBody>
                    <a:bodyPr/>
                    <a:lstStyle/>
                    <a:p>
                      <a:pPr algn="ctr"/>
                      <a:r>
                        <a:rPr lang="en-US" sz="1800" dirty="0"/>
                        <a:t>Early 20</a:t>
                      </a:r>
                      <a:r>
                        <a:rPr lang="en-US" sz="1800" baseline="30000" dirty="0"/>
                        <a:t>th</a:t>
                      </a:r>
                      <a:r>
                        <a:rPr lang="en-US" sz="1800" dirty="0"/>
                        <a:t> Century American Mainline Churches</a:t>
                      </a:r>
                    </a:p>
                  </a:txBody>
                  <a:tcPr/>
                </a:tc>
                <a:tc>
                  <a:txBody>
                    <a:bodyPr/>
                    <a:lstStyle/>
                    <a:p>
                      <a:pPr algn="ctr"/>
                      <a:r>
                        <a:rPr lang="en-US" sz="1800" dirty="0"/>
                        <a:t>Early 20</a:t>
                      </a:r>
                      <a:r>
                        <a:rPr lang="en-US" sz="1800" baseline="30000" dirty="0"/>
                        <a:t>th</a:t>
                      </a:r>
                      <a:r>
                        <a:rPr lang="en-US" sz="1800" dirty="0"/>
                        <a:t> Century American Roman Catholics</a:t>
                      </a:r>
                    </a:p>
                  </a:txBody>
                  <a:tcPr/>
                </a:tc>
                <a:extLst>
                  <a:ext uri="{0D108BD9-81ED-4DB2-BD59-A6C34878D82A}">
                    <a16:rowId xmlns:a16="http://schemas.microsoft.com/office/drawing/2014/main" val="10000"/>
                  </a:ext>
                </a:extLst>
              </a:tr>
              <a:tr h="855249">
                <a:tc>
                  <a:txBody>
                    <a:bodyPr/>
                    <a:lstStyle/>
                    <a:p>
                      <a:r>
                        <a:rPr lang="en-US" sz="1650" dirty="0"/>
                        <a:t>Fundamentalist / Modernist Controversy</a:t>
                      </a:r>
                    </a:p>
                  </a:txBody>
                  <a:tcPr/>
                </a:tc>
                <a:tc>
                  <a:txBody>
                    <a:bodyPr/>
                    <a:lstStyle/>
                    <a:p>
                      <a:r>
                        <a:rPr lang="en-US" sz="1650" dirty="0"/>
                        <a:t>Darwin</a:t>
                      </a:r>
                      <a:r>
                        <a:rPr lang="en-US" sz="1650" baseline="0" dirty="0"/>
                        <a:t> is bad: Anti-social action, anti-intellectual, anti-ecumenical</a:t>
                      </a:r>
                      <a:endParaRPr lang="en-US" sz="1650" dirty="0"/>
                    </a:p>
                  </a:txBody>
                  <a:tcPr/>
                </a:tc>
                <a:tc>
                  <a:txBody>
                    <a:bodyPr/>
                    <a:lstStyle/>
                    <a:p>
                      <a:r>
                        <a:rPr lang="en-US" sz="1650" dirty="0"/>
                        <a:t>Darwin</a:t>
                      </a:r>
                      <a:r>
                        <a:rPr lang="en-US" sz="1650" baseline="0" dirty="0"/>
                        <a:t> is fine: Pro-social action, pro-intellectual, pro-ecumenical</a:t>
                      </a:r>
                      <a:endParaRPr lang="en-US" sz="1650" dirty="0"/>
                    </a:p>
                  </a:txBody>
                  <a:tcPr/>
                </a:tc>
                <a:tc>
                  <a:txBody>
                    <a:bodyPr/>
                    <a:lstStyle/>
                    <a:p>
                      <a:r>
                        <a:rPr lang="en-US" sz="1650" dirty="0"/>
                        <a:t>Science is science; the Church</a:t>
                      </a:r>
                      <a:r>
                        <a:rPr lang="en-US" sz="1650" baseline="0" dirty="0"/>
                        <a:t> speaks on moral issues</a:t>
                      </a:r>
                      <a:endParaRPr lang="en-US" sz="1650" dirty="0"/>
                    </a:p>
                  </a:txBody>
                  <a:tcPr/>
                </a:tc>
                <a:extLst>
                  <a:ext uri="{0D108BD9-81ED-4DB2-BD59-A6C34878D82A}">
                    <a16:rowId xmlns:a16="http://schemas.microsoft.com/office/drawing/2014/main" val="10001"/>
                  </a:ext>
                </a:extLst>
              </a:tr>
              <a:tr h="855249">
                <a:tc>
                  <a:txBody>
                    <a:bodyPr/>
                    <a:lstStyle/>
                    <a:p>
                      <a:r>
                        <a:rPr lang="en-US" sz="1650" dirty="0"/>
                        <a:t>Social</a:t>
                      </a:r>
                      <a:r>
                        <a:rPr lang="en-US" sz="1650" baseline="0" dirty="0"/>
                        <a:t> Position</a:t>
                      </a:r>
                      <a:endParaRPr lang="en-US" sz="1650" dirty="0"/>
                    </a:p>
                  </a:txBody>
                  <a:tcPr/>
                </a:tc>
                <a:tc>
                  <a:txBody>
                    <a:bodyPr/>
                    <a:lstStyle/>
                    <a:p>
                      <a:r>
                        <a:rPr lang="en-US" sz="1650" dirty="0"/>
                        <a:t>Some</a:t>
                      </a:r>
                      <a:r>
                        <a:rPr lang="en-US" sz="1650" baseline="0" dirty="0"/>
                        <a:t> are in positions of power; some are experiencing upheaval</a:t>
                      </a:r>
                      <a:endParaRPr lang="en-US" sz="1650" dirty="0"/>
                    </a:p>
                  </a:txBody>
                  <a:tcPr/>
                </a:tc>
                <a:tc>
                  <a:txBody>
                    <a:bodyPr/>
                    <a:lstStyle/>
                    <a:p>
                      <a:r>
                        <a:rPr lang="en-US" sz="1650" dirty="0"/>
                        <a:t>Often in power and wealthy</a:t>
                      </a:r>
                    </a:p>
                  </a:txBody>
                  <a:tcPr/>
                </a:tc>
                <a:tc>
                  <a:txBody>
                    <a:bodyPr/>
                    <a:lstStyle/>
                    <a:p>
                      <a:r>
                        <a:rPr lang="en-US" sz="1650" dirty="0"/>
                        <a:t>Mostly immigrants</a:t>
                      </a:r>
                      <a:r>
                        <a:rPr lang="en-US" sz="1650" baseline="0" dirty="0"/>
                        <a:t> (e.g., Irish Potato famine); mostly hardworking poor.  </a:t>
                      </a:r>
                      <a:endParaRPr lang="en-US" sz="1650" dirty="0"/>
                    </a:p>
                  </a:txBody>
                  <a:tcPr/>
                </a:tc>
                <a:extLst>
                  <a:ext uri="{0D108BD9-81ED-4DB2-BD59-A6C34878D82A}">
                    <a16:rowId xmlns:a16="http://schemas.microsoft.com/office/drawing/2014/main" val="10002"/>
                  </a:ext>
                </a:extLst>
              </a:tr>
              <a:tr h="600986">
                <a:tc>
                  <a:txBody>
                    <a:bodyPr/>
                    <a:lstStyle/>
                    <a:p>
                      <a:r>
                        <a:rPr lang="en-US" sz="1650" dirty="0"/>
                        <a:t>Theology of sin</a:t>
                      </a:r>
                    </a:p>
                  </a:txBody>
                  <a:tcPr/>
                </a:tc>
                <a:tc>
                  <a:txBody>
                    <a:bodyPr/>
                    <a:lstStyle/>
                    <a:p>
                      <a:r>
                        <a:rPr lang="en-US" sz="1650" dirty="0"/>
                        <a:t>Prophetic</a:t>
                      </a:r>
                      <a:r>
                        <a:rPr lang="en-US" sz="1650" baseline="0" dirty="0"/>
                        <a:t> call against personal sin</a:t>
                      </a:r>
                      <a:endParaRPr lang="en-US" sz="1650" dirty="0"/>
                    </a:p>
                  </a:txBody>
                  <a:tcPr/>
                </a:tc>
                <a:tc>
                  <a:txBody>
                    <a:bodyPr/>
                    <a:lstStyle/>
                    <a:p>
                      <a:r>
                        <a:rPr lang="en-US" sz="1650" dirty="0"/>
                        <a:t>Prophetic</a:t>
                      </a:r>
                      <a:r>
                        <a:rPr lang="en-US" sz="1650" baseline="0" dirty="0"/>
                        <a:t> call to reform society</a:t>
                      </a:r>
                      <a:endParaRPr lang="en-US" sz="1650" dirty="0"/>
                    </a:p>
                  </a:txBody>
                  <a:tcPr/>
                </a:tc>
                <a:tc>
                  <a:txBody>
                    <a:bodyPr/>
                    <a:lstStyle/>
                    <a:p>
                      <a:r>
                        <a:rPr lang="en-US" sz="1650" dirty="0"/>
                        <a:t>Social and personal</a:t>
                      </a:r>
                    </a:p>
                  </a:txBody>
                  <a:tcPr/>
                </a:tc>
                <a:extLst>
                  <a:ext uri="{0D108BD9-81ED-4DB2-BD59-A6C34878D82A}">
                    <a16:rowId xmlns:a16="http://schemas.microsoft.com/office/drawing/2014/main" val="10003"/>
                  </a:ext>
                </a:extLst>
              </a:tr>
              <a:tr h="1363776">
                <a:tc>
                  <a:txBody>
                    <a:bodyPr/>
                    <a:lstStyle/>
                    <a:p>
                      <a:r>
                        <a:rPr lang="en-US" sz="1650" dirty="0"/>
                        <a:t>Theology</a:t>
                      </a:r>
                    </a:p>
                  </a:txBody>
                  <a:tcPr/>
                </a:tc>
                <a:tc>
                  <a:txBody>
                    <a:bodyPr/>
                    <a:lstStyle/>
                    <a:p>
                      <a:r>
                        <a:rPr lang="en-US" sz="1650" dirty="0"/>
                        <a:t>Evangelism</a:t>
                      </a:r>
                      <a:r>
                        <a:rPr lang="en-US" sz="1650" baseline="0" dirty="0"/>
                        <a:t>, revivalism, </a:t>
                      </a:r>
                      <a:r>
                        <a:rPr lang="en-US" sz="1650" baseline="0" dirty="0" err="1"/>
                        <a:t>dispensationalism</a:t>
                      </a:r>
                      <a:endParaRPr lang="en-US" sz="1650" dirty="0"/>
                    </a:p>
                  </a:txBody>
                  <a:tcPr/>
                </a:tc>
                <a:tc>
                  <a:txBody>
                    <a:bodyPr/>
                    <a:lstStyle/>
                    <a:p>
                      <a:r>
                        <a:rPr lang="en-US" sz="1650" dirty="0"/>
                        <a:t>Social gospel</a:t>
                      </a:r>
                    </a:p>
                  </a:txBody>
                  <a:tcPr/>
                </a:tc>
                <a:tc>
                  <a:txBody>
                    <a:bodyPr/>
                    <a:lstStyle/>
                    <a:p>
                      <a:r>
                        <a:rPr lang="en-US" sz="1650" dirty="0"/>
                        <a:t>Often from places where</a:t>
                      </a:r>
                      <a:r>
                        <a:rPr lang="en-US" sz="1650" baseline="0" dirty="0"/>
                        <a:t> Church had profound influence on State, now living in a dominantly Protestant country.</a:t>
                      </a:r>
                      <a:endParaRPr lang="en-US" sz="1650" dirty="0"/>
                    </a:p>
                  </a:txBody>
                  <a:tcPr/>
                </a:tc>
                <a:extLst>
                  <a:ext uri="{0D108BD9-81ED-4DB2-BD59-A6C34878D82A}">
                    <a16:rowId xmlns:a16="http://schemas.microsoft.com/office/drawing/2014/main" val="10004"/>
                  </a:ext>
                </a:extLst>
              </a:tr>
              <a:tr h="600986">
                <a:tc>
                  <a:txBody>
                    <a:bodyPr/>
                    <a:lstStyle/>
                    <a:p>
                      <a:r>
                        <a:rPr lang="en-US" sz="1650" dirty="0"/>
                        <a:t>Social</a:t>
                      </a:r>
                      <a:r>
                        <a:rPr lang="en-US" sz="1650" baseline="0" dirty="0"/>
                        <a:t> focus</a:t>
                      </a:r>
                      <a:endParaRPr lang="en-US" sz="1650" dirty="0"/>
                    </a:p>
                  </a:txBody>
                  <a:tcPr/>
                </a:tc>
                <a:tc>
                  <a:txBody>
                    <a:bodyPr/>
                    <a:lstStyle/>
                    <a:p>
                      <a:r>
                        <a:rPr lang="en-US" sz="1650" dirty="0"/>
                        <a:t>Fear of change; escapism;</a:t>
                      </a:r>
                      <a:r>
                        <a:rPr lang="en-US" sz="1650" baseline="0" dirty="0"/>
                        <a:t> personal responsibility</a:t>
                      </a:r>
                      <a:endParaRPr lang="en-US" sz="1650" dirty="0"/>
                    </a:p>
                  </a:txBody>
                  <a:tcPr/>
                </a:tc>
                <a:tc>
                  <a:txBody>
                    <a:bodyPr/>
                    <a:lstStyle/>
                    <a:p>
                      <a:r>
                        <a:rPr lang="en-US" sz="1650" dirty="0"/>
                        <a:t>Create the kingdom on earth</a:t>
                      </a:r>
                    </a:p>
                  </a:txBody>
                  <a:tcPr/>
                </a:tc>
                <a:tc>
                  <a:txBody>
                    <a:bodyPr/>
                    <a:lstStyle/>
                    <a:p>
                      <a:r>
                        <a:rPr lang="en-US" sz="1650" dirty="0"/>
                        <a:t>Social responsibility; tight communities</a:t>
                      </a:r>
                    </a:p>
                  </a:txBody>
                  <a:tcPr/>
                </a:tc>
                <a:extLst>
                  <a:ext uri="{0D108BD9-81ED-4DB2-BD59-A6C34878D82A}">
                    <a16:rowId xmlns:a16="http://schemas.microsoft.com/office/drawing/2014/main" val="10005"/>
                  </a:ext>
                </a:extLst>
              </a:tr>
              <a:tr h="855249">
                <a:tc>
                  <a:txBody>
                    <a:bodyPr/>
                    <a:lstStyle/>
                    <a:p>
                      <a:r>
                        <a:rPr lang="en-US" sz="1650" dirty="0"/>
                        <a:t>Social condition</a:t>
                      </a:r>
                    </a:p>
                  </a:txBody>
                  <a:tcPr/>
                </a:tc>
                <a:tc>
                  <a:txBody>
                    <a:bodyPr/>
                    <a:lstStyle/>
                    <a:p>
                      <a:r>
                        <a:rPr lang="en-US" sz="1650" dirty="0"/>
                        <a:t>“Flight to the suburbs”</a:t>
                      </a:r>
                    </a:p>
                  </a:txBody>
                  <a:tcPr/>
                </a:tc>
                <a:tc>
                  <a:txBody>
                    <a:bodyPr/>
                    <a:lstStyle/>
                    <a:p>
                      <a:r>
                        <a:rPr lang="en-US" sz="1650" dirty="0"/>
                        <a:t>“Dying” inner city churches with social</a:t>
                      </a:r>
                      <a:r>
                        <a:rPr lang="en-US" sz="1650" baseline="0" dirty="0"/>
                        <a:t> outreach</a:t>
                      </a:r>
                      <a:endParaRPr lang="en-US" sz="1650" dirty="0"/>
                    </a:p>
                  </a:txBody>
                  <a:tcPr/>
                </a:tc>
                <a:tc>
                  <a:txBody>
                    <a:bodyPr/>
                    <a:lstStyle/>
                    <a:p>
                      <a:r>
                        <a:rPr lang="en-US" sz="1650" dirty="0"/>
                        <a:t>Often among the poor who were discriminated against</a:t>
                      </a:r>
                    </a:p>
                  </a:txBody>
                  <a:tcPr/>
                </a:tc>
                <a:extLst>
                  <a:ext uri="{0D108BD9-81ED-4DB2-BD59-A6C34878D82A}">
                    <a16:rowId xmlns:a16="http://schemas.microsoft.com/office/drawing/2014/main" val="10006"/>
                  </a:ext>
                </a:extLst>
              </a:tr>
              <a:tr h="855249">
                <a:tc>
                  <a:txBody>
                    <a:bodyPr/>
                    <a:lstStyle/>
                    <a:p>
                      <a:r>
                        <a:rPr lang="en-US" sz="1650" dirty="0"/>
                        <a:t>Politics</a:t>
                      </a:r>
                    </a:p>
                  </a:txBody>
                  <a:tcPr/>
                </a:tc>
                <a:tc>
                  <a:txBody>
                    <a:bodyPr/>
                    <a:lstStyle/>
                    <a:p>
                      <a:r>
                        <a:rPr lang="en-US" sz="1650" dirty="0"/>
                        <a:t>“Conservative” – “From Prohibition to Blue Laws”.  (1970’s “Moral</a:t>
                      </a:r>
                      <a:r>
                        <a:rPr lang="en-US" sz="1650" baseline="0" dirty="0"/>
                        <a:t> Majority”)</a:t>
                      </a:r>
                      <a:endParaRPr lang="en-US" sz="165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50" dirty="0"/>
                        <a:t>“Liberal” – focus on meeting social needs</a:t>
                      </a:r>
                    </a:p>
                  </a:txBody>
                  <a:tcPr/>
                </a:tc>
                <a:tc>
                  <a:txBody>
                    <a:bodyPr/>
                    <a:lstStyle/>
                    <a:p>
                      <a:r>
                        <a:rPr lang="en-US" sz="1650" dirty="0"/>
                        <a:t>“Conservative” personal morality;</a:t>
                      </a:r>
                      <a:r>
                        <a:rPr lang="en-US" sz="1650" baseline="0" dirty="0"/>
                        <a:t> “Liberal” social policies</a:t>
                      </a:r>
                      <a:endParaRPr lang="en-US" sz="1650" dirty="0"/>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490840340"/>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Framing the mid 20</a:t>
            </a:r>
            <a:r>
              <a:rPr lang="en-US" baseline="30000" dirty="0"/>
              <a:t>th</a:t>
            </a:r>
            <a:r>
              <a:rPr lang="en-US" dirty="0"/>
              <a:t> century Context</a:t>
            </a:r>
          </a:p>
        </p:txBody>
      </p:sp>
      <p:sp>
        <p:nvSpPr>
          <p:cNvPr id="3" name="Content Placeholder 2"/>
          <p:cNvSpPr>
            <a:spLocks noGrp="1"/>
          </p:cNvSpPr>
          <p:nvPr>
            <p:ph idx="1"/>
          </p:nvPr>
        </p:nvSpPr>
        <p:spPr>
          <a:xfrm>
            <a:off x="914400" y="1371600"/>
            <a:ext cx="7848600" cy="4876800"/>
          </a:xfrm>
        </p:spPr>
        <p:txBody>
          <a:bodyPr>
            <a:normAutofit/>
          </a:bodyPr>
          <a:lstStyle/>
          <a:p>
            <a:pPr marL="0" indent="0">
              <a:buNone/>
            </a:pPr>
            <a:r>
              <a:rPr lang="en-US" dirty="0"/>
              <a:t>1960’s</a:t>
            </a:r>
          </a:p>
          <a:p>
            <a:r>
              <a:rPr lang="en-US" dirty="0"/>
              <a:t>Culture (Vietnam and Woodstock)</a:t>
            </a:r>
          </a:p>
          <a:p>
            <a:r>
              <a:rPr lang="en-US" dirty="0"/>
              <a:t>Civil rights movement</a:t>
            </a:r>
          </a:p>
          <a:p>
            <a:r>
              <a:rPr lang="en-US" dirty="0"/>
              <a:t>Breakdown of the family</a:t>
            </a:r>
          </a:p>
          <a:p>
            <a:r>
              <a:rPr lang="en-US" dirty="0"/>
              <a:t>Psychology as a reflection of cultural values</a:t>
            </a:r>
          </a:p>
          <a:p>
            <a:r>
              <a:rPr lang="en-US" dirty="0"/>
              <a:t>Psychology as a means of helping people</a:t>
            </a:r>
          </a:p>
        </p:txBody>
      </p:sp>
    </p:spTree>
    <p:extLst>
      <p:ext uri="{BB962C8B-B14F-4D97-AF65-F5344CB8AC3E}">
        <p14:creationId xmlns:p14="http://schemas.microsoft.com/office/powerpoint/2010/main" val="1522769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Protestants and Psychology</a:t>
            </a:r>
          </a:p>
        </p:txBody>
      </p:sp>
      <p:sp>
        <p:nvSpPr>
          <p:cNvPr id="3" name="Content Placeholder 2"/>
          <p:cNvSpPr>
            <a:spLocks noGrp="1"/>
          </p:cNvSpPr>
          <p:nvPr>
            <p:ph idx="1"/>
          </p:nvPr>
        </p:nvSpPr>
        <p:spPr>
          <a:xfrm>
            <a:off x="914400" y="1371600"/>
            <a:ext cx="7924800" cy="5334000"/>
          </a:xfrm>
        </p:spPr>
        <p:txBody>
          <a:bodyPr>
            <a:normAutofit fontScale="85000" lnSpcReduction="20000"/>
          </a:bodyPr>
          <a:lstStyle/>
          <a:p>
            <a:pPr marL="0" indent="0">
              <a:buNone/>
            </a:pPr>
            <a:r>
              <a:rPr lang="en-US" dirty="0"/>
              <a:t>Mainline Protestants</a:t>
            </a:r>
          </a:p>
          <a:p>
            <a:r>
              <a:rPr lang="en-US" sz="3300" dirty="0"/>
              <a:t>“The response of the mainline Protestant churches to the emergence of psychiatry in the United States has been basically favorable.” (Browning)</a:t>
            </a:r>
          </a:p>
          <a:p>
            <a:r>
              <a:rPr lang="en-US" sz="3300" dirty="0"/>
              <a:t>A two-way street, with mainline theologians exploring psychological themes, and psychologists who were open to religion exploring connections between psychology and religion.</a:t>
            </a:r>
          </a:p>
          <a:p>
            <a:r>
              <a:rPr lang="en-US" sz="3300" dirty="0"/>
              <a:t>Some people contend that mainline pastoral care lost its focus on Christian formation and opted, at times, for an uncritical acceptance of the therapeutic culture.</a:t>
            </a:r>
          </a:p>
          <a:p>
            <a:pPr lvl="1"/>
            <a:r>
              <a:rPr lang="en-US" sz="3300" dirty="0"/>
              <a:t>Pastoral care went “from salvation to self-realization” in some cases</a:t>
            </a:r>
          </a:p>
        </p:txBody>
      </p:sp>
    </p:spTree>
    <p:extLst>
      <p:ext uri="{BB962C8B-B14F-4D97-AF65-F5344CB8AC3E}">
        <p14:creationId xmlns:p14="http://schemas.microsoft.com/office/powerpoint/2010/main" val="1030706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Protestants and Psychology</a:t>
            </a:r>
          </a:p>
        </p:txBody>
      </p:sp>
      <p:sp>
        <p:nvSpPr>
          <p:cNvPr id="3" name="Content Placeholder 2"/>
          <p:cNvSpPr>
            <a:spLocks noGrp="1"/>
          </p:cNvSpPr>
          <p:nvPr>
            <p:ph idx="1"/>
          </p:nvPr>
        </p:nvSpPr>
        <p:spPr>
          <a:xfrm>
            <a:off x="838200" y="1371600"/>
            <a:ext cx="7848600" cy="5257800"/>
          </a:xfrm>
        </p:spPr>
        <p:txBody>
          <a:bodyPr>
            <a:normAutofit fontScale="92500" lnSpcReduction="20000"/>
          </a:bodyPr>
          <a:lstStyle/>
          <a:p>
            <a:pPr marL="0" indent="0">
              <a:buNone/>
            </a:pPr>
            <a:r>
              <a:rPr lang="en-US" dirty="0"/>
              <a:t>Fundamentalist Protestants</a:t>
            </a:r>
          </a:p>
          <a:p>
            <a:r>
              <a:rPr lang="en-US" dirty="0"/>
              <a:t>Rejected psychology, much as they had rejected Darwin in the fundamentalist-modernist controversies (anti-ecumenical, anti-social action, anti-intellectual)</a:t>
            </a:r>
          </a:p>
          <a:p>
            <a:endParaRPr lang="en-US" sz="1900" dirty="0"/>
          </a:p>
          <a:p>
            <a:pPr marL="0" indent="0">
              <a:buNone/>
            </a:pPr>
            <a:r>
              <a:rPr lang="en-US" dirty="0"/>
              <a:t>Evangelical Protestants</a:t>
            </a:r>
          </a:p>
          <a:p>
            <a:r>
              <a:rPr lang="en-US" dirty="0"/>
              <a:t>Some, like Jay Adams, rejected psychology</a:t>
            </a:r>
          </a:p>
          <a:p>
            <a:r>
              <a:rPr lang="en-US" dirty="0"/>
              <a:t>Some, like Gary Collins and Clyde </a:t>
            </a:r>
            <a:r>
              <a:rPr lang="en-US" dirty="0" err="1"/>
              <a:t>Narramore</a:t>
            </a:r>
            <a:r>
              <a:rPr lang="en-US" dirty="0"/>
              <a:t>, saw psychology as a way of helping people, but wanted to be careful to protect biblical perspectives and values, not unlike the Roman Catholic response.</a:t>
            </a:r>
          </a:p>
        </p:txBody>
      </p:sp>
    </p:spTree>
    <p:extLst>
      <p:ext uri="{BB962C8B-B14F-4D97-AF65-F5344CB8AC3E}">
        <p14:creationId xmlns:p14="http://schemas.microsoft.com/office/powerpoint/2010/main" val="1586828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Reversing the Reversal?</a:t>
            </a:r>
          </a:p>
        </p:txBody>
      </p:sp>
      <p:sp>
        <p:nvSpPr>
          <p:cNvPr id="3" name="Content Placeholder 2"/>
          <p:cNvSpPr>
            <a:spLocks noGrp="1"/>
          </p:cNvSpPr>
          <p:nvPr>
            <p:ph idx="1"/>
          </p:nvPr>
        </p:nvSpPr>
        <p:spPr>
          <a:xfrm>
            <a:off x="914400" y="1600200"/>
            <a:ext cx="7924800" cy="5181600"/>
          </a:xfrm>
        </p:spPr>
        <p:txBody>
          <a:bodyPr>
            <a:normAutofit fontScale="92500" lnSpcReduction="10000"/>
          </a:bodyPr>
          <a:lstStyle/>
          <a:p>
            <a:pPr marL="0" indent="0">
              <a:buNone/>
            </a:pPr>
            <a:r>
              <a:rPr lang="en-US" dirty="0"/>
              <a:t>In the mid 20</a:t>
            </a:r>
            <a:r>
              <a:rPr lang="en-US" baseline="30000" dirty="0"/>
              <a:t>th</a:t>
            </a:r>
            <a:r>
              <a:rPr lang="en-US" dirty="0"/>
              <a:t> century, evangelicals gradually began to emphasize education </a:t>
            </a:r>
          </a:p>
          <a:p>
            <a:r>
              <a:rPr lang="en-US" dirty="0"/>
              <a:t>Bible Schools gradually became Christian liberal arts universities</a:t>
            </a:r>
          </a:p>
          <a:p>
            <a:pPr marL="0" indent="0">
              <a:buNone/>
            </a:pPr>
            <a:r>
              <a:rPr lang="en-US" dirty="0"/>
              <a:t>Renewed emphasis on the poor and the needy</a:t>
            </a:r>
          </a:p>
          <a:p>
            <a:r>
              <a:rPr lang="en-US" dirty="0"/>
              <a:t>BUT, concerns about cultural issues (e.g., divorce) and fear of desegregation led many white, well-to-do Christians to flee to the suburbs and to engage in “culture wars”.</a:t>
            </a:r>
          </a:p>
          <a:p>
            <a:r>
              <a:rPr lang="en-US" dirty="0"/>
              <a:t>This led to a divided response to social issues and to psychology.</a:t>
            </a:r>
          </a:p>
          <a:p>
            <a:endParaRPr lang="en-US" dirty="0"/>
          </a:p>
        </p:txBody>
      </p:sp>
    </p:spTree>
    <p:extLst>
      <p:ext uri="{BB962C8B-B14F-4D97-AF65-F5344CB8AC3E}">
        <p14:creationId xmlns:p14="http://schemas.microsoft.com/office/powerpoint/2010/main" val="591653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rPr>
              <a:t>Reflection Point</a:t>
            </a:r>
          </a:p>
        </p:txBody>
      </p:sp>
      <p:sp>
        <p:nvSpPr>
          <p:cNvPr id="3" name="Content Placeholder 2"/>
          <p:cNvSpPr>
            <a:spLocks noGrp="1"/>
          </p:cNvSpPr>
          <p:nvPr>
            <p:ph idx="1"/>
          </p:nvPr>
        </p:nvSpPr>
        <p:spPr>
          <a:xfrm>
            <a:off x="1066800" y="1600200"/>
            <a:ext cx="7620000" cy="4953000"/>
          </a:xfrm>
        </p:spPr>
        <p:txBody>
          <a:bodyPr>
            <a:normAutofit/>
          </a:bodyPr>
          <a:lstStyle/>
          <a:p>
            <a:r>
              <a:rPr lang="en-US" dirty="0"/>
              <a:t>What are some of the reasons that many Christians were suspicious of psychology in the early twentieth century?</a:t>
            </a:r>
          </a:p>
          <a:p>
            <a:r>
              <a:rPr lang="en-US" dirty="0"/>
              <a:t>What were some of the benefits that some Christians saw in employing the insights of psychology?</a:t>
            </a:r>
          </a:p>
          <a:p>
            <a:r>
              <a:rPr lang="en-US" dirty="0"/>
              <a:t>Why did many evangelical Christians disengage from social concerns in the early twentieth century?</a:t>
            </a:r>
          </a:p>
        </p:txBody>
      </p:sp>
    </p:spTree>
    <p:extLst>
      <p:ext uri="{BB962C8B-B14F-4D97-AF65-F5344CB8AC3E}">
        <p14:creationId xmlns:p14="http://schemas.microsoft.com/office/powerpoint/2010/main" val="1337903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View the Other Way</a:t>
            </a:r>
          </a:p>
        </p:txBody>
      </p:sp>
      <p:sp>
        <p:nvSpPr>
          <p:cNvPr id="3" name="Content Placeholder 2"/>
          <p:cNvSpPr>
            <a:spLocks noGrp="1"/>
          </p:cNvSpPr>
          <p:nvPr>
            <p:ph idx="1"/>
          </p:nvPr>
        </p:nvSpPr>
        <p:spPr>
          <a:xfrm>
            <a:off x="838200" y="1600200"/>
            <a:ext cx="7924800" cy="4800600"/>
          </a:xfrm>
        </p:spPr>
        <p:txBody>
          <a:bodyPr>
            <a:normAutofit fontScale="92500"/>
          </a:bodyPr>
          <a:lstStyle/>
          <a:p>
            <a:r>
              <a:rPr lang="en-US" dirty="0"/>
              <a:t>Some psychologists rejected religion, much as some Christians rejected psychology.  This was particularly true among scientific psychologists who advocated positivism and naturalism, and among many humanistic psychologists.</a:t>
            </a:r>
          </a:p>
          <a:p>
            <a:r>
              <a:rPr lang="en-US" dirty="0"/>
              <a:t>Although, as a group, psychologists are less religious than the culture at large, some psychologists remained open to religious experience, either as a topic of study or even as a personal commitment. </a:t>
            </a:r>
          </a:p>
        </p:txBody>
      </p:sp>
    </p:spTree>
    <p:extLst>
      <p:ext uri="{BB962C8B-B14F-4D97-AF65-F5344CB8AC3E}">
        <p14:creationId xmlns:p14="http://schemas.microsoft.com/office/powerpoint/2010/main" val="3607950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Do We Go From Here</a:t>
            </a:r>
          </a:p>
        </p:txBody>
      </p:sp>
      <p:sp>
        <p:nvSpPr>
          <p:cNvPr id="3" name="Content Placeholder 2"/>
          <p:cNvSpPr>
            <a:spLocks noGrp="1"/>
          </p:cNvSpPr>
          <p:nvPr>
            <p:ph idx="1"/>
          </p:nvPr>
        </p:nvSpPr>
        <p:spPr>
          <a:xfrm>
            <a:off x="762000" y="1600200"/>
            <a:ext cx="7924800" cy="4800600"/>
          </a:xfrm>
        </p:spPr>
        <p:txBody>
          <a:bodyPr>
            <a:normAutofit/>
          </a:bodyPr>
          <a:lstStyle/>
          <a:p>
            <a:pPr indent="4763">
              <a:buNone/>
            </a:pPr>
            <a:r>
              <a:rPr lang="en-US" dirty="0"/>
              <a:t>Having painted the broad contours of some historical trends in religion, science, and psychology, we can now turn our attention to some of the worldview and philosophical issues that will frame specific models for and issues in relating psychology and religion in general, and Christianity in particular.</a:t>
            </a:r>
          </a:p>
        </p:txBody>
      </p:sp>
    </p:spTree>
    <p:extLst>
      <p:ext uri="{BB962C8B-B14F-4D97-AF65-F5344CB8AC3E}">
        <p14:creationId xmlns:p14="http://schemas.microsoft.com/office/powerpoint/2010/main" val="1790713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5353</TotalTime>
  <Words>2426</Words>
  <Application>Microsoft Office PowerPoint</Application>
  <PresentationFormat>On-screen Show (4:3)</PresentationFormat>
  <Paragraphs>193</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Sylfaen</vt:lpstr>
      <vt:lpstr>Trajan Pro</vt:lpstr>
      <vt:lpstr>Office Theme</vt:lpstr>
      <vt:lpstr>Integrative Approaches to Psychology and Christianity – 4th ed.</vt:lpstr>
      <vt:lpstr>PowerPoint Slides  to Accompany   Integrative Approaches to Psychology and Christianity, 4th  Edition   Chapter 3 The Soul of Psychology  and the  Psyche of the Soul </vt:lpstr>
      <vt:lpstr>The Psychology Before Psychology</vt:lpstr>
      <vt:lpstr>The Psychology Before Psychology</vt:lpstr>
      <vt:lpstr>The Psychology Before Psychology</vt:lpstr>
      <vt:lpstr>The Psychology Before Psychology</vt:lpstr>
      <vt:lpstr>Christian Care for the Mentally Ill</vt:lpstr>
      <vt:lpstr>Reflection Point</vt:lpstr>
      <vt:lpstr>The Beginnings of Modern Psychology</vt:lpstr>
      <vt:lpstr>The Beginnings of Modern Psychology</vt:lpstr>
      <vt:lpstr>The Beginnings of Modern Psychology</vt:lpstr>
      <vt:lpstr>Christianity and Psychology</vt:lpstr>
      <vt:lpstr>Catholicism and Psychology</vt:lpstr>
      <vt:lpstr>Catholicism and Psychology</vt:lpstr>
      <vt:lpstr>Catholicism and Psychology</vt:lpstr>
      <vt:lpstr>Two Main Groupings of Protestants</vt:lpstr>
      <vt:lpstr>Two Main Groupings of Protestants</vt:lpstr>
      <vt:lpstr>Precursors to the 20th century situation</vt:lpstr>
      <vt:lpstr>PowerPoint Presentation</vt:lpstr>
      <vt:lpstr>The Great Reversal</vt:lpstr>
      <vt:lpstr>PowerPoint Presentation</vt:lpstr>
      <vt:lpstr>Framing the mid 20th century Context</vt:lpstr>
      <vt:lpstr>Protestants and Psychology</vt:lpstr>
      <vt:lpstr>Protestants and Psychology</vt:lpstr>
      <vt:lpstr>Reversing the Reversal?</vt:lpstr>
      <vt:lpstr>Reflection Point</vt:lpstr>
      <vt:lpstr>The View the Other Way</vt:lpstr>
      <vt:lpstr>Where Do We Go From Here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Integrative Approaches  to Psychology and Christianity An Introduction to Worldview Issues, Philosophical Foundations, and Models of Integration</dc:title>
  <dc:creator>J Walter Malone</dc:creator>
  <cp:lastModifiedBy>David Entwistle</cp:lastModifiedBy>
  <cp:revision>144</cp:revision>
  <dcterms:created xsi:type="dcterms:W3CDTF">2015-05-18T19:09:05Z</dcterms:created>
  <dcterms:modified xsi:type="dcterms:W3CDTF">2021-11-15T21:47:21Z</dcterms:modified>
</cp:coreProperties>
</file>