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9" r:id="rId2"/>
    <p:sldId id="256" r:id="rId3"/>
    <p:sldId id="261" r:id="rId4"/>
    <p:sldId id="262" r:id="rId5"/>
    <p:sldId id="263" r:id="rId6"/>
    <p:sldId id="264" r:id="rId7"/>
    <p:sldId id="265" r:id="rId8"/>
    <p:sldId id="266" r:id="rId9"/>
    <p:sldId id="267" r:id="rId10"/>
    <p:sldId id="295" r:id="rId11"/>
    <p:sldId id="296" r:id="rId12"/>
    <p:sldId id="268" r:id="rId13"/>
    <p:sldId id="269" r:id="rId14"/>
    <p:sldId id="270" r:id="rId15"/>
    <p:sldId id="297" r:id="rId16"/>
    <p:sldId id="271" r:id="rId17"/>
    <p:sldId id="272" r:id="rId18"/>
    <p:sldId id="273" r:id="rId19"/>
    <p:sldId id="274" r:id="rId20"/>
    <p:sldId id="275" r:id="rId21"/>
    <p:sldId id="276" r:id="rId22"/>
    <p:sldId id="289" r:id="rId23"/>
    <p:sldId id="277" r:id="rId24"/>
    <p:sldId id="278" r:id="rId25"/>
    <p:sldId id="279" r:id="rId26"/>
    <p:sldId id="290" r:id="rId27"/>
    <p:sldId id="293" r:id="rId28"/>
    <p:sldId id="298" r:id="rId29"/>
    <p:sldId id="294" r:id="rId30"/>
    <p:sldId id="280" r:id="rId31"/>
    <p:sldId id="281" r:id="rId32"/>
    <p:sldId id="282" r:id="rId33"/>
    <p:sldId id="283" r:id="rId34"/>
    <p:sldId id="284" r:id="rId35"/>
    <p:sldId id="285" r:id="rId36"/>
    <p:sldId id="286" r:id="rId37"/>
    <p:sldId id="287" r:id="rId38"/>
    <p:sldId id="288" r:id="rId39"/>
    <p:sldId id="29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97563-6A4F-41FE-AACB-6353DADB4764}" v="4" dt="2021-11-06T16:44:3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2: Faith and Science</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youtube.com/watch?v=VnEH9rbrIk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Robert_Taylor_Pritchett"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17600" dirty="0">
                <a:solidFill>
                  <a:srgbClr val="614537"/>
                </a:solidFill>
                <a:latin typeface="Sylfaen" panose="010A0502050306030303" pitchFamily="18" charset="0"/>
              </a:rPr>
              <a:t>Chapter 2</a:t>
            </a:r>
          </a:p>
          <a:p>
            <a:r>
              <a:rPr lang="en-US" sz="17600" dirty="0">
                <a:solidFill>
                  <a:srgbClr val="614537"/>
                </a:solidFill>
                <a:latin typeface="Sylfaen" panose="010A0502050306030303" pitchFamily="18" charset="0"/>
              </a:rPr>
              <a:t>Allies or Enemies: Historical Views on Faith and Science</a:t>
            </a:r>
          </a:p>
          <a:p>
            <a:endParaRPr lang="en-US" sz="17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6604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2: Allies or Enemies: Historical Views on Faith and Science</a:t>
            </a: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14300"/>
            <a:ext cx="3200400" cy="1143000"/>
          </a:xfrm>
        </p:spPr>
        <p:txBody>
          <a:bodyPr/>
          <a:lstStyle/>
          <a:p>
            <a:r>
              <a:rPr lang="en-US" dirty="0"/>
              <a:t>Middle Ages</a:t>
            </a:r>
          </a:p>
        </p:txBody>
      </p:sp>
      <p:sp>
        <p:nvSpPr>
          <p:cNvPr id="3" name="Content Placeholder 2"/>
          <p:cNvSpPr>
            <a:spLocks noGrp="1"/>
          </p:cNvSpPr>
          <p:nvPr>
            <p:ph idx="1"/>
          </p:nvPr>
        </p:nvSpPr>
        <p:spPr>
          <a:xfrm>
            <a:off x="876300" y="1079583"/>
            <a:ext cx="4648200" cy="4876800"/>
          </a:xfrm>
        </p:spPr>
        <p:txBody>
          <a:bodyPr>
            <a:noAutofit/>
          </a:bodyPr>
          <a:lstStyle/>
          <a:p>
            <a:r>
              <a:rPr lang="en-US" sz="2400" dirty="0"/>
              <a:t>The Catholic Church was generally supportive of education.</a:t>
            </a:r>
          </a:p>
          <a:p>
            <a:r>
              <a:rPr lang="en-US" sz="2400" dirty="0"/>
              <a:t>“Perhaps the greatest single contribution to education to emerge from Catholic </a:t>
            </a:r>
            <a:r>
              <a:rPr lang="en-US" sz="2400" dirty="0" err="1"/>
              <a:t>civilisation</a:t>
            </a:r>
            <a:r>
              <a:rPr lang="en-US" sz="2400" dirty="0"/>
              <a:t> was the development of the university system. Early Catholic universities include Bologna (1088); Paris (c 1150); Oxford (1167); Salerno (1173); Vicenza (1204); Cambridge (1209); Salamanca (1218-1219); Padua (1222); Naples (1224) and Vercelli (1228).” – </a:t>
            </a:r>
            <a:r>
              <a:rPr lang="en-US" sz="2400" i="1" dirty="0"/>
              <a:t>Mark Greeves</a:t>
            </a:r>
          </a:p>
        </p:txBody>
      </p:sp>
      <p:pic>
        <p:nvPicPr>
          <p:cNvPr id="1026" name="Picture 2" descr="Seal of the University of Bologna.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9171" y="685800"/>
            <a:ext cx="3505200" cy="34964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24500" y="5029200"/>
            <a:ext cx="3124200" cy="923330"/>
          </a:xfrm>
          <a:prstGeom prst="rect">
            <a:avLst/>
          </a:prstGeom>
          <a:noFill/>
        </p:spPr>
        <p:txBody>
          <a:bodyPr wrap="square" rtlCol="0">
            <a:spAutoFit/>
          </a:bodyPr>
          <a:lstStyle/>
          <a:p>
            <a:pPr algn="ctr"/>
            <a:r>
              <a:rPr lang="en-US" dirty="0"/>
              <a:t>Seal of the</a:t>
            </a:r>
          </a:p>
          <a:p>
            <a:pPr algn="ctr"/>
            <a:r>
              <a:rPr lang="en-US" dirty="0"/>
              <a:t> University of Bologna; </a:t>
            </a:r>
          </a:p>
          <a:p>
            <a:pPr algn="ctr"/>
            <a:r>
              <a:rPr lang="en-US" dirty="0"/>
              <a:t>public domain</a:t>
            </a:r>
          </a:p>
        </p:txBody>
      </p:sp>
    </p:spTree>
    <p:extLst>
      <p:ext uri="{BB962C8B-B14F-4D97-AF65-F5344CB8AC3E}">
        <p14:creationId xmlns:p14="http://schemas.microsoft.com/office/powerpoint/2010/main" val="416303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2689" y="0"/>
            <a:ext cx="3200400" cy="1143000"/>
          </a:xfrm>
        </p:spPr>
        <p:txBody>
          <a:bodyPr/>
          <a:lstStyle/>
          <a:p>
            <a:r>
              <a:rPr lang="en-US" dirty="0"/>
              <a:t>Middle Ages</a:t>
            </a:r>
          </a:p>
        </p:txBody>
      </p:sp>
      <p:sp>
        <p:nvSpPr>
          <p:cNvPr id="3" name="Content Placeholder 2"/>
          <p:cNvSpPr>
            <a:spLocks noGrp="1"/>
          </p:cNvSpPr>
          <p:nvPr>
            <p:ph idx="1"/>
          </p:nvPr>
        </p:nvSpPr>
        <p:spPr>
          <a:xfrm>
            <a:off x="838200" y="152400"/>
            <a:ext cx="4572000" cy="5486400"/>
          </a:xfrm>
        </p:spPr>
        <p:txBody>
          <a:bodyPr>
            <a:noAutofit/>
          </a:bodyPr>
          <a:lstStyle/>
          <a:p>
            <a:r>
              <a:rPr lang="en-US" sz="2300" dirty="0"/>
              <a:t>The most important Church theologians saw God as revealing truth to all people through nature and reason. (</a:t>
            </a:r>
            <a:r>
              <a:rPr lang="en-US" sz="2300" i="1" dirty="0"/>
              <a:t>Common grace</a:t>
            </a:r>
            <a:r>
              <a:rPr lang="en-US" sz="2300" dirty="0"/>
              <a:t>) </a:t>
            </a:r>
          </a:p>
          <a:p>
            <a:r>
              <a:rPr lang="en-US" sz="2300" dirty="0"/>
              <a:t>“Sacred doctrine makes use even of human reason . . . to make clear other things that are put forward in this doctrine. Since therefore grace does not destroy nature but perfects it, natural reason should minister to faith as the natural bent of the will ministers to charity . . . Hence sacred doctrine makes use also of the authority of philosophers in those questions in which they were able to know the truth by natural reason.” </a:t>
            </a:r>
            <a:r>
              <a:rPr lang="en-US" sz="2350" dirty="0"/>
              <a:t>– </a:t>
            </a:r>
            <a:r>
              <a:rPr lang="en-US" sz="2000" dirty="0"/>
              <a:t>Thomas Aquinas, </a:t>
            </a:r>
            <a:r>
              <a:rPr lang="en-US" sz="2000" i="1" dirty="0"/>
              <a:t>Summa Theologica</a:t>
            </a:r>
            <a:r>
              <a:rPr lang="en-US" sz="2000" dirty="0"/>
              <a:t>.</a:t>
            </a:r>
          </a:p>
        </p:txBody>
      </p:sp>
      <p:pic>
        <p:nvPicPr>
          <p:cNvPr id="2050" name="Picture 2" descr="http://upload.wikimedia.org/wikipedia/commons/thumb/3/3a/Tommaso_-_Super_libros_de_generatione_et_corruptione_-_4733257_00007.tif/lossy-page1-640px-Tommaso_-_Super_libros_de_generatione_et_corruptione_-_4733257_00007.ti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1240654"/>
            <a:ext cx="3400579" cy="4914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62600" y="6211669"/>
            <a:ext cx="3400579" cy="646331"/>
          </a:xfrm>
          <a:prstGeom prst="rect">
            <a:avLst/>
          </a:prstGeom>
          <a:noFill/>
        </p:spPr>
        <p:txBody>
          <a:bodyPr wrap="square" rtlCol="0">
            <a:spAutoFit/>
          </a:bodyPr>
          <a:lstStyle/>
          <a:p>
            <a:r>
              <a:rPr lang="en-US" sz="1200" dirty="0" err="1"/>
              <a:t>Tommaso</a:t>
            </a:r>
            <a:r>
              <a:rPr lang="en-US" sz="1200" dirty="0"/>
              <a:t>  </a:t>
            </a:r>
            <a:r>
              <a:rPr lang="en-US" sz="1200" dirty="0" err="1"/>
              <a:t>d'Aquino</a:t>
            </a:r>
            <a:r>
              <a:rPr lang="en-US" sz="1200" dirty="0"/>
              <a:t>: </a:t>
            </a:r>
            <a:r>
              <a:rPr lang="en-US" sz="1200" i="1" dirty="0"/>
              <a:t>Super </a:t>
            </a:r>
            <a:r>
              <a:rPr lang="en-US" sz="1200" i="1" dirty="0" err="1"/>
              <a:t>libros</a:t>
            </a:r>
            <a:r>
              <a:rPr lang="en-US" sz="1200" i="1" dirty="0"/>
              <a:t> de </a:t>
            </a:r>
            <a:r>
              <a:rPr lang="en-US" sz="1200" i="1" dirty="0" err="1"/>
              <a:t>generatione</a:t>
            </a:r>
            <a:r>
              <a:rPr lang="en-US" sz="1200" i="1" dirty="0"/>
              <a:t> et </a:t>
            </a:r>
            <a:r>
              <a:rPr lang="en-US" sz="1200" i="1" dirty="0" err="1"/>
              <a:t>corruptione</a:t>
            </a:r>
            <a:r>
              <a:rPr lang="en-US" sz="1200" dirty="0"/>
              <a:t> – Public domain; European Library of Information and Culture; Wikimedia Commons</a:t>
            </a:r>
          </a:p>
        </p:txBody>
      </p:sp>
    </p:spTree>
    <p:extLst>
      <p:ext uri="{BB962C8B-B14F-4D97-AF65-F5344CB8AC3E}">
        <p14:creationId xmlns:p14="http://schemas.microsoft.com/office/powerpoint/2010/main" val="367369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arlo Crivelli 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609600"/>
            <a:ext cx="3041866" cy="4724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4990564" cy="1143000"/>
          </a:xfrm>
        </p:spPr>
        <p:txBody>
          <a:bodyPr/>
          <a:lstStyle/>
          <a:p>
            <a:r>
              <a:rPr lang="en-US" dirty="0"/>
              <a:t>Middle Ages</a:t>
            </a:r>
          </a:p>
        </p:txBody>
      </p:sp>
      <p:sp>
        <p:nvSpPr>
          <p:cNvPr id="3" name="Content Placeholder 2"/>
          <p:cNvSpPr>
            <a:spLocks noGrp="1"/>
          </p:cNvSpPr>
          <p:nvPr>
            <p:ph idx="1"/>
          </p:nvPr>
        </p:nvSpPr>
        <p:spPr>
          <a:xfrm>
            <a:off x="838200" y="1295400"/>
            <a:ext cx="4648200" cy="5562600"/>
          </a:xfrm>
        </p:spPr>
        <p:txBody>
          <a:bodyPr>
            <a:normAutofit fontScale="77500" lnSpcReduction="20000"/>
          </a:bodyPr>
          <a:lstStyle/>
          <a:p>
            <a:r>
              <a:rPr lang="en-US" sz="3600" dirty="0"/>
              <a:t>BUT, theology was seen as being more important and less prone to error than natural reason.</a:t>
            </a:r>
          </a:p>
          <a:p>
            <a:r>
              <a:rPr lang="en-US" sz="3600" dirty="0"/>
              <a:t>“[Theology] surpasses other speculative sciences . . . because other sciences derive their certitude from the natural light of human reason, which can err; whereas [theology] derives its certitude from the light of divine knowledge, which cannot be misled.” </a:t>
            </a:r>
            <a:r>
              <a:rPr lang="en-US" dirty="0"/>
              <a:t>– Thomas Aquinas, </a:t>
            </a:r>
            <a:r>
              <a:rPr lang="en-US" i="1" dirty="0"/>
              <a:t>Summa </a:t>
            </a:r>
            <a:r>
              <a:rPr lang="en-US" i="1" dirty="0" err="1"/>
              <a:t>Theologica</a:t>
            </a:r>
            <a:r>
              <a:rPr lang="en-US" dirty="0"/>
              <a:t>.</a:t>
            </a:r>
          </a:p>
          <a:p>
            <a:endParaRPr lang="en-US" dirty="0"/>
          </a:p>
        </p:txBody>
      </p:sp>
      <p:sp>
        <p:nvSpPr>
          <p:cNvPr id="5" name="TextBox 4"/>
          <p:cNvSpPr txBox="1"/>
          <p:nvPr/>
        </p:nvSpPr>
        <p:spPr>
          <a:xfrm>
            <a:off x="5638800" y="5562600"/>
            <a:ext cx="3041866" cy="1384995"/>
          </a:xfrm>
          <a:prstGeom prst="rect">
            <a:avLst/>
          </a:prstGeom>
          <a:noFill/>
        </p:spPr>
        <p:txBody>
          <a:bodyPr wrap="square" rtlCol="0">
            <a:spAutoFit/>
          </a:bodyPr>
          <a:lstStyle/>
          <a:p>
            <a:pPr algn="ctr"/>
            <a:r>
              <a:rPr lang="it-IT" dirty="0"/>
              <a:t>Carlo Crivelli (circa 1435) </a:t>
            </a:r>
          </a:p>
          <a:p>
            <a:pPr algn="ctr"/>
            <a:r>
              <a:rPr lang="it-IT" sz="1600" dirty="0"/>
              <a:t>Altar von San Domenico in Ascoli, Polyptychon, Thomas von Aquin.   </a:t>
            </a:r>
            <a:r>
              <a:rPr lang="en-US" sz="1600" dirty="0"/>
              <a:t>Public domain, Wikimedia</a:t>
            </a:r>
          </a:p>
          <a:p>
            <a:endParaRPr lang="en-US" dirty="0"/>
          </a:p>
        </p:txBody>
      </p:sp>
    </p:spTree>
    <p:extLst>
      <p:ext uri="{BB962C8B-B14F-4D97-AF65-F5344CB8AC3E}">
        <p14:creationId xmlns:p14="http://schemas.microsoft.com/office/powerpoint/2010/main" val="310261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Challenge of the Reformation</a:t>
            </a:r>
          </a:p>
        </p:txBody>
      </p:sp>
      <p:sp>
        <p:nvSpPr>
          <p:cNvPr id="3" name="Content Placeholder 2"/>
          <p:cNvSpPr>
            <a:spLocks noGrp="1"/>
          </p:cNvSpPr>
          <p:nvPr>
            <p:ph idx="1"/>
          </p:nvPr>
        </p:nvSpPr>
        <p:spPr>
          <a:xfrm>
            <a:off x="762000" y="1295400"/>
            <a:ext cx="4419600" cy="5254101"/>
          </a:xfrm>
        </p:spPr>
        <p:txBody>
          <a:bodyPr>
            <a:noAutofit/>
          </a:bodyPr>
          <a:lstStyle/>
          <a:p>
            <a:pPr marL="0" indent="0">
              <a:buNone/>
            </a:pPr>
            <a:r>
              <a:rPr lang="en-US" sz="2800" dirty="0"/>
              <a:t>1517 – Martin Luther posted the 95 Theses on the door of Wittenberg Castle church.  Some of his main objections included:</a:t>
            </a:r>
          </a:p>
          <a:p>
            <a:pPr marL="458788" lvl="1"/>
            <a:r>
              <a:rPr lang="en-US" sz="2650" dirty="0"/>
              <a:t>The practice of indulgences</a:t>
            </a:r>
          </a:p>
          <a:p>
            <a:pPr marL="458788" lvl="1"/>
            <a:r>
              <a:rPr lang="en-US" sz="2650" dirty="0"/>
              <a:t>The Pope’s supposed authority over purgatory</a:t>
            </a:r>
          </a:p>
          <a:p>
            <a:pPr marL="458788" lvl="1"/>
            <a:r>
              <a:rPr lang="en-US" sz="2650" dirty="0"/>
              <a:t>The belief that the merits of the saints could be transferred to others in need of grace</a:t>
            </a:r>
          </a:p>
        </p:txBody>
      </p:sp>
      <p:pic>
        <p:nvPicPr>
          <p:cNvPr id="4098" name="Picture 2" descr="Martin Luther by Cranach-restoration.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447800"/>
            <a:ext cx="3521148" cy="37852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57800" y="5486400"/>
            <a:ext cx="3657599" cy="646331"/>
          </a:xfrm>
          <a:prstGeom prst="rect">
            <a:avLst/>
          </a:prstGeom>
        </p:spPr>
        <p:txBody>
          <a:bodyPr wrap="square">
            <a:spAutoFit/>
          </a:bodyPr>
          <a:lstStyle/>
          <a:p>
            <a:pPr algn="ctr"/>
            <a:r>
              <a:rPr lang="en-US" dirty="0"/>
              <a:t>Martin Luther Cranach – restoration</a:t>
            </a:r>
          </a:p>
          <a:p>
            <a:pPr algn="ctr"/>
            <a:r>
              <a:rPr lang="en-US" dirty="0"/>
              <a:t>Public Domain, Wikimedia</a:t>
            </a:r>
          </a:p>
        </p:txBody>
      </p:sp>
    </p:spTree>
    <p:extLst>
      <p:ext uri="{BB962C8B-B14F-4D97-AF65-F5344CB8AC3E}">
        <p14:creationId xmlns:p14="http://schemas.microsoft.com/office/powerpoint/2010/main" val="385575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Challenge of the Reformation</a:t>
            </a:r>
          </a:p>
        </p:txBody>
      </p:sp>
      <p:sp>
        <p:nvSpPr>
          <p:cNvPr id="3" name="Content Placeholder 2"/>
          <p:cNvSpPr>
            <a:spLocks noGrp="1"/>
          </p:cNvSpPr>
          <p:nvPr>
            <p:ph idx="1"/>
          </p:nvPr>
        </p:nvSpPr>
        <p:spPr>
          <a:xfrm>
            <a:off x="762000" y="1371600"/>
            <a:ext cx="4495800" cy="5410200"/>
          </a:xfrm>
        </p:spPr>
        <p:txBody>
          <a:bodyPr>
            <a:noAutofit/>
          </a:bodyPr>
          <a:lstStyle/>
          <a:p>
            <a:pPr marL="0" indent="0">
              <a:buNone/>
            </a:pPr>
            <a:r>
              <a:rPr lang="en-US" sz="2200" dirty="0"/>
              <a:t>Luther’s desire for reforms within the Roman Catholic Church eventually spread far beyond his initial objections, resulting in religious, intellectual, political, and cultural upheaval.   A few of its results:</a:t>
            </a:r>
          </a:p>
          <a:p>
            <a:pPr marL="565150" lvl="1"/>
            <a:r>
              <a:rPr lang="en-US" sz="2200" dirty="0"/>
              <a:t>made the Bible available in native languages</a:t>
            </a:r>
          </a:p>
          <a:p>
            <a:pPr marL="565150" lvl="1"/>
            <a:r>
              <a:rPr lang="en-US" sz="2200" dirty="0"/>
              <a:t>challenged papal authority</a:t>
            </a:r>
          </a:p>
          <a:p>
            <a:pPr marL="565150" lvl="1"/>
            <a:r>
              <a:rPr lang="en-US" sz="2200" dirty="0"/>
              <a:t>challenged Roman Catholic  power and doctrinal tradition</a:t>
            </a:r>
          </a:p>
          <a:p>
            <a:pPr marL="565150" lvl="1"/>
            <a:r>
              <a:rPr lang="en-US" sz="2200" dirty="0"/>
              <a:t>splintered Europe politically and religiously</a:t>
            </a:r>
          </a:p>
          <a:p>
            <a:pPr marL="565150" lvl="1"/>
            <a:r>
              <a:rPr lang="en-US" sz="2200" dirty="0"/>
              <a:t>triggered the Catholic Counter Reformation</a:t>
            </a:r>
          </a:p>
        </p:txBody>
      </p:sp>
      <p:pic>
        <p:nvPicPr>
          <p:cNvPr id="4098" name="Picture 2" descr="Martin Luther by Cranach-restoration.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447800"/>
            <a:ext cx="3521148" cy="37852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57800" y="5486400"/>
            <a:ext cx="3657599" cy="646331"/>
          </a:xfrm>
          <a:prstGeom prst="rect">
            <a:avLst/>
          </a:prstGeom>
        </p:spPr>
        <p:txBody>
          <a:bodyPr wrap="square">
            <a:spAutoFit/>
          </a:bodyPr>
          <a:lstStyle/>
          <a:p>
            <a:pPr algn="ctr"/>
            <a:r>
              <a:rPr lang="en-US" dirty="0"/>
              <a:t>Martin Luther Cranach – restoration</a:t>
            </a:r>
          </a:p>
          <a:p>
            <a:pPr algn="ctr"/>
            <a:r>
              <a:rPr lang="en-US" dirty="0"/>
              <a:t>Public Domain, Wikimedia</a:t>
            </a:r>
          </a:p>
        </p:txBody>
      </p:sp>
    </p:spTree>
    <p:extLst>
      <p:ext uri="{BB962C8B-B14F-4D97-AF65-F5344CB8AC3E}">
        <p14:creationId xmlns:p14="http://schemas.microsoft.com/office/powerpoint/2010/main" val="3928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838200" y="1600200"/>
            <a:ext cx="7848600" cy="4525963"/>
          </a:xfrm>
        </p:spPr>
        <p:txBody>
          <a:bodyPr>
            <a:noAutofit/>
          </a:bodyPr>
          <a:lstStyle/>
          <a:p>
            <a:pPr>
              <a:buNone/>
            </a:pPr>
            <a:r>
              <a:rPr lang="en-US" dirty="0"/>
              <a:t>The Council of Trent – 1545-1563</a:t>
            </a:r>
          </a:p>
          <a:p>
            <a:r>
              <a:rPr lang="en-US" sz="2800" dirty="0"/>
              <a:t>Confront breakaway Protestantism</a:t>
            </a:r>
          </a:p>
          <a:p>
            <a:r>
              <a:rPr lang="en-US" sz="2800" dirty="0"/>
              <a:t>The Council reaffirmed many of the teachings of the church such as: </a:t>
            </a:r>
          </a:p>
          <a:p>
            <a:pPr lvl="1"/>
            <a:r>
              <a:rPr lang="en-US" dirty="0"/>
              <a:t>the seven sacraments</a:t>
            </a:r>
          </a:p>
          <a:p>
            <a:pPr lvl="1"/>
            <a:r>
              <a:rPr lang="en-US" dirty="0"/>
              <a:t>the cannon of Scripture, including the Apocrypha</a:t>
            </a:r>
          </a:p>
          <a:p>
            <a:pPr lvl="1"/>
            <a:r>
              <a:rPr lang="en-US" dirty="0"/>
              <a:t>veneration of saints, relics, and the Virgin Mary</a:t>
            </a:r>
          </a:p>
          <a:p>
            <a:pPr lvl="1"/>
            <a:r>
              <a:rPr lang="en-US" dirty="0"/>
              <a:t>the doctrine of transubstantiation</a:t>
            </a:r>
          </a:p>
          <a:p>
            <a:pPr lvl="1"/>
            <a:r>
              <a:rPr lang="en-US" dirty="0"/>
              <a:t>salvation by grace through faith and works</a:t>
            </a:r>
          </a:p>
        </p:txBody>
      </p:sp>
    </p:spTree>
    <p:extLst>
      <p:ext uri="{BB962C8B-B14F-4D97-AF65-F5344CB8AC3E}">
        <p14:creationId xmlns:p14="http://schemas.microsoft.com/office/powerpoint/2010/main" val="2944893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838200" y="1600200"/>
            <a:ext cx="7620000" cy="4525963"/>
          </a:xfrm>
        </p:spPr>
        <p:txBody>
          <a:bodyPr>
            <a:noAutofit/>
          </a:bodyPr>
          <a:lstStyle/>
          <a:p>
            <a:pPr>
              <a:buNone/>
            </a:pPr>
            <a:r>
              <a:rPr lang="en-US" dirty="0"/>
              <a:t>The Council of Trent – 1545-1563</a:t>
            </a:r>
          </a:p>
          <a:p>
            <a:r>
              <a:rPr lang="en-US" dirty="0"/>
              <a:t>Recognizing that some rural parishes had priests that were inadequately educated, the Council sought to restore  the Church through such things as making sure that seminaries formed the pastorate in accordance with church doctrine and expansion of religious orders.</a:t>
            </a:r>
          </a:p>
        </p:txBody>
      </p:sp>
    </p:spTree>
    <p:extLst>
      <p:ext uri="{BB962C8B-B14F-4D97-AF65-F5344CB8AC3E}">
        <p14:creationId xmlns:p14="http://schemas.microsoft.com/office/powerpoint/2010/main" val="276572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838200" y="1600200"/>
            <a:ext cx="7620000" cy="4525963"/>
          </a:xfrm>
        </p:spPr>
        <p:txBody>
          <a:bodyPr>
            <a:noAutofit/>
          </a:bodyPr>
          <a:lstStyle/>
          <a:p>
            <a:pPr>
              <a:buNone/>
            </a:pPr>
            <a:r>
              <a:rPr lang="en-US" dirty="0"/>
              <a:t>The Council of Trent – 1545-1563</a:t>
            </a:r>
          </a:p>
          <a:p>
            <a:r>
              <a:rPr lang="en-US" dirty="0"/>
              <a:t>In order to combat heresy, Pope Paul III established the Roman Inquisition, which had the power to investigate and punish heretics. Penance or punishment could include fines, reciting penitential psalms, public acts of penance, public scourging, fines, confiscation of property, imprisonment, or, in very rare cases, execution by civil authorities.</a:t>
            </a:r>
          </a:p>
        </p:txBody>
      </p:sp>
    </p:spTree>
    <p:extLst>
      <p:ext uri="{BB962C8B-B14F-4D97-AF65-F5344CB8AC3E}">
        <p14:creationId xmlns:p14="http://schemas.microsoft.com/office/powerpoint/2010/main" val="329541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762000" y="1528935"/>
            <a:ext cx="5867400" cy="4525963"/>
          </a:xfrm>
        </p:spPr>
        <p:txBody>
          <a:bodyPr>
            <a:noAutofit/>
          </a:bodyPr>
          <a:lstStyle/>
          <a:p>
            <a:pPr>
              <a:buNone/>
            </a:pPr>
            <a:r>
              <a:rPr lang="en-US" dirty="0"/>
              <a:t>The Council of Trent – 1545-1563</a:t>
            </a:r>
          </a:p>
          <a:p>
            <a:r>
              <a:rPr lang="en-US" sz="2800" dirty="0"/>
              <a:t>The </a:t>
            </a:r>
            <a:r>
              <a:rPr lang="en-US" sz="2800" i="1" dirty="0"/>
              <a:t>Index </a:t>
            </a:r>
            <a:r>
              <a:rPr lang="en-US" sz="2800" i="1" dirty="0" err="1"/>
              <a:t>Librorum</a:t>
            </a:r>
            <a:r>
              <a:rPr lang="en-US" sz="2800" i="1" dirty="0"/>
              <a:t> </a:t>
            </a:r>
            <a:r>
              <a:rPr lang="en-US" sz="2800" i="1" dirty="0" err="1"/>
              <a:t>Prohibitorum</a:t>
            </a:r>
            <a:r>
              <a:rPr lang="en-US" sz="2800" dirty="0"/>
              <a:t> (List of Prohibited Books) a list of books that were banned because they were deemed to be heretical, had been developed by Pope Paul IV in 1559.  The Council of Trent reformed the banning of books into the </a:t>
            </a:r>
            <a:r>
              <a:rPr lang="en-US" sz="2800" i="1" dirty="0" err="1"/>
              <a:t>Tridentine</a:t>
            </a:r>
            <a:r>
              <a:rPr lang="en-US" sz="2800" i="1" dirty="0"/>
              <a:t> Index</a:t>
            </a:r>
            <a:r>
              <a:rPr lang="en-US" sz="2800" dirty="0"/>
              <a:t> (which continued to be revised until 1948, finally abolished by Pope Paul VI in 1966).</a:t>
            </a:r>
          </a:p>
        </p:txBody>
      </p:sp>
      <p:pic>
        <p:nvPicPr>
          <p:cNvPr id="5" name="Picture 4">
            <a:extLst>
              <a:ext uri="{FF2B5EF4-FFF2-40B4-BE49-F238E27FC236}">
                <a16:creationId xmlns:a16="http://schemas.microsoft.com/office/drawing/2014/main" id="{A80F7800-115A-45AC-99F5-F387F76CDF36}"/>
              </a:ext>
            </a:extLst>
          </p:cNvPr>
          <p:cNvPicPr>
            <a:picLocks noChangeAspect="1"/>
          </p:cNvPicPr>
          <p:nvPr/>
        </p:nvPicPr>
        <p:blipFill>
          <a:blip r:embed="rId2"/>
          <a:stretch>
            <a:fillRect/>
          </a:stretch>
        </p:blipFill>
        <p:spPr>
          <a:xfrm>
            <a:off x="6629400" y="1853826"/>
            <a:ext cx="2391986" cy="4300591"/>
          </a:xfrm>
          <a:prstGeom prst="rect">
            <a:avLst/>
          </a:prstGeom>
        </p:spPr>
      </p:pic>
      <p:sp>
        <p:nvSpPr>
          <p:cNvPr id="8" name="Rectangle 7">
            <a:extLst>
              <a:ext uri="{FF2B5EF4-FFF2-40B4-BE49-F238E27FC236}">
                <a16:creationId xmlns:a16="http://schemas.microsoft.com/office/drawing/2014/main" id="{5D53BFAF-3A27-44BE-8E49-FD47C4163FD5}"/>
              </a:ext>
            </a:extLst>
          </p:cNvPr>
          <p:cNvSpPr/>
          <p:nvPr/>
        </p:nvSpPr>
        <p:spPr>
          <a:xfrm>
            <a:off x="6393004" y="6220142"/>
            <a:ext cx="2864777" cy="584775"/>
          </a:xfrm>
          <a:prstGeom prst="rect">
            <a:avLst/>
          </a:prstGeom>
        </p:spPr>
        <p:txBody>
          <a:bodyPr wrap="square">
            <a:spAutoFit/>
          </a:bodyPr>
          <a:lstStyle/>
          <a:p>
            <a:pPr algn="ctr"/>
            <a:r>
              <a:rPr lang="en-US" sz="1600" i="1" dirty="0"/>
              <a:t>Index </a:t>
            </a:r>
            <a:r>
              <a:rPr lang="en-US" sz="1600" i="1" dirty="0" err="1"/>
              <a:t>Librorum</a:t>
            </a:r>
            <a:r>
              <a:rPr lang="en-US" sz="1600" i="1" dirty="0"/>
              <a:t> </a:t>
            </a:r>
            <a:r>
              <a:rPr lang="en-US" sz="1600" i="1" dirty="0" err="1"/>
              <a:t>Prohibitorum</a:t>
            </a:r>
            <a:endParaRPr lang="en-US" sz="1600" i="1" dirty="0"/>
          </a:p>
          <a:p>
            <a:pPr algn="ctr"/>
            <a:r>
              <a:rPr lang="en-US" sz="1600" dirty="0"/>
              <a:t>Public Domain, Wikimedia</a:t>
            </a:r>
          </a:p>
        </p:txBody>
      </p:sp>
    </p:spTree>
    <p:extLst>
      <p:ext uri="{BB962C8B-B14F-4D97-AF65-F5344CB8AC3E}">
        <p14:creationId xmlns:p14="http://schemas.microsoft.com/office/powerpoint/2010/main" val="71046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507139" cy="1143000"/>
          </a:xfrm>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762000" y="1600200"/>
            <a:ext cx="6553200" cy="5105400"/>
          </a:xfrm>
        </p:spPr>
        <p:txBody>
          <a:bodyPr>
            <a:noAutofit/>
          </a:bodyPr>
          <a:lstStyle/>
          <a:p>
            <a:pPr>
              <a:buNone/>
            </a:pPr>
            <a:r>
              <a:rPr lang="en-US" sz="2800" dirty="0"/>
              <a:t>The Society of Jesus (Jesuits), founded in 1534 as a monastic teaching order by Ignatius of Loyola.</a:t>
            </a:r>
          </a:p>
          <a:p>
            <a:pPr marL="684213" indent="0">
              <a:buNone/>
            </a:pPr>
            <a:r>
              <a:rPr lang="en-US" sz="2800" dirty="0"/>
              <a:t>“Whoever desires to serve as a soldier of God beneath the banner of the Cross in our Society… and to serve the Lord alone and the Church, his spouse, under the Roman Pontiff… should, after a solemn vow of perpetual chastity, poverty and obedience, keep what follows in mind.”  </a:t>
            </a:r>
          </a:p>
        </p:txBody>
      </p:sp>
      <p:pic>
        <p:nvPicPr>
          <p:cNvPr id="4" name="Picture 2" descr="http://upload.wikimedia.org/wikipedia/commons/thumb/2/25/Ignatius_of_Loyola_%28militant%29.jpg/640px-Ignatius_of_Loyola_%28militant%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4339" y="76200"/>
            <a:ext cx="2144889" cy="2895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6227" y="3048000"/>
            <a:ext cx="2173002" cy="923330"/>
          </a:xfrm>
          <a:prstGeom prst="rect">
            <a:avLst/>
          </a:prstGeom>
        </p:spPr>
        <p:txBody>
          <a:bodyPr wrap="square">
            <a:spAutoFit/>
          </a:bodyPr>
          <a:lstStyle/>
          <a:p>
            <a:pPr algn="ctr"/>
            <a:r>
              <a:rPr lang="en-US" i="1" dirty="0"/>
              <a:t>Ignatius in Armor</a:t>
            </a:r>
          </a:p>
          <a:p>
            <a:pPr algn="ctr"/>
            <a:r>
              <a:rPr lang="en-US" dirty="0"/>
              <a:t>Public Domain, Wikimedia</a:t>
            </a:r>
          </a:p>
        </p:txBody>
      </p:sp>
    </p:spTree>
    <p:extLst>
      <p:ext uri="{BB962C8B-B14F-4D97-AF65-F5344CB8AC3E}">
        <p14:creationId xmlns:p14="http://schemas.microsoft.com/office/powerpoint/2010/main" val="127078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507139" cy="1143000"/>
          </a:xfrm>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762000" y="1600200"/>
            <a:ext cx="6248400" cy="5029200"/>
          </a:xfrm>
        </p:spPr>
        <p:txBody>
          <a:bodyPr>
            <a:noAutofit/>
          </a:bodyPr>
          <a:lstStyle/>
          <a:p>
            <a:pPr>
              <a:buNone/>
            </a:pPr>
            <a:r>
              <a:rPr lang="en-US" sz="2800" dirty="0"/>
              <a:t>The Society of Jesus (Jesuits)</a:t>
            </a:r>
          </a:p>
          <a:p>
            <a:pPr>
              <a:buNone/>
            </a:pPr>
            <a:r>
              <a:rPr lang="en-US" sz="2800" dirty="0"/>
              <a:t> Purpose: “defense and propagation of the faith and for the progress of souls in Christian life and doctrine” and “to reconcile the estranged, compassionately assist and serve those who are in prisons or hospitals, and indeed, to perform any other works of charity, according to what will seem expedient for the glory of God and the common good.”</a:t>
            </a:r>
          </a:p>
        </p:txBody>
      </p:sp>
      <p:pic>
        <p:nvPicPr>
          <p:cNvPr id="4" name="Picture 2" descr="http://upload.wikimedia.org/wikipedia/commons/thumb/2/25/Ignatius_of_Loyola_%28militant%29.jpg/640px-Ignatius_of_Loyola_%28militant%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4339" y="76200"/>
            <a:ext cx="2144889" cy="2895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6227" y="3048000"/>
            <a:ext cx="2173002" cy="923330"/>
          </a:xfrm>
          <a:prstGeom prst="rect">
            <a:avLst/>
          </a:prstGeom>
        </p:spPr>
        <p:txBody>
          <a:bodyPr wrap="square">
            <a:spAutoFit/>
          </a:bodyPr>
          <a:lstStyle/>
          <a:p>
            <a:pPr algn="ctr"/>
            <a:r>
              <a:rPr lang="en-US" i="1" dirty="0"/>
              <a:t>Ignatius in Armor</a:t>
            </a:r>
          </a:p>
          <a:p>
            <a:pPr algn="ctr"/>
            <a:r>
              <a:rPr lang="en-US" dirty="0"/>
              <a:t>Public Domain, Wikimedia</a:t>
            </a:r>
          </a:p>
        </p:txBody>
      </p:sp>
    </p:spTree>
    <p:extLst>
      <p:ext uri="{BB962C8B-B14F-4D97-AF65-F5344CB8AC3E}">
        <p14:creationId xmlns:p14="http://schemas.microsoft.com/office/powerpoint/2010/main" val="150513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84204" cy="1143000"/>
          </a:xfrm>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914400" y="1524000"/>
            <a:ext cx="6324600" cy="5181600"/>
          </a:xfrm>
        </p:spPr>
        <p:txBody>
          <a:bodyPr>
            <a:noAutofit/>
          </a:bodyPr>
          <a:lstStyle/>
          <a:p>
            <a:r>
              <a:rPr lang="en-US" dirty="0"/>
              <a:t>Jesuits have had an enormous influence on spiritual formation within the Roman Catholic tradition.</a:t>
            </a:r>
          </a:p>
          <a:p>
            <a:pPr lvl="1"/>
            <a:r>
              <a:rPr lang="en-US" dirty="0" err="1"/>
              <a:t>Ignatian</a:t>
            </a:r>
            <a:r>
              <a:rPr lang="en-US" dirty="0"/>
              <a:t> spirituality – "to conquer oneself and to regulate one’s life in such a way that no decision is made under the influence of any inordinate attachment.” </a:t>
            </a:r>
          </a:p>
          <a:p>
            <a:pPr lvl="1"/>
            <a:r>
              <a:rPr lang="en-US" sz="3200" dirty="0"/>
              <a:t>Undertaken through spiritual exercises and spiritual direction</a:t>
            </a:r>
          </a:p>
        </p:txBody>
      </p:sp>
      <p:sp>
        <p:nvSpPr>
          <p:cNvPr id="5" name="Rectangle 4"/>
          <p:cNvSpPr/>
          <p:nvPr/>
        </p:nvSpPr>
        <p:spPr>
          <a:xfrm>
            <a:off x="6941404" y="3733800"/>
            <a:ext cx="2173002" cy="1477328"/>
          </a:xfrm>
          <a:prstGeom prst="rect">
            <a:avLst/>
          </a:prstGeom>
        </p:spPr>
        <p:txBody>
          <a:bodyPr wrap="square">
            <a:spAutoFit/>
          </a:bodyPr>
          <a:lstStyle/>
          <a:p>
            <a:pPr algn="ctr"/>
            <a:r>
              <a:rPr lang="en-US" i="1" dirty="0"/>
              <a:t>Ignatius of Loyola</a:t>
            </a:r>
          </a:p>
          <a:p>
            <a:pPr algn="ctr"/>
            <a:r>
              <a:rPr lang="en-US" i="1" dirty="0"/>
              <a:t>Peter Paul Rubens, </a:t>
            </a:r>
          </a:p>
          <a:p>
            <a:pPr algn="ctr"/>
            <a:r>
              <a:rPr lang="en-US" i="1" dirty="0"/>
              <a:t>c. 1600’s</a:t>
            </a:r>
          </a:p>
          <a:p>
            <a:pPr algn="ctr"/>
            <a:r>
              <a:rPr lang="en-US" i="1" dirty="0"/>
              <a:t> Public Domain, Wikimedia</a:t>
            </a:r>
          </a:p>
        </p:txBody>
      </p:sp>
      <p:pic>
        <p:nvPicPr>
          <p:cNvPr id="5124" name="Picture 4" descr="St Ignatius of Loyola (1491-1556) Founder of the Jesuit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1405" y="54007"/>
            <a:ext cx="2158946" cy="351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36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71" y="-32657"/>
            <a:ext cx="8458200" cy="1143000"/>
          </a:xfrm>
        </p:spPr>
        <p:txBody>
          <a:bodyPr>
            <a:normAutofit/>
          </a:bodyPr>
          <a:lstStyle/>
          <a:p>
            <a:r>
              <a:rPr lang="en-US" dirty="0"/>
              <a:t>Jesuit influence on education</a:t>
            </a:r>
          </a:p>
        </p:txBody>
      </p:sp>
      <p:sp>
        <p:nvSpPr>
          <p:cNvPr id="3" name="Content Placeholder 2"/>
          <p:cNvSpPr>
            <a:spLocks noGrp="1"/>
          </p:cNvSpPr>
          <p:nvPr>
            <p:ph idx="1"/>
          </p:nvPr>
        </p:nvSpPr>
        <p:spPr>
          <a:xfrm>
            <a:off x="990600" y="1048174"/>
            <a:ext cx="8251371" cy="2819400"/>
          </a:xfrm>
        </p:spPr>
        <p:txBody>
          <a:bodyPr>
            <a:noAutofit/>
          </a:bodyPr>
          <a:lstStyle/>
          <a:p>
            <a:pPr marL="0" indent="0">
              <a:buNone/>
            </a:pPr>
            <a:r>
              <a:rPr lang="en-US" sz="2800" dirty="0"/>
              <a:t>Many primary and secondary schools, colleges and universities were founded by Jesuits.</a:t>
            </a:r>
          </a:p>
          <a:p>
            <a:pPr lvl="1"/>
            <a:r>
              <a:rPr lang="en-US" sz="2600" dirty="0"/>
              <a:t>189 colleges and universities worldwide, with 28 universities in the United States including Loyola, Loyola Marymount, Marquette, Santa Clara, Creighton, Fordham, Holy Cross, Boston College, Gonzaga, Xavier, and Georgetown</a:t>
            </a:r>
          </a:p>
        </p:txBody>
      </p:sp>
      <p:pic>
        <p:nvPicPr>
          <p:cNvPr id="6" name="Picture 5">
            <a:extLst>
              <a:ext uri="{FF2B5EF4-FFF2-40B4-BE49-F238E27FC236}">
                <a16:creationId xmlns:a16="http://schemas.microsoft.com/office/drawing/2014/main" id="{C8894FBD-2EFC-46D7-AE3C-E32BA24885AC}"/>
              </a:ext>
            </a:extLst>
          </p:cNvPr>
          <p:cNvPicPr>
            <a:picLocks noChangeAspect="1"/>
          </p:cNvPicPr>
          <p:nvPr/>
        </p:nvPicPr>
        <p:blipFill>
          <a:blip r:embed="rId2"/>
          <a:stretch>
            <a:fillRect/>
          </a:stretch>
        </p:blipFill>
        <p:spPr>
          <a:xfrm>
            <a:off x="2046514" y="4068112"/>
            <a:ext cx="5660572" cy="2757231"/>
          </a:xfrm>
          <a:prstGeom prst="rect">
            <a:avLst/>
          </a:prstGeom>
        </p:spPr>
      </p:pic>
    </p:spTree>
    <p:extLst>
      <p:ext uri="{BB962C8B-B14F-4D97-AF65-F5344CB8AC3E}">
        <p14:creationId xmlns:p14="http://schemas.microsoft.com/office/powerpoint/2010/main" val="361086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Roman Catholic </a:t>
            </a:r>
            <a:br>
              <a:rPr lang="en-US" dirty="0"/>
            </a:br>
            <a:r>
              <a:rPr lang="en-US" dirty="0"/>
              <a:t>Counter Reformation</a:t>
            </a:r>
          </a:p>
        </p:txBody>
      </p:sp>
      <p:sp>
        <p:nvSpPr>
          <p:cNvPr id="3" name="Content Placeholder 2"/>
          <p:cNvSpPr>
            <a:spLocks noGrp="1"/>
          </p:cNvSpPr>
          <p:nvPr>
            <p:ph idx="1"/>
          </p:nvPr>
        </p:nvSpPr>
        <p:spPr>
          <a:xfrm>
            <a:off x="914400" y="1676400"/>
            <a:ext cx="7924800" cy="4953000"/>
          </a:xfrm>
        </p:spPr>
        <p:txBody>
          <a:bodyPr>
            <a:noAutofit/>
          </a:bodyPr>
          <a:lstStyle/>
          <a:p>
            <a:pPr marL="0" indent="0">
              <a:buNone/>
            </a:pPr>
            <a:r>
              <a:rPr lang="en-US" sz="3600" dirty="0"/>
              <a:t>In 1542 Pope Paul III established the </a:t>
            </a:r>
            <a:r>
              <a:rPr lang="en-US" sz="3600" i="1" dirty="0"/>
              <a:t>Congregation of the Holy Office of the Inquisition</a:t>
            </a:r>
            <a:r>
              <a:rPr lang="en-US" sz="3600" dirty="0"/>
              <a:t>, administered by the Jesuits.</a:t>
            </a:r>
          </a:p>
          <a:p>
            <a:pPr>
              <a:buNone/>
            </a:pPr>
            <a:r>
              <a:rPr lang="en-US" sz="3600" dirty="0"/>
              <a:t>Purpose:</a:t>
            </a:r>
          </a:p>
          <a:p>
            <a:pPr lvl="1"/>
            <a:r>
              <a:rPr lang="en-US" dirty="0"/>
              <a:t>to maintain and defend orthodoxy</a:t>
            </a:r>
          </a:p>
          <a:p>
            <a:pPr lvl="1"/>
            <a:r>
              <a:rPr lang="en-US" dirty="0"/>
              <a:t>to examine those who were suspected of heresy and to meet out appropriate penalties. </a:t>
            </a:r>
          </a:p>
        </p:txBody>
      </p:sp>
    </p:spTree>
    <p:extLst>
      <p:ext uri="{BB962C8B-B14F-4D97-AF65-F5344CB8AC3E}">
        <p14:creationId xmlns:p14="http://schemas.microsoft.com/office/powerpoint/2010/main" val="141537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Conflicting Views of the World</a:t>
            </a:r>
          </a:p>
        </p:txBody>
      </p:sp>
      <p:sp>
        <p:nvSpPr>
          <p:cNvPr id="3" name="Content Placeholder 2"/>
          <p:cNvSpPr>
            <a:spLocks noGrp="1"/>
          </p:cNvSpPr>
          <p:nvPr>
            <p:ph idx="1"/>
          </p:nvPr>
        </p:nvSpPr>
        <p:spPr>
          <a:xfrm>
            <a:off x="846800" y="1219200"/>
            <a:ext cx="4495800" cy="5479197"/>
          </a:xfrm>
        </p:spPr>
        <p:txBody>
          <a:bodyPr>
            <a:normAutofit fontScale="70000" lnSpcReduction="20000"/>
          </a:bodyPr>
          <a:lstStyle/>
          <a:p>
            <a:pPr marL="0" indent="0">
              <a:buNone/>
            </a:pPr>
            <a:r>
              <a:rPr lang="en-US" sz="4000" dirty="0"/>
              <a:t>The Roman Catholic Church affirmed the Ptolemaic system, developed by Ptolemy and affirmed by Aristotle, that the earth is the center of the universe.</a:t>
            </a:r>
          </a:p>
          <a:p>
            <a:pPr marL="511175" lvl="1"/>
            <a:r>
              <a:rPr lang="en-US" sz="3700" dirty="0"/>
              <a:t>It was convenient for teaching theology – the corrupted earth was removed from the pristine heavens (whose stars and planets were thought to be pure, unblemished spheres) and only hell (in the depths of the earth) was further removed from God.</a:t>
            </a:r>
          </a:p>
        </p:txBody>
      </p:sp>
      <p:pic>
        <p:nvPicPr>
          <p:cNvPr id="4103" name="Picture 7" descr="C:\Users\David\Downloads\dante.jpg"/>
          <p:cNvPicPr>
            <a:picLocks noChangeAspect="1" noChangeArrowheads="1"/>
          </p:cNvPicPr>
          <p:nvPr/>
        </p:nvPicPr>
        <p:blipFill>
          <a:blip r:embed="rId2" cstate="print"/>
          <a:srcRect/>
          <a:stretch>
            <a:fillRect/>
          </a:stretch>
        </p:blipFill>
        <p:spPr bwMode="auto">
          <a:xfrm>
            <a:off x="5410200" y="1143000"/>
            <a:ext cx="3344200" cy="4700683"/>
          </a:xfrm>
          <a:prstGeom prst="rect">
            <a:avLst/>
          </a:prstGeom>
          <a:noFill/>
        </p:spPr>
      </p:pic>
      <p:sp>
        <p:nvSpPr>
          <p:cNvPr id="8" name="TextBox 7"/>
          <p:cNvSpPr txBox="1"/>
          <p:nvPr/>
        </p:nvSpPr>
        <p:spPr>
          <a:xfrm>
            <a:off x="5257800" y="5867400"/>
            <a:ext cx="3733800" cy="830997"/>
          </a:xfrm>
          <a:prstGeom prst="rect">
            <a:avLst/>
          </a:prstGeom>
          <a:noFill/>
        </p:spPr>
        <p:txBody>
          <a:bodyPr wrap="square" rtlCol="0">
            <a:spAutoFit/>
          </a:bodyPr>
          <a:lstStyle/>
          <a:p>
            <a:pPr algn="ctr"/>
            <a:r>
              <a:rPr lang="en-US" sz="1600" dirty="0"/>
              <a:t>Dante’s view of paradise, purgatory,  and hell, as illustrated by Michelangelo </a:t>
            </a:r>
            <a:r>
              <a:rPr lang="en-US" sz="1600" dirty="0" err="1"/>
              <a:t>Caetani</a:t>
            </a:r>
            <a:r>
              <a:rPr lang="en-US" sz="1600" dirty="0"/>
              <a:t> (1804-1882),  public domain.</a:t>
            </a:r>
          </a:p>
        </p:txBody>
      </p:sp>
    </p:spTree>
    <p:extLst>
      <p:ext uri="{BB962C8B-B14F-4D97-AF65-F5344CB8AC3E}">
        <p14:creationId xmlns:p14="http://schemas.microsoft.com/office/powerpoint/2010/main" val="71969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Conflicting Views of the World</a:t>
            </a:r>
          </a:p>
        </p:txBody>
      </p:sp>
      <p:sp>
        <p:nvSpPr>
          <p:cNvPr id="3" name="Content Placeholder 2"/>
          <p:cNvSpPr>
            <a:spLocks noGrp="1"/>
          </p:cNvSpPr>
          <p:nvPr>
            <p:ph idx="1"/>
          </p:nvPr>
        </p:nvSpPr>
        <p:spPr>
          <a:xfrm>
            <a:off x="762000" y="1295400"/>
            <a:ext cx="8077200" cy="4572000"/>
          </a:xfrm>
        </p:spPr>
        <p:txBody>
          <a:bodyPr>
            <a:noAutofit/>
          </a:bodyPr>
          <a:lstStyle/>
          <a:p>
            <a:pPr>
              <a:buNone/>
            </a:pPr>
            <a:r>
              <a:rPr lang="en-US" sz="2200" dirty="0"/>
              <a:t>1543 – Copernicus publishes </a:t>
            </a:r>
            <a:r>
              <a:rPr lang="en-US" sz="2200" i="1" dirty="0"/>
              <a:t>De </a:t>
            </a:r>
            <a:r>
              <a:rPr lang="en-US" sz="2200" i="1" dirty="0" err="1"/>
              <a:t>Revolutionibus</a:t>
            </a:r>
            <a:r>
              <a:rPr lang="en-US" sz="2200" i="1" dirty="0"/>
              <a:t> </a:t>
            </a:r>
            <a:r>
              <a:rPr lang="en-US" sz="2200" i="1" dirty="0" err="1"/>
              <a:t>Orbium</a:t>
            </a:r>
            <a:r>
              <a:rPr lang="en-US" sz="2200" i="1" dirty="0"/>
              <a:t> </a:t>
            </a:r>
            <a:r>
              <a:rPr lang="en-US" sz="2200" i="1" dirty="0" err="1"/>
              <a:t>Coelestium</a:t>
            </a:r>
            <a:r>
              <a:rPr lang="en-US" sz="2200" dirty="0"/>
              <a:t> (a defense of the heliocentric view first proposed by Pythagoras).</a:t>
            </a:r>
          </a:p>
          <a:p>
            <a:pPr>
              <a:buNone/>
            </a:pPr>
            <a:r>
              <a:rPr lang="en-US" sz="2200" dirty="0"/>
              <a:t>1610 – Galileo publishes “</a:t>
            </a:r>
            <a:r>
              <a:rPr lang="en-US" sz="2200" dirty="0" err="1"/>
              <a:t>Siderius</a:t>
            </a:r>
            <a:r>
              <a:rPr lang="en-US" sz="2200" dirty="0"/>
              <a:t> </a:t>
            </a:r>
            <a:r>
              <a:rPr lang="en-US" sz="2200" dirty="0" err="1"/>
              <a:t>Nuncius</a:t>
            </a:r>
            <a:r>
              <a:rPr lang="en-US" sz="2200" dirty="0"/>
              <a:t>” (“The Starry Messenger”), a defense of the Copernican view based on his observation of the moons of Jupiter through his telescope.</a:t>
            </a:r>
          </a:p>
          <a:p>
            <a:pPr>
              <a:buNone/>
            </a:pPr>
            <a:r>
              <a:rPr lang="en-US" sz="2200" dirty="0"/>
              <a:t>1616 – Galileo is summoned before the Inquisition and barred from teaching the heliocentric theory as a contravention of church doctrine.</a:t>
            </a:r>
          </a:p>
          <a:p>
            <a:pPr>
              <a:buNone/>
            </a:pPr>
            <a:r>
              <a:rPr lang="en-US" sz="2200" dirty="0"/>
              <a:t>1632 – Galileo publishes </a:t>
            </a:r>
            <a:r>
              <a:rPr lang="en-US" sz="2200" i="1" dirty="0"/>
              <a:t>Dialogue Concerning the Two Chief World Systems </a:t>
            </a:r>
            <a:r>
              <a:rPr lang="en-US" sz="2200" dirty="0"/>
              <a:t>as a discussion between three men about the Aristotelian and Copernican systems.</a:t>
            </a:r>
          </a:p>
          <a:p>
            <a:pPr>
              <a:buNone/>
            </a:pPr>
            <a:r>
              <a:rPr lang="en-US" sz="2200" dirty="0"/>
              <a:t>1633 –The second trial of Galileo focused on whether he had promoted the teaching of the heliocentric view in direct contradiction of the first tribunal. Galileo claimed that his book was simply a theoretical discussion of the topic.</a:t>
            </a:r>
            <a:endParaRPr lang="en-US" sz="2200" i="1" dirty="0"/>
          </a:p>
        </p:txBody>
      </p:sp>
    </p:spTree>
    <p:extLst>
      <p:ext uri="{BB962C8B-B14F-4D97-AF65-F5344CB8AC3E}">
        <p14:creationId xmlns:p14="http://schemas.microsoft.com/office/powerpoint/2010/main" val="242995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Conflicting Views of the World</a:t>
            </a:r>
          </a:p>
        </p:txBody>
      </p:sp>
      <p:sp>
        <p:nvSpPr>
          <p:cNvPr id="3" name="Content Placeholder 2"/>
          <p:cNvSpPr>
            <a:spLocks noGrp="1"/>
          </p:cNvSpPr>
          <p:nvPr>
            <p:ph idx="1"/>
          </p:nvPr>
        </p:nvSpPr>
        <p:spPr>
          <a:xfrm>
            <a:off x="838200" y="1447800"/>
            <a:ext cx="5638800" cy="5105400"/>
          </a:xfrm>
        </p:spPr>
        <p:txBody>
          <a:bodyPr>
            <a:normAutofit fontScale="92500" lnSpcReduction="20000"/>
          </a:bodyPr>
          <a:lstStyle/>
          <a:p>
            <a:pPr>
              <a:buNone/>
            </a:pPr>
            <a:r>
              <a:rPr lang="en-US" dirty="0"/>
              <a:t>Opposition to Galileo began in the academic world!  He was, by accounts, an arrogant and condescending man who easily made enemies.</a:t>
            </a:r>
          </a:p>
          <a:p>
            <a:pPr>
              <a:buNone/>
            </a:pPr>
            <a:r>
              <a:rPr lang="en-US" dirty="0"/>
              <a:t>Opposition soon spread to the Church, bringing Galileo to the attention of the Inquisition.</a:t>
            </a:r>
          </a:p>
          <a:p>
            <a:pPr>
              <a:buNone/>
            </a:pPr>
            <a:r>
              <a:rPr lang="en-US" dirty="0"/>
              <a:t>Trial of 1616 – Galileo is told that the heliocentric theory cannot be taught or held to be true, (but perhaps it could be held hypothetically).</a:t>
            </a:r>
          </a:p>
          <a:p>
            <a:pPr>
              <a:buNone/>
            </a:pPr>
            <a:endParaRPr lang="en-US" dirty="0"/>
          </a:p>
          <a:p>
            <a:pPr>
              <a:buNone/>
            </a:pPr>
            <a:endParaRPr lang="en-US" i="1" dirty="0"/>
          </a:p>
          <a:p>
            <a:pPr>
              <a:buNone/>
            </a:pPr>
            <a:endParaRPr lang="en-US" i="1" dirty="0"/>
          </a:p>
          <a:p>
            <a:endParaRPr lang="en-US" dirty="0"/>
          </a:p>
        </p:txBody>
      </p:sp>
      <p:pic>
        <p:nvPicPr>
          <p:cNvPr id="7170" name="Picture 2" descr="http://upload.wikimedia.org/wikipedia/commons/4/48/Galilee.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1295400"/>
            <a:ext cx="2305050" cy="33346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553200" y="4724400"/>
            <a:ext cx="2305050" cy="1169551"/>
          </a:xfrm>
          <a:prstGeom prst="rect">
            <a:avLst/>
          </a:prstGeom>
        </p:spPr>
        <p:txBody>
          <a:bodyPr wrap="square">
            <a:spAutoFit/>
          </a:bodyPr>
          <a:lstStyle/>
          <a:p>
            <a:pPr algn="ctr"/>
            <a:r>
              <a:rPr lang="it-IT" i="1" dirty="0"/>
              <a:t>Galileo Galilei </a:t>
            </a:r>
          </a:p>
          <a:p>
            <a:pPr algn="ctr"/>
            <a:r>
              <a:rPr lang="it-IT" sz="1600" dirty="0"/>
              <a:t>Portrait by Ottavio Leoni</a:t>
            </a:r>
            <a:r>
              <a:rPr lang="en-US" sz="1600" dirty="0"/>
              <a:t> </a:t>
            </a:r>
          </a:p>
          <a:p>
            <a:pPr algn="ctr"/>
            <a:r>
              <a:rPr lang="en-US" i="1" dirty="0"/>
              <a:t>Public Domain, Wikimedia</a:t>
            </a:r>
          </a:p>
        </p:txBody>
      </p:sp>
    </p:spTree>
    <p:extLst>
      <p:ext uri="{BB962C8B-B14F-4D97-AF65-F5344CB8AC3E}">
        <p14:creationId xmlns:p14="http://schemas.microsoft.com/office/powerpoint/2010/main" val="204207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85057"/>
            <a:ext cx="7620000" cy="1143000"/>
          </a:xfrm>
        </p:spPr>
        <p:txBody>
          <a:bodyPr/>
          <a:lstStyle/>
          <a:p>
            <a:r>
              <a:rPr lang="en-US" dirty="0"/>
              <a:t>Conflicting Views of the World</a:t>
            </a:r>
          </a:p>
        </p:txBody>
      </p:sp>
      <p:sp>
        <p:nvSpPr>
          <p:cNvPr id="3" name="Content Placeholder 2"/>
          <p:cNvSpPr>
            <a:spLocks noGrp="1"/>
          </p:cNvSpPr>
          <p:nvPr>
            <p:ph idx="1"/>
          </p:nvPr>
        </p:nvSpPr>
        <p:spPr>
          <a:xfrm>
            <a:off x="838200" y="1295400"/>
            <a:ext cx="7620000" cy="5334000"/>
          </a:xfrm>
        </p:spPr>
        <p:txBody>
          <a:bodyPr>
            <a:noAutofit/>
          </a:bodyPr>
          <a:lstStyle/>
          <a:p>
            <a:r>
              <a:rPr lang="en-US" sz="2600" dirty="0"/>
              <a:t>After being silent on the issue for nearly 16 years, Galileo published a book called  </a:t>
            </a:r>
            <a:r>
              <a:rPr lang="en-US" sz="2600" i="1" dirty="0"/>
              <a:t>Dialogue Concerning the Two Chief World Systems</a:t>
            </a:r>
            <a:r>
              <a:rPr lang="en-US" sz="2600" dirty="0"/>
              <a:t> in 1632, with the approval of the Inquisition and the Pope.</a:t>
            </a:r>
          </a:p>
          <a:p>
            <a:r>
              <a:rPr lang="en-US" sz="2600" dirty="0"/>
              <a:t>In the book, Galileo sought to abide by the restrictions of the Inquisition of 1616 by writing a story in which three men debated the Ptolemaic and Copernican systems.  </a:t>
            </a:r>
            <a:r>
              <a:rPr lang="en-US" sz="2600" i="1" dirty="0" err="1"/>
              <a:t>Sagredo</a:t>
            </a:r>
            <a:r>
              <a:rPr lang="en-US" sz="2600" dirty="0"/>
              <a:t> is a neutral party. The Copernican system is advanced by </a:t>
            </a:r>
            <a:r>
              <a:rPr lang="en-US" sz="2600" i="1" dirty="0" err="1"/>
              <a:t>Salviati</a:t>
            </a:r>
            <a:r>
              <a:rPr lang="en-US" sz="2600" dirty="0"/>
              <a:t> . The views of the church are advanced by </a:t>
            </a:r>
            <a:r>
              <a:rPr lang="en-US" sz="2600" i="1" dirty="0" err="1"/>
              <a:t>Simplicio</a:t>
            </a:r>
            <a:r>
              <a:rPr lang="en-US" sz="2600" dirty="0"/>
              <a:t> (“Simpleton”), defending the Ptolemaic system.</a:t>
            </a:r>
          </a:p>
          <a:p>
            <a:r>
              <a:rPr lang="en-US" sz="2600" dirty="0"/>
              <a:t>In the book, </a:t>
            </a:r>
            <a:r>
              <a:rPr lang="en-US" sz="2600" dirty="0" err="1"/>
              <a:t>Simplicio</a:t>
            </a:r>
            <a:r>
              <a:rPr lang="en-US" sz="2600" dirty="0"/>
              <a:t> wins the argument… but no one was fooled about Galileo’s real intentions.</a:t>
            </a:r>
          </a:p>
        </p:txBody>
      </p:sp>
    </p:spTree>
    <p:extLst>
      <p:ext uri="{BB962C8B-B14F-4D97-AF65-F5344CB8AC3E}">
        <p14:creationId xmlns:p14="http://schemas.microsoft.com/office/powerpoint/2010/main" val="325397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Conflicting Views of the World</a:t>
            </a:r>
          </a:p>
        </p:txBody>
      </p:sp>
      <p:sp>
        <p:nvSpPr>
          <p:cNvPr id="5" name="Rectangle 4"/>
          <p:cNvSpPr/>
          <p:nvPr/>
        </p:nvSpPr>
        <p:spPr>
          <a:xfrm>
            <a:off x="6346829" y="5029200"/>
            <a:ext cx="2477390" cy="1477328"/>
          </a:xfrm>
          <a:prstGeom prst="rect">
            <a:avLst/>
          </a:prstGeom>
        </p:spPr>
        <p:txBody>
          <a:bodyPr wrap="square">
            <a:spAutoFit/>
          </a:bodyPr>
          <a:lstStyle/>
          <a:p>
            <a:pPr algn="ctr"/>
            <a:r>
              <a:rPr lang="it-IT" i="1" dirty="0"/>
              <a:t>Portrait of Galileo Galilei by Giusto Sustermans 1636</a:t>
            </a:r>
          </a:p>
          <a:p>
            <a:pPr algn="ctr"/>
            <a:r>
              <a:rPr lang="en-US" i="1" dirty="0"/>
              <a:t>Public Domain, Wikimedia</a:t>
            </a:r>
          </a:p>
        </p:txBody>
      </p:sp>
      <p:sp>
        <p:nvSpPr>
          <p:cNvPr id="3" name="Content Placeholder 2"/>
          <p:cNvSpPr>
            <a:spLocks noGrp="1"/>
          </p:cNvSpPr>
          <p:nvPr>
            <p:ph idx="1"/>
          </p:nvPr>
        </p:nvSpPr>
        <p:spPr>
          <a:xfrm>
            <a:off x="762000" y="1676400"/>
            <a:ext cx="5563524" cy="4876800"/>
          </a:xfrm>
        </p:spPr>
        <p:txBody>
          <a:bodyPr>
            <a:normAutofit/>
          </a:bodyPr>
          <a:lstStyle/>
          <a:p>
            <a:pPr>
              <a:buNone/>
            </a:pPr>
            <a:r>
              <a:rPr lang="en-US" dirty="0"/>
              <a:t>Trial of 1632 – the key issue was whether Galileo had violated the prohibition of 1616.</a:t>
            </a:r>
          </a:p>
          <a:p>
            <a:pPr>
              <a:buNone/>
            </a:pPr>
            <a:r>
              <a:rPr lang="en-US" dirty="0"/>
              <a:t>Galileo was found guilty and sentenced to house arrest.  His most recent book was added to the Index of Prohibited books.</a:t>
            </a:r>
          </a:p>
          <a:p>
            <a:pPr>
              <a:buNone/>
            </a:pPr>
            <a:endParaRPr lang="en-US" dirty="0"/>
          </a:p>
          <a:p>
            <a:pPr>
              <a:buNone/>
            </a:pPr>
            <a:endParaRPr lang="en-US" i="1" dirty="0"/>
          </a:p>
          <a:p>
            <a:pPr>
              <a:buNone/>
            </a:pPr>
            <a:endParaRPr lang="en-US" i="1" dirty="0"/>
          </a:p>
          <a:p>
            <a:endParaRPr lang="en-US" dirty="0"/>
          </a:p>
        </p:txBody>
      </p:sp>
      <p:pic>
        <p:nvPicPr>
          <p:cNvPr id="1026" name="Picture 2" descr="Justus Sustermans - Portrait of Galileo Galilei, 163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5524" y="1676400"/>
            <a:ext cx="25200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692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600200"/>
            <a:ext cx="7162800" cy="4525963"/>
          </a:xfrm>
        </p:spPr>
        <p:txBody>
          <a:bodyPr/>
          <a:lstStyle/>
          <a:p>
            <a:r>
              <a:rPr lang="en-US" i="1" dirty="0"/>
              <a:t>If you were Galileo Would you have recanted?  </a:t>
            </a:r>
          </a:p>
          <a:p>
            <a:r>
              <a:rPr lang="en-US" i="1" dirty="0"/>
              <a:t>Why or why not?</a:t>
            </a:r>
          </a:p>
        </p:txBody>
      </p:sp>
      <p:pic>
        <p:nvPicPr>
          <p:cNvPr id="1026" name="Picture 2" descr="burnt alive2">
            <a:extLst>
              <a:ext uri="{FF2B5EF4-FFF2-40B4-BE49-F238E27FC236}">
                <a16:creationId xmlns:a16="http://schemas.microsoft.com/office/drawing/2014/main" id="{A6621FC5-78BF-4C83-8880-04A6AEE6D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499" y="533400"/>
            <a:ext cx="7718811" cy="4953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4159AD-9F27-4F20-A687-1ECB80233CE4}"/>
              </a:ext>
            </a:extLst>
          </p:cNvPr>
          <p:cNvSpPr txBox="1"/>
          <p:nvPr/>
        </p:nvSpPr>
        <p:spPr>
          <a:xfrm>
            <a:off x="838200" y="5685069"/>
            <a:ext cx="8305800" cy="1200329"/>
          </a:xfrm>
          <a:prstGeom prst="rect">
            <a:avLst/>
          </a:prstGeom>
          <a:noFill/>
        </p:spPr>
        <p:txBody>
          <a:bodyPr wrap="square" rtlCol="0">
            <a:spAutoFit/>
          </a:bodyPr>
          <a:lstStyle/>
          <a:p>
            <a:r>
              <a:rPr lang="en-US" dirty="0"/>
              <a:t>Giordano </a:t>
            </a:r>
            <a:r>
              <a:rPr lang="en-US" dirty="0" err="1"/>
              <a:t>Brunno</a:t>
            </a:r>
            <a:r>
              <a:rPr lang="en-US" dirty="0"/>
              <a:t>, burned alive with a shirt covered in pitch in 1600 for heresy, including denying the deity of Christ, the virginity of Mary, the doctrine of eternal damnation, the doctrine of transubstantiation… and for his belief that distant stars are suns with their own planets and earth is not the center of the universe….</a:t>
            </a:r>
          </a:p>
        </p:txBody>
      </p:sp>
    </p:spTree>
    <p:extLst>
      <p:ext uri="{BB962C8B-B14F-4D97-AF65-F5344CB8AC3E}">
        <p14:creationId xmlns:p14="http://schemas.microsoft.com/office/powerpoint/2010/main" val="393001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xEl>
                                              <p:pRg st="1" end="1"/>
                                            </p:txEl>
                                          </p:spTgt>
                                        </p:tgtEl>
                                      </p:cBhvr>
                                    </p:animEffect>
                                    <p:set>
                                      <p:cBhvr>
                                        <p:cTn id="12" dur="1" fill="hold">
                                          <p:stCondLst>
                                            <p:cond delay="499"/>
                                          </p:stCondLst>
                                        </p:cTn>
                                        <p:tgtEl>
                                          <p:spTgt spid="3">
                                            <p:txEl>
                                              <p:pRg st="1" end="1"/>
                                            </p:txEl>
                                          </p:spTgt>
                                        </p:tgtEl>
                                        <p:attrNameLst>
                                          <p:attrName>style.visibility</p:attrName>
                                        </p:attrNameLst>
                                      </p:cBhvr>
                                      <p:to>
                                        <p:strVal val="hidden"/>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102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and Science</a:t>
            </a:r>
          </a:p>
        </p:txBody>
      </p:sp>
      <p:sp>
        <p:nvSpPr>
          <p:cNvPr id="3" name="Content Placeholder 2"/>
          <p:cNvSpPr>
            <a:spLocks noGrp="1"/>
          </p:cNvSpPr>
          <p:nvPr>
            <p:ph idx="1"/>
          </p:nvPr>
        </p:nvSpPr>
        <p:spPr>
          <a:xfrm>
            <a:off x="838200" y="1371600"/>
            <a:ext cx="7848600" cy="5181600"/>
          </a:xfrm>
        </p:spPr>
        <p:txBody>
          <a:bodyPr>
            <a:normAutofit/>
          </a:bodyPr>
          <a:lstStyle/>
          <a:p>
            <a:r>
              <a:rPr lang="en-US" dirty="0"/>
              <a:t>Because of the condemnation of Galileo by the Inquisition, it became convenient (if not entirely accurate) to see science and religion as opposed to one another.</a:t>
            </a:r>
          </a:p>
          <a:p>
            <a:r>
              <a:rPr lang="en-US" dirty="0"/>
              <a:t>Why?  How might a “warfare” metaphor have benefited both secular Enlightenment and some religious political ideologies?</a:t>
            </a:r>
          </a:p>
          <a:p>
            <a:r>
              <a:rPr lang="en-US" dirty="0"/>
              <a:t>Is this the most accurate way to view their relationship?</a:t>
            </a:r>
          </a:p>
        </p:txBody>
      </p:sp>
    </p:spTree>
    <p:extLst>
      <p:ext uri="{BB962C8B-B14F-4D97-AF65-F5344CB8AC3E}">
        <p14:creationId xmlns:p14="http://schemas.microsoft.com/office/powerpoint/2010/main" val="220952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and Science</a:t>
            </a:r>
          </a:p>
        </p:txBody>
      </p:sp>
      <p:sp>
        <p:nvSpPr>
          <p:cNvPr id="3" name="Content Placeholder 2"/>
          <p:cNvSpPr>
            <a:spLocks noGrp="1"/>
          </p:cNvSpPr>
          <p:nvPr>
            <p:ph idx="1"/>
          </p:nvPr>
        </p:nvSpPr>
        <p:spPr>
          <a:xfrm>
            <a:off x="838200" y="1371600"/>
            <a:ext cx="7848600" cy="5334000"/>
          </a:xfrm>
        </p:spPr>
        <p:txBody>
          <a:bodyPr>
            <a:normAutofit fontScale="92500" lnSpcReduction="10000"/>
          </a:bodyPr>
          <a:lstStyle/>
          <a:p>
            <a:r>
              <a:rPr lang="en-US" dirty="0"/>
              <a:t>On the other hand, most early scientists identified themselves as Christians, including Galileo, and some were even monks (e.g., </a:t>
            </a:r>
            <a:r>
              <a:rPr lang="en-US" dirty="0" err="1"/>
              <a:t>Gregor</a:t>
            </a:r>
            <a:r>
              <a:rPr lang="en-US" dirty="0"/>
              <a:t> Mendel)</a:t>
            </a:r>
          </a:p>
          <a:p>
            <a:r>
              <a:rPr lang="en-US" dirty="0"/>
              <a:t>Why might this be so?</a:t>
            </a:r>
          </a:p>
          <a:p>
            <a:r>
              <a:rPr lang="en-US" dirty="0"/>
              <a:t>Alfred North Whitehead (1861 –1947), a mathematician and philosopher, argued that the Christian view of God’s power and rationality led Christians to look for order in nature, and to use natural theology as a means of demonstrating the existence and nature of God.</a:t>
            </a:r>
          </a:p>
        </p:txBody>
      </p:sp>
    </p:spTree>
    <p:extLst>
      <p:ext uri="{BB962C8B-B14F-4D97-AF65-F5344CB8AC3E}">
        <p14:creationId xmlns:p14="http://schemas.microsoft.com/office/powerpoint/2010/main" val="2607132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and Science</a:t>
            </a:r>
          </a:p>
        </p:txBody>
      </p:sp>
      <p:sp>
        <p:nvSpPr>
          <p:cNvPr id="3" name="Content Placeholder 2"/>
          <p:cNvSpPr>
            <a:spLocks noGrp="1"/>
          </p:cNvSpPr>
          <p:nvPr>
            <p:ph idx="1"/>
          </p:nvPr>
        </p:nvSpPr>
        <p:spPr>
          <a:xfrm>
            <a:off x="838200" y="1371600"/>
            <a:ext cx="7848600" cy="5334000"/>
          </a:xfrm>
        </p:spPr>
        <p:txBody>
          <a:bodyPr>
            <a:normAutofit fontScale="92500"/>
          </a:bodyPr>
          <a:lstStyle/>
          <a:p>
            <a:r>
              <a:rPr lang="en-US" dirty="0"/>
              <a:t>Many factors were needed for modern science to be established, including economic, educational, and philosophical developments.</a:t>
            </a:r>
          </a:p>
          <a:p>
            <a:r>
              <a:rPr lang="en-US" dirty="0"/>
              <a:t>So, can we claim that Christianity alone caused the rise of modern empirical science?  No, but it was probably one factor among many that propelled its development.</a:t>
            </a:r>
          </a:p>
          <a:p>
            <a:r>
              <a:rPr lang="en-US" dirty="0"/>
              <a:t>And, lest we forget, while previous civilizations did not have the scientific method, they did have many insights and technologies that we still benefit from today.</a:t>
            </a:r>
          </a:p>
        </p:txBody>
      </p:sp>
    </p:spTree>
    <p:extLst>
      <p:ext uri="{BB962C8B-B14F-4D97-AF65-F5344CB8AC3E}">
        <p14:creationId xmlns:p14="http://schemas.microsoft.com/office/powerpoint/2010/main" val="71889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lstStyle/>
          <a:p>
            <a:r>
              <a:rPr lang="en-US" i="1" dirty="0"/>
              <a:t>If Christianity was a common backdrop for most early scientific thinking, how did it come to be that many people now think of Christianity as an impediment to the development of science? </a:t>
            </a:r>
          </a:p>
          <a:p>
            <a:r>
              <a:rPr lang="en-US" i="1" dirty="0"/>
              <a:t>If the evidence does not support the view that Christianity impeded the development of science, why is the view so widely held?</a:t>
            </a:r>
          </a:p>
        </p:txBody>
      </p:sp>
    </p:spTree>
    <p:extLst>
      <p:ext uri="{BB962C8B-B14F-4D97-AF65-F5344CB8AC3E}">
        <p14:creationId xmlns:p14="http://schemas.microsoft.com/office/powerpoint/2010/main" val="87652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4029075" cy="1143000"/>
          </a:xfrm>
        </p:spPr>
        <p:txBody>
          <a:bodyPr>
            <a:normAutofit fontScale="90000"/>
          </a:bodyPr>
          <a:lstStyle/>
          <a:p>
            <a:r>
              <a:rPr lang="en-US" dirty="0"/>
              <a:t>Thomas Huxley and the X-Club</a:t>
            </a:r>
          </a:p>
        </p:txBody>
      </p:sp>
      <p:sp>
        <p:nvSpPr>
          <p:cNvPr id="3" name="Content Placeholder 2"/>
          <p:cNvSpPr>
            <a:spLocks noGrp="1"/>
          </p:cNvSpPr>
          <p:nvPr>
            <p:ph idx="1"/>
          </p:nvPr>
        </p:nvSpPr>
        <p:spPr>
          <a:xfrm>
            <a:off x="904874" y="2498983"/>
            <a:ext cx="7934325" cy="5181600"/>
          </a:xfrm>
        </p:spPr>
        <p:txBody>
          <a:bodyPr>
            <a:normAutofit/>
          </a:bodyPr>
          <a:lstStyle/>
          <a:p>
            <a:pPr marL="0" indent="0">
              <a:buNone/>
            </a:pPr>
            <a:r>
              <a:rPr lang="en-US" sz="4000" dirty="0"/>
              <a:t>Sought to establish “a scientific status for natural history, to rid the discipline of women, amateurs, and parsons, and to place a secular science into the center of cultural life in Victorian England.” </a:t>
            </a:r>
          </a:p>
          <a:p>
            <a:pPr marL="0" indent="0" algn="r">
              <a:buNone/>
            </a:pPr>
            <a:r>
              <a:rPr lang="en-US" dirty="0"/>
              <a:t>(“Science” and “Religion”, 2006, p. 87).</a:t>
            </a:r>
          </a:p>
        </p:txBody>
      </p:sp>
      <p:pic>
        <p:nvPicPr>
          <p:cNvPr id="1026" name="Picture 2" descr="Image result for thomas huxley x clu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0"/>
            <a:ext cx="4429125" cy="249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10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Evangelicalism and Science</a:t>
            </a:r>
          </a:p>
        </p:txBody>
      </p:sp>
      <p:sp>
        <p:nvSpPr>
          <p:cNvPr id="3" name="Content Placeholder 2"/>
          <p:cNvSpPr>
            <a:spLocks noGrp="1"/>
          </p:cNvSpPr>
          <p:nvPr>
            <p:ph idx="1"/>
          </p:nvPr>
        </p:nvSpPr>
        <p:spPr>
          <a:xfrm>
            <a:off x="914400" y="1219200"/>
            <a:ext cx="7772400" cy="5638800"/>
          </a:xfrm>
        </p:spPr>
        <p:txBody>
          <a:bodyPr>
            <a:normAutofit fontScale="92500" lnSpcReduction="10000"/>
          </a:bodyPr>
          <a:lstStyle/>
          <a:p>
            <a:pPr algn="l"/>
            <a:endParaRPr lang="en-US" sz="4400" b="0" i="0" u="none" strike="noStrike" baseline="0" dirty="0">
              <a:solidFill>
                <a:srgbClr val="000000"/>
              </a:solidFill>
              <a:latin typeface="Minion Pro"/>
            </a:endParaRPr>
          </a:p>
          <a:p>
            <a:pPr algn="just"/>
            <a:r>
              <a:rPr lang="en-US" sz="3200" b="0" i="0" u="none" strike="noStrike" baseline="0" dirty="0">
                <a:latin typeface="Minion Pro"/>
              </a:rPr>
              <a:t>As we explore evangelical reactions to science, it is important to emphasize that we are using the term </a:t>
            </a:r>
            <a:r>
              <a:rPr lang="en-US" sz="3200" b="0" i="1" u="none" strike="noStrike" baseline="0" dirty="0">
                <a:latin typeface="Minion Pro"/>
              </a:rPr>
              <a:t>evangelical </a:t>
            </a:r>
            <a:r>
              <a:rPr lang="en-US" sz="3200" b="0" i="0" u="none" strike="noStrike" baseline="0" dirty="0">
                <a:latin typeface="Minion Pro"/>
              </a:rPr>
              <a:t>in its historic sense, not in the way that it is sometimes associated with contemporary American politics, (e.g., “the white evangelical voter.”</a:t>
            </a:r>
          </a:p>
          <a:p>
            <a:pPr algn="just"/>
            <a:r>
              <a:rPr lang="en-US" dirty="0"/>
              <a:t>Historians use the term evangelical to characterize a Christian movement that exists around the world (in fact, roughly one-third of Christians around the world can be described as “evangelical” as classically defined.</a:t>
            </a:r>
            <a:endParaRPr lang="en-US" sz="3200" dirty="0"/>
          </a:p>
        </p:txBody>
      </p:sp>
    </p:spTree>
    <p:extLst>
      <p:ext uri="{BB962C8B-B14F-4D97-AF65-F5344CB8AC3E}">
        <p14:creationId xmlns:p14="http://schemas.microsoft.com/office/powerpoint/2010/main" val="21391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Evangelicalism and Science</a:t>
            </a:r>
          </a:p>
        </p:txBody>
      </p:sp>
      <p:sp>
        <p:nvSpPr>
          <p:cNvPr id="3" name="Content Placeholder 2"/>
          <p:cNvSpPr>
            <a:spLocks noGrp="1"/>
          </p:cNvSpPr>
          <p:nvPr>
            <p:ph idx="1"/>
          </p:nvPr>
        </p:nvSpPr>
        <p:spPr>
          <a:xfrm>
            <a:off x="914400" y="1219200"/>
            <a:ext cx="7772400" cy="5638800"/>
          </a:xfrm>
        </p:spPr>
        <p:txBody>
          <a:bodyPr>
            <a:normAutofit/>
          </a:bodyPr>
          <a:lstStyle/>
          <a:p>
            <a:pPr>
              <a:buNone/>
            </a:pPr>
            <a:r>
              <a:rPr lang="en-US" dirty="0"/>
              <a:t>Evangelicals are a diverse group</a:t>
            </a:r>
          </a:p>
          <a:p>
            <a:r>
              <a:rPr lang="en-US" dirty="0"/>
              <a:t>Rooted in the Protestant Reformation, Puritanism, and the revivalist movements in Great Britain and the United States.  </a:t>
            </a:r>
          </a:p>
          <a:p>
            <a:r>
              <a:rPr lang="en-US" dirty="0"/>
              <a:t>Typically defined by four theological stances</a:t>
            </a:r>
          </a:p>
          <a:p>
            <a:pPr lvl="1"/>
            <a:r>
              <a:rPr lang="en-US" sz="3200" dirty="0"/>
              <a:t>Personal conversion</a:t>
            </a:r>
          </a:p>
          <a:p>
            <a:pPr lvl="1"/>
            <a:r>
              <a:rPr lang="en-US" sz="3200" dirty="0"/>
              <a:t>High view of scripture</a:t>
            </a:r>
          </a:p>
          <a:p>
            <a:pPr lvl="1"/>
            <a:r>
              <a:rPr lang="en-US" sz="3200" dirty="0"/>
              <a:t>Salvation through Christ alone</a:t>
            </a:r>
          </a:p>
          <a:p>
            <a:pPr lvl="1"/>
            <a:r>
              <a:rPr lang="en-US" sz="3200" dirty="0"/>
              <a:t>Importance of sharing the “Good news”</a:t>
            </a:r>
          </a:p>
        </p:txBody>
      </p:sp>
    </p:spTree>
    <p:extLst>
      <p:ext uri="{BB962C8B-B14F-4D97-AF65-F5344CB8AC3E}">
        <p14:creationId xmlns:p14="http://schemas.microsoft.com/office/powerpoint/2010/main" val="168860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Evangelicalism and Science</a:t>
            </a:r>
          </a:p>
        </p:txBody>
      </p:sp>
      <p:sp>
        <p:nvSpPr>
          <p:cNvPr id="3" name="Content Placeholder 2"/>
          <p:cNvSpPr>
            <a:spLocks noGrp="1"/>
          </p:cNvSpPr>
          <p:nvPr>
            <p:ph idx="1"/>
          </p:nvPr>
        </p:nvSpPr>
        <p:spPr>
          <a:xfrm>
            <a:off x="914400" y="1219200"/>
            <a:ext cx="7772400" cy="5638800"/>
          </a:xfrm>
        </p:spPr>
        <p:txBody>
          <a:bodyPr>
            <a:normAutofit lnSpcReduction="10000"/>
          </a:bodyPr>
          <a:lstStyle/>
          <a:p>
            <a:pPr>
              <a:buNone/>
            </a:pPr>
            <a:r>
              <a:rPr lang="en-US" sz="3000" dirty="0"/>
              <a:t>Early evangelicalism was interested in science: </a:t>
            </a:r>
          </a:p>
          <a:p>
            <a:pPr lvl="1"/>
            <a:r>
              <a:rPr lang="en-US" sz="3000" dirty="0"/>
              <a:t>first, as a support for “natural theology”, </a:t>
            </a:r>
            <a:r>
              <a:rPr lang="en-US" sz="3000" i="1" dirty="0"/>
              <a:t>and</a:t>
            </a:r>
          </a:p>
          <a:p>
            <a:pPr lvl="1"/>
            <a:r>
              <a:rPr lang="en-US" sz="3000" dirty="0"/>
              <a:t>second, for the benefits that it could afford through medical science.</a:t>
            </a:r>
          </a:p>
          <a:p>
            <a:r>
              <a:rPr lang="en-US" sz="3000" dirty="0"/>
              <a:t>Natural theology was useful to support belief in God and to learn about God’s goodness.</a:t>
            </a:r>
          </a:p>
          <a:p>
            <a:r>
              <a:rPr lang="en-US" sz="3000" dirty="0"/>
              <a:t>Medical science allowed missionaries to express social concern by establishing hospitals at the same time they shared the gospel.  This was an expression of holistic ministry, social and spiritual concern.</a:t>
            </a:r>
          </a:p>
          <a:p>
            <a:pPr marL="57150" indent="0">
              <a:buNone/>
            </a:pPr>
            <a:endParaRPr lang="en-US" dirty="0"/>
          </a:p>
        </p:txBody>
      </p:sp>
    </p:spTree>
    <p:extLst>
      <p:ext uri="{BB962C8B-B14F-4D97-AF65-F5344CB8AC3E}">
        <p14:creationId xmlns:p14="http://schemas.microsoft.com/office/powerpoint/2010/main" val="329562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Protestants and Science</a:t>
            </a:r>
          </a:p>
        </p:txBody>
      </p:sp>
      <p:sp>
        <p:nvSpPr>
          <p:cNvPr id="3" name="Content Placeholder 2"/>
          <p:cNvSpPr>
            <a:spLocks noGrp="1"/>
          </p:cNvSpPr>
          <p:nvPr>
            <p:ph idx="1"/>
          </p:nvPr>
        </p:nvSpPr>
        <p:spPr>
          <a:xfrm>
            <a:off x="838200" y="1219200"/>
            <a:ext cx="7848600" cy="5638800"/>
          </a:xfrm>
        </p:spPr>
        <p:txBody>
          <a:bodyPr>
            <a:normAutofit fontScale="92500" lnSpcReduction="10000"/>
          </a:bodyPr>
          <a:lstStyle/>
          <a:p>
            <a:pPr>
              <a:buNone/>
            </a:pPr>
            <a:r>
              <a:rPr lang="en-US" dirty="0"/>
              <a:t>Some sociological research suggests that there were more Protestants involved in science relative to their numbers in the general population from the mid-1600’s until recently.  Why might this have been the case?</a:t>
            </a:r>
          </a:p>
          <a:p>
            <a:pPr lvl="1"/>
            <a:r>
              <a:rPr lang="en-US" dirty="0"/>
              <a:t>De </a:t>
            </a:r>
            <a:r>
              <a:rPr lang="en-US" dirty="0" err="1"/>
              <a:t>Candole</a:t>
            </a:r>
            <a:r>
              <a:rPr lang="en-US" dirty="0"/>
              <a:t> suggested that part of the reason is that Catholic clergy didn’t have children </a:t>
            </a:r>
          </a:p>
          <a:p>
            <a:pPr lvl="1"/>
            <a:r>
              <a:rPr lang="en-US" dirty="0"/>
              <a:t>The Protestant work ethic</a:t>
            </a:r>
          </a:p>
          <a:p>
            <a:pPr lvl="1"/>
            <a:r>
              <a:rPr lang="en-US" dirty="0"/>
              <a:t>Middle class vocational opportunities</a:t>
            </a:r>
          </a:p>
          <a:p>
            <a:pPr lvl="1"/>
            <a:r>
              <a:rPr lang="en-US" dirty="0"/>
              <a:t>Rediscovery of the idea that God can be worshiped through all forms of inquiry</a:t>
            </a:r>
          </a:p>
          <a:p>
            <a:pPr lvl="1"/>
            <a:r>
              <a:rPr lang="en-US" dirty="0"/>
              <a:t>Creation of universities in North America by Puritan and other European immigrants</a:t>
            </a:r>
          </a:p>
          <a:p>
            <a:endParaRPr lang="en-US" dirty="0"/>
          </a:p>
        </p:txBody>
      </p:sp>
    </p:spTree>
    <p:extLst>
      <p:ext uri="{BB962C8B-B14F-4D97-AF65-F5344CB8AC3E}">
        <p14:creationId xmlns:p14="http://schemas.microsoft.com/office/powerpoint/2010/main" val="60903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Science”</a:t>
            </a:r>
          </a:p>
        </p:txBody>
      </p:sp>
      <p:sp>
        <p:nvSpPr>
          <p:cNvPr id="3" name="Content Placeholder 2"/>
          <p:cNvSpPr>
            <a:spLocks noGrp="1"/>
          </p:cNvSpPr>
          <p:nvPr>
            <p:ph idx="1"/>
          </p:nvPr>
        </p:nvSpPr>
        <p:spPr>
          <a:xfrm>
            <a:off x="762000" y="1447800"/>
            <a:ext cx="7924800" cy="5410200"/>
          </a:xfrm>
        </p:spPr>
        <p:txBody>
          <a:bodyPr>
            <a:normAutofit fontScale="92500" lnSpcReduction="10000"/>
          </a:bodyPr>
          <a:lstStyle/>
          <a:p>
            <a:r>
              <a:rPr lang="en-US" dirty="0"/>
              <a:t>Until the mid-1800’s, there was not a significant sense of conflict between scientific and religious viewpoints.  </a:t>
            </a:r>
          </a:p>
          <a:p>
            <a:r>
              <a:rPr lang="en-US" dirty="0"/>
              <a:t>Partly, this was because most of the scientific community operated implicitly from a Christian worldview.  In fact, one can easily find works that involve both scientific and theological reflection up until this time.</a:t>
            </a:r>
          </a:p>
          <a:p>
            <a:r>
              <a:rPr lang="en-US" dirty="0"/>
              <a:t>And, since the time of Galileo, no scientific theory prior to the mid-1800’s had significantly challenged long-held theological views.  But that was about to change…</a:t>
            </a:r>
          </a:p>
        </p:txBody>
      </p:sp>
    </p:spTree>
    <p:extLst>
      <p:ext uri="{BB962C8B-B14F-4D97-AF65-F5344CB8AC3E}">
        <p14:creationId xmlns:p14="http://schemas.microsoft.com/office/powerpoint/2010/main" val="322116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1000"/>
            <a:ext cx="4419600" cy="6248400"/>
          </a:xfrm>
        </p:spPr>
        <p:txBody>
          <a:bodyPr>
            <a:normAutofit lnSpcReduction="10000"/>
          </a:bodyPr>
          <a:lstStyle/>
          <a:p>
            <a:pPr marL="0" indent="0">
              <a:buNone/>
            </a:pPr>
            <a:r>
              <a:rPr lang="en-US" dirty="0"/>
              <a:t>Charles Darwin embarked on a voyage aboard the </a:t>
            </a:r>
            <a:r>
              <a:rPr lang="en-US" i="1" dirty="0"/>
              <a:t>HMS Beagle </a:t>
            </a:r>
            <a:r>
              <a:rPr lang="en-US" dirty="0"/>
              <a:t>on December 27</a:t>
            </a:r>
            <a:r>
              <a:rPr lang="en-US" baseline="30000" dirty="0"/>
              <a:t>th</a:t>
            </a:r>
            <a:r>
              <a:rPr lang="en-US" dirty="0"/>
              <a:t>, 1831. The voyage lasted nearly five years. While traveling as a self-funded naturalist, he observed variations among geographically isolated species, which became the germinating seed of his theory of evolution.</a:t>
            </a:r>
          </a:p>
          <a:p>
            <a:pPr marL="0" indent="0">
              <a:buNone/>
            </a:pPr>
            <a:endParaRPr lang="en-US" dirty="0"/>
          </a:p>
        </p:txBody>
      </p:sp>
      <p:pic>
        <p:nvPicPr>
          <p:cNvPr id="2050" name="Picture 2" descr="http://upload.wikimedia.org/wikipedia/commons/9/94/PSM_V57_D097_Hms_beagle_in_the_straits_of_magell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44669" y="4571998"/>
            <a:ext cx="3343835" cy="21578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544668" y="2971800"/>
            <a:ext cx="3630707" cy="1723549"/>
          </a:xfrm>
          <a:prstGeom prst="rect">
            <a:avLst/>
          </a:prstGeom>
        </p:spPr>
        <p:txBody>
          <a:bodyPr wrap="square">
            <a:spAutoFit/>
          </a:bodyPr>
          <a:lstStyle/>
          <a:p>
            <a:endParaRPr lang="en-US" dirty="0"/>
          </a:p>
          <a:p>
            <a:r>
              <a:rPr lang="en-US" sz="1400" dirty="0"/>
              <a:t>Top: Charles Darwin, c. 1854, (</a:t>
            </a:r>
            <a:r>
              <a:rPr lang="en-US" sz="1400" dirty="0" err="1"/>
              <a:t>Maull</a:t>
            </a:r>
            <a:r>
              <a:rPr lang="en-US" sz="1400" dirty="0"/>
              <a:t> &amp; Fox), Public Domain: Wikimedia.</a:t>
            </a:r>
          </a:p>
          <a:p>
            <a:endParaRPr lang="en-US" sz="1400" dirty="0"/>
          </a:p>
          <a:p>
            <a:r>
              <a:rPr lang="en-US" sz="1400" dirty="0"/>
              <a:t>Below: </a:t>
            </a:r>
            <a:r>
              <a:rPr lang="en-US" sz="1400" i="1" dirty="0"/>
              <a:t>HMS Beagle in the Straits of Magellan</a:t>
            </a:r>
            <a:r>
              <a:rPr lang="en-US" sz="1400" dirty="0"/>
              <a:t>, R. T. Pritchett. Public Domain: Wikimedia.</a:t>
            </a:r>
            <a:endParaRPr lang="en-US" sz="1400" dirty="0">
              <a:hlinkClick r:id="rId3" tooltip="w:Robert Taylor Pritchett"/>
            </a:endParaRPr>
          </a:p>
          <a:p>
            <a:endParaRPr lang="en-US" dirty="0">
              <a:hlinkClick r:id="rId3" tooltip="w:Robert Taylor Pritchett"/>
            </a:endParaRPr>
          </a:p>
        </p:txBody>
      </p:sp>
      <p:pic>
        <p:nvPicPr>
          <p:cNvPr id="2052" name="Picture 4" descr="Three quarter length studio photo showing Darwin's characteristic large forehead and bushy eyebrows with deep set eyes, pug nose and mouth set in a determined look. He is bald on top, with dark hair and long side whiskers but no beard or moustache. His jacket is dark, with very wide lapels, and his trousers are a light check pattern. His shirt has an upright wing collar, and his cravat is tucked into his waistcoat which is a light fine checked patter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6640" y="180924"/>
            <a:ext cx="2099891" cy="2763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67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and Science</a:t>
            </a:r>
          </a:p>
        </p:txBody>
      </p:sp>
      <p:sp>
        <p:nvSpPr>
          <p:cNvPr id="3" name="Content Placeholder 2"/>
          <p:cNvSpPr>
            <a:spLocks noGrp="1"/>
          </p:cNvSpPr>
          <p:nvPr>
            <p:ph idx="1"/>
          </p:nvPr>
        </p:nvSpPr>
        <p:spPr>
          <a:xfrm>
            <a:off x="838200" y="1219200"/>
            <a:ext cx="6858000" cy="5791200"/>
          </a:xfrm>
        </p:spPr>
        <p:txBody>
          <a:bodyPr>
            <a:noAutofit/>
          </a:bodyPr>
          <a:lstStyle/>
          <a:p>
            <a:pPr marL="0" indent="0">
              <a:buNone/>
            </a:pPr>
            <a:r>
              <a:rPr lang="en-US" sz="2800" dirty="0"/>
              <a:t>Charles Darwin – 1859, </a:t>
            </a:r>
            <a:r>
              <a:rPr lang="en-US" sz="2800" i="1" dirty="0"/>
              <a:t>On the Origin of Species</a:t>
            </a:r>
          </a:p>
          <a:p>
            <a:r>
              <a:rPr lang="en-US" sz="2800" dirty="0"/>
              <a:t>Darwin’s view threatened the traditional view of creation.  A new form of theological interpretation, higher criticism, also began at about the same time.</a:t>
            </a:r>
          </a:p>
          <a:p>
            <a:r>
              <a:rPr lang="en-US" sz="2800" dirty="0"/>
              <a:t>Reactions:</a:t>
            </a:r>
          </a:p>
          <a:p>
            <a:pPr lvl="1"/>
            <a:r>
              <a:rPr lang="en-US" sz="2400" dirty="0"/>
              <a:t>Catholicism – avoid unnecessary conflicts with science</a:t>
            </a:r>
          </a:p>
          <a:p>
            <a:pPr lvl="1"/>
            <a:r>
              <a:rPr lang="en-US" sz="2400" dirty="0"/>
              <a:t>Liberal / neo-orthodox Protestantism – alter theology to fit science and reason</a:t>
            </a:r>
          </a:p>
          <a:p>
            <a:pPr lvl="1"/>
            <a:r>
              <a:rPr lang="en-US" sz="2400" dirty="0"/>
              <a:t>Fundamentalism – defend the “fundamentals” of the faith against “errant” views</a:t>
            </a:r>
          </a:p>
        </p:txBody>
      </p:sp>
      <p:pic>
        <p:nvPicPr>
          <p:cNvPr id="1026" name="Picture 2" descr="http://www.indiana.edu/~liblilly/darwin/img/ill_8_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l="34429" t="4844" r="35079" b="5378"/>
          <a:stretch/>
        </p:blipFill>
        <p:spPr bwMode="auto">
          <a:xfrm>
            <a:off x="7696200" y="228600"/>
            <a:ext cx="1299411"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4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Reactions</a:t>
            </a:r>
          </a:p>
        </p:txBody>
      </p:sp>
      <p:sp>
        <p:nvSpPr>
          <p:cNvPr id="3" name="Content Placeholder 2"/>
          <p:cNvSpPr>
            <a:spLocks noGrp="1"/>
          </p:cNvSpPr>
          <p:nvPr>
            <p:ph idx="1"/>
          </p:nvPr>
        </p:nvSpPr>
        <p:spPr>
          <a:xfrm>
            <a:off x="914400" y="1600200"/>
            <a:ext cx="7772400" cy="4525963"/>
          </a:xfrm>
        </p:spPr>
        <p:txBody>
          <a:bodyPr/>
          <a:lstStyle/>
          <a:p>
            <a:pPr marL="0" indent="0">
              <a:buNone/>
            </a:pPr>
            <a:r>
              <a:rPr lang="en-US" dirty="0"/>
              <a:t>Reactions emerged over time</a:t>
            </a:r>
          </a:p>
          <a:p>
            <a:r>
              <a:rPr lang="en-US" dirty="0"/>
              <a:t>Roman Catholicism gradually moved towards acceptance of evolutionary theory</a:t>
            </a:r>
          </a:p>
          <a:p>
            <a:r>
              <a:rPr lang="en-US" dirty="0"/>
              <a:t>Protestantism, reacting both to evolutionary theory and theological revision, underwent the </a:t>
            </a:r>
            <a:r>
              <a:rPr lang="en-US" i="1" dirty="0"/>
              <a:t>fundamentalist-modernist split</a:t>
            </a:r>
            <a:r>
              <a:rPr lang="en-US" dirty="0"/>
              <a:t>.</a:t>
            </a:r>
          </a:p>
          <a:p>
            <a:endParaRPr lang="en-US" dirty="0"/>
          </a:p>
          <a:p>
            <a:endParaRPr lang="en-US" dirty="0"/>
          </a:p>
        </p:txBody>
      </p:sp>
    </p:spTree>
    <p:extLst>
      <p:ext uri="{BB962C8B-B14F-4D97-AF65-F5344CB8AC3E}">
        <p14:creationId xmlns:p14="http://schemas.microsoft.com/office/powerpoint/2010/main" val="153125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Fundamentalist-Modernist Split</a:t>
            </a:r>
          </a:p>
        </p:txBody>
      </p:sp>
      <p:sp>
        <p:nvSpPr>
          <p:cNvPr id="3" name="Content Placeholder 2"/>
          <p:cNvSpPr>
            <a:spLocks noGrp="1"/>
          </p:cNvSpPr>
          <p:nvPr>
            <p:ph idx="1"/>
          </p:nvPr>
        </p:nvSpPr>
        <p:spPr>
          <a:xfrm>
            <a:off x="838200" y="1600200"/>
            <a:ext cx="7848600" cy="4525963"/>
          </a:xfrm>
        </p:spPr>
        <p:txBody>
          <a:bodyPr>
            <a:normAutofit fontScale="85000" lnSpcReduction="20000"/>
          </a:bodyPr>
          <a:lstStyle/>
          <a:p>
            <a:r>
              <a:rPr lang="en-US" dirty="0"/>
              <a:t>Liberal groups in the nineteenth century increasingly adopted a view of Scripture that focused on its moral and humane teachings and removed or minimized its authority concerning historical or scientific matters. </a:t>
            </a:r>
          </a:p>
          <a:p>
            <a:r>
              <a:rPr lang="en-US" dirty="0"/>
              <a:t>Fundamentalists maintained a literal interpretation of Scripture. It rejected Darwinism and higher criticism. Fundamentalists became suspicious of science, seeing it as having been hijacked to promote atheism and humanism. In reaction, fundamentalists tended to alter scientific views to make them fit their theological views.</a:t>
            </a:r>
          </a:p>
        </p:txBody>
      </p:sp>
    </p:spTree>
    <p:extLst>
      <p:ext uri="{BB962C8B-B14F-4D97-AF65-F5344CB8AC3E}">
        <p14:creationId xmlns:p14="http://schemas.microsoft.com/office/powerpoint/2010/main" val="1602897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Fundamentalist-Modernist Split</a:t>
            </a:r>
          </a:p>
        </p:txBody>
      </p:sp>
      <p:sp>
        <p:nvSpPr>
          <p:cNvPr id="3" name="Content Placeholder 2"/>
          <p:cNvSpPr>
            <a:spLocks noGrp="1"/>
          </p:cNvSpPr>
          <p:nvPr>
            <p:ph idx="1"/>
          </p:nvPr>
        </p:nvSpPr>
        <p:spPr>
          <a:xfrm>
            <a:off x="838200" y="1600200"/>
            <a:ext cx="7848600" cy="5181600"/>
          </a:xfrm>
        </p:spPr>
        <p:txBody>
          <a:bodyPr>
            <a:normAutofit fontScale="85000" lnSpcReduction="20000"/>
          </a:bodyPr>
          <a:lstStyle/>
          <a:p>
            <a:r>
              <a:rPr lang="en-US" dirty="0"/>
              <a:t>Liberal groups became pro-ecumenical, pro-social action, and pro-intellectual. (They worked to care for the needs of the poor and disenfranchised with any group who had similar aims, and they valued university education). </a:t>
            </a:r>
          </a:p>
          <a:p>
            <a:r>
              <a:rPr lang="en-US" dirty="0"/>
              <a:t>Fundamentalists focused on salvation instead of social concern </a:t>
            </a:r>
            <a:r>
              <a:rPr lang="en-US" i="1" dirty="0"/>
              <a:t>(“What does it matter if we improve your lot in life if you go to hell?”).</a:t>
            </a:r>
            <a:r>
              <a:rPr lang="en-US" dirty="0"/>
              <a:t> They became suspicious of other groups who didn’t focus primarily on salvation. And they became suspicious of higher education. They became anti-ecumenical, anti-social action, and anti-intellectual. “Bible Schools” that helped people become missionaries and pastors took the place of “liberal arts” education.</a:t>
            </a:r>
          </a:p>
        </p:txBody>
      </p:sp>
    </p:spTree>
    <p:extLst>
      <p:ext uri="{BB962C8B-B14F-4D97-AF65-F5344CB8AC3E}">
        <p14:creationId xmlns:p14="http://schemas.microsoft.com/office/powerpoint/2010/main" val="28319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Contemporary Scene</a:t>
            </a:r>
          </a:p>
        </p:txBody>
      </p:sp>
      <p:sp>
        <p:nvSpPr>
          <p:cNvPr id="3" name="Content Placeholder 2"/>
          <p:cNvSpPr>
            <a:spLocks noGrp="1"/>
          </p:cNvSpPr>
          <p:nvPr>
            <p:ph idx="1"/>
          </p:nvPr>
        </p:nvSpPr>
        <p:spPr/>
        <p:txBody>
          <a:bodyPr>
            <a:normAutofit/>
          </a:bodyPr>
          <a:lstStyle/>
          <a:p>
            <a:pPr marL="0" indent="0">
              <a:buNone/>
            </a:pPr>
            <a:r>
              <a:rPr lang="en-US" dirty="0"/>
              <a:t>For most contemporary evangelical, mainline, and Roman Catholic Christians, faith and science are seen as complementary ways of knowing, but with the recognition that areas of tension will occur. </a:t>
            </a:r>
          </a:p>
          <a:p>
            <a:pPr marL="0" indent="0">
              <a:buNone/>
            </a:pPr>
            <a:endParaRPr lang="en-US" dirty="0"/>
          </a:p>
        </p:txBody>
      </p:sp>
    </p:spTree>
    <p:extLst>
      <p:ext uri="{BB962C8B-B14F-4D97-AF65-F5344CB8AC3E}">
        <p14:creationId xmlns:p14="http://schemas.microsoft.com/office/powerpoint/2010/main" val="413116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lstStyle/>
          <a:p>
            <a:r>
              <a:rPr lang="en-US" i="1" dirty="0"/>
              <a:t>What experiences do you have of the ways that people from different Christian traditions react to science?</a:t>
            </a:r>
          </a:p>
          <a:p>
            <a:r>
              <a:rPr lang="en-US" i="1" dirty="0"/>
              <a:t>What remnants of the fundamentalist-modernist split can you see in how different Christian groups think about education, social concerns, and cooperating with other </a:t>
            </a:r>
            <a:r>
              <a:rPr lang="en-US" i="1"/>
              <a:t>religious groups?</a:t>
            </a:r>
            <a:endParaRPr lang="en-US" i="1" dirty="0"/>
          </a:p>
          <a:p>
            <a:endParaRPr lang="en-US" i="1" dirty="0"/>
          </a:p>
        </p:txBody>
      </p:sp>
    </p:spTree>
    <p:extLst>
      <p:ext uri="{BB962C8B-B14F-4D97-AF65-F5344CB8AC3E}">
        <p14:creationId xmlns:p14="http://schemas.microsoft.com/office/powerpoint/2010/main" val="338849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5362</TotalTime>
  <Words>3032</Words>
  <Application>Microsoft Office PowerPoint</Application>
  <PresentationFormat>On-screen Show (4:3)</PresentationFormat>
  <Paragraphs>196</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Minion Pro</vt:lpstr>
      <vt:lpstr>Sylfaen</vt:lpstr>
      <vt:lpstr>Trajan Pro</vt:lpstr>
      <vt:lpstr>Office Theme</vt:lpstr>
      <vt:lpstr>Integrative Approaches to Psychology and Christianity – 4th ed.</vt:lpstr>
      <vt:lpstr>PowerPoint Slides  to Accompany    Integrative Approaches to Psychology and Christianity, 4th  Edition   Chapter 2: Allies or Enemies: Historical Views on Faith and Science</vt:lpstr>
      <vt:lpstr>Middle Ages</vt:lpstr>
      <vt:lpstr>Middle Ages</vt:lpstr>
      <vt:lpstr>Middle Ages</vt:lpstr>
      <vt:lpstr>The Challenge of the Reformation</vt:lpstr>
      <vt:lpstr>The Challenge of the Reformation</vt:lpstr>
      <vt:lpstr>The Roman Catholic  Counter Reformation</vt:lpstr>
      <vt:lpstr>The Roman Catholic  Counter Reformation</vt:lpstr>
      <vt:lpstr>The Roman Catholic  Counter Reformation</vt:lpstr>
      <vt:lpstr>The Roman Catholic  Counter Reformation</vt:lpstr>
      <vt:lpstr>The Roman Catholic  Counter Reformation</vt:lpstr>
      <vt:lpstr>The Roman Catholic  Counter Reformation</vt:lpstr>
      <vt:lpstr>The Roman Catholic  Counter Reformation</vt:lpstr>
      <vt:lpstr>Jesuit influence on education</vt:lpstr>
      <vt:lpstr>The Roman Catholic  Counter Reformation</vt:lpstr>
      <vt:lpstr>Conflicting Views of the World</vt:lpstr>
      <vt:lpstr>Conflicting Views of the World</vt:lpstr>
      <vt:lpstr>Conflicting Views of the World</vt:lpstr>
      <vt:lpstr>Conflicting Views of the World</vt:lpstr>
      <vt:lpstr>Conflicting Views of the World</vt:lpstr>
      <vt:lpstr>Reflection Point</vt:lpstr>
      <vt:lpstr>Christianity and Science</vt:lpstr>
      <vt:lpstr>Christianity and Science</vt:lpstr>
      <vt:lpstr>Christianity and Science</vt:lpstr>
      <vt:lpstr>Reflection Point</vt:lpstr>
      <vt:lpstr>Thomas Huxley and the X-Club</vt:lpstr>
      <vt:lpstr>Evangelicalism and Science</vt:lpstr>
      <vt:lpstr>Evangelicalism and Science</vt:lpstr>
      <vt:lpstr>Evangelicalism and Science</vt:lpstr>
      <vt:lpstr>Protestants and Science</vt:lpstr>
      <vt:lpstr>“Normal Science”</vt:lpstr>
      <vt:lpstr>PowerPoint Presentation</vt:lpstr>
      <vt:lpstr>Christianity and Science</vt:lpstr>
      <vt:lpstr>Christian Reactions</vt:lpstr>
      <vt:lpstr>Fundamentalist-Modernist Split</vt:lpstr>
      <vt:lpstr>Fundamentalist-Modernist Split</vt:lpstr>
      <vt:lpstr>The Contemporary Scene</vt:lpstr>
      <vt:lpstr>Reflection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144</cp:revision>
  <dcterms:created xsi:type="dcterms:W3CDTF">2015-05-18T19:09:05Z</dcterms:created>
  <dcterms:modified xsi:type="dcterms:W3CDTF">2021-11-15T21:50:23Z</dcterms:modified>
</cp:coreProperties>
</file>