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9" r:id="rId2"/>
    <p:sldId id="256" r:id="rId3"/>
    <p:sldId id="260" r:id="rId4"/>
    <p:sldId id="261" r:id="rId5"/>
    <p:sldId id="262" r:id="rId6"/>
    <p:sldId id="263" r:id="rId7"/>
    <p:sldId id="264" r:id="rId8"/>
    <p:sldId id="265" r:id="rId9"/>
    <p:sldId id="266" r:id="rId10"/>
    <p:sldId id="289" r:id="rId11"/>
    <p:sldId id="267" r:id="rId12"/>
    <p:sldId id="268" r:id="rId13"/>
    <p:sldId id="269" r:id="rId14"/>
    <p:sldId id="270" r:id="rId15"/>
    <p:sldId id="271" r:id="rId16"/>
    <p:sldId id="272" r:id="rId17"/>
    <p:sldId id="273" r:id="rId18"/>
    <p:sldId id="274" r:id="rId19"/>
    <p:sldId id="275" r:id="rId20"/>
    <p:sldId id="285" r:id="rId21"/>
    <p:sldId id="286" r:id="rId22"/>
    <p:sldId id="287" r:id="rId23"/>
    <p:sldId id="276" r:id="rId24"/>
    <p:sldId id="277" r:id="rId25"/>
    <p:sldId id="278" r:id="rId26"/>
    <p:sldId id="279" r:id="rId27"/>
    <p:sldId id="280" r:id="rId28"/>
    <p:sldId id="281" r:id="rId29"/>
    <p:sldId id="282" r:id="rId30"/>
    <p:sldId id="283" r:id="rId31"/>
    <p:sldId id="284"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E9D6"/>
    <a:srgbClr val="000000"/>
    <a:srgbClr val="614537"/>
    <a:srgbClr val="7C5A4A"/>
    <a:srgbClr val="573D32"/>
    <a:srgbClr val="0A0605"/>
    <a:srgbClr val="F5EAD7"/>
    <a:srgbClr val="624537"/>
    <a:srgbClr val="A68B79"/>
    <a:srgbClr val="EADF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597563-6A4F-41FE-AACB-6353DADB4764}" v="4" dt="2021-11-06T16:44:38.0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746" y="108"/>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CD24B4-F731-4A45-A138-5D9478B02447}" type="datetimeFigureOut">
              <a:rPr lang="en-US" smtClean="0"/>
              <a:t>11/15/2021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10F01B-82FF-405B-92B7-CD9B0917B0F0}" type="slidenum">
              <a:rPr lang="en-US" smtClean="0"/>
              <a:t>‹#›</a:t>
            </a:fld>
            <a:endParaRPr lang="en-US"/>
          </a:p>
        </p:txBody>
      </p:sp>
    </p:spTree>
    <p:extLst>
      <p:ext uri="{BB962C8B-B14F-4D97-AF65-F5344CB8AC3E}">
        <p14:creationId xmlns:p14="http://schemas.microsoft.com/office/powerpoint/2010/main" val="835418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404421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304800"/>
            <a:ext cx="7620000" cy="1143000"/>
          </a:xfrm>
        </p:spPr>
        <p:txBody>
          <a:bodyPr/>
          <a:lstStyle/>
          <a:p>
            <a:r>
              <a:rPr lang="en-US"/>
              <a:t>Click to edit Master title style</a:t>
            </a:r>
          </a:p>
        </p:txBody>
      </p:sp>
      <p:sp>
        <p:nvSpPr>
          <p:cNvPr id="3" name="Content Placeholder 2"/>
          <p:cNvSpPr>
            <a:spLocks noGrp="1"/>
          </p:cNvSpPr>
          <p:nvPr>
            <p:ph idx="1"/>
          </p:nvPr>
        </p:nvSpPr>
        <p:spPr>
          <a:xfrm>
            <a:off x="1066800" y="1600200"/>
            <a:ext cx="76200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pic>
        <p:nvPicPr>
          <p:cNvPr id="9" name="Picture 8">
            <a:extLst>
              <a:ext uri="{FF2B5EF4-FFF2-40B4-BE49-F238E27FC236}">
                <a16:creationId xmlns:a16="http://schemas.microsoft.com/office/drawing/2014/main" id="{6EB65E3A-11FF-425A-831A-FF8FA272C787}"/>
              </a:ext>
            </a:extLst>
          </p:cNvPr>
          <p:cNvPicPr>
            <a:picLocks noChangeAspect="1"/>
          </p:cNvPicPr>
          <p:nvPr userDrawn="1"/>
        </p:nvPicPr>
        <p:blipFill>
          <a:blip r:embed="rId2"/>
          <a:stretch>
            <a:fillRect/>
          </a:stretch>
        </p:blipFill>
        <p:spPr>
          <a:xfrm rot="16200000">
            <a:off x="-3050850" y="3029742"/>
            <a:ext cx="6872937" cy="813453"/>
          </a:xfrm>
          <a:prstGeom prst="rect">
            <a:avLst/>
          </a:prstGeom>
        </p:spPr>
      </p:pic>
      <p:sp>
        <p:nvSpPr>
          <p:cNvPr id="10" name="TextBox 9">
            <a:extLst>
              <a:ext uri="{FF2B5EF4-FFF2-40B4-BE49-F238E27FC236}">
                <a16:creationId xmlns:a16="http://schemas.microsoft.com/office/drawing/2014/main" id="{64876B19-7276-4B17-9F31-BD1074E6B2E2}"/>
              </a:ext>
            </a:extLst>
          </p:cNvPr>
          <p:cNvSpPr txBox="1"/>
          <p:nvPr userDrawn="1"/>
        </p:nvSpPr>
        <p:spPr>
          <a:xfrm rot="16200000">
            <a:off x="-2898447" y="3144080"/>
            <a:ext cx="6568135" cy="584775"/>
          </a:xfrm>
          <a:prstGeom prst="rect">
            <a:avLst/>
          </a:prstGeom>
          <a:noFill/>
        </p:spPr>
        <p:txBody>
          <a:bodyPr wrap="square" rtlCol="0">
            <a:spAutoFit/>
          </a:bodyPr>
          <a:lstStyle/>
          <a:p>
            <a:pPr algn="ctr"/>
            <a:r>
              <a:rPr lang="en-US" sz="3200" b="1" dirty="0">
                <a:solidFill>
                  <a:srgbClr val="F3E9D6"/>
                </a:solidFill>
                <a:effectLst>
                  <a:outerShdw blurRad="38100" dist="38100" dir="2700000" algn="tl">
                    <a:srgbClr val="000000">
                      <a:alpha val="43137"/>
                    </a:srgbClr>
                  </a:outerShdw>
                </a:effectLst>
              </a:rPr>
              <a:t>Chapter 1: Athens &amp; Jerusalem</a:t>
            </a:r>
          </a:p>
        </p:txBody>
      </p:sp>
    </p:spTree>
    <p:extLst>
      <p:ext uri="{BB962C8B-B14F-4D97-AF65-F5344CB8AC3E}">
        <p14:creationId xmlns:p14="http://schemas.microsoft.com/office/powerpoint/2010/main" val="659832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687262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886444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3298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471722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3070138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029284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15499397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276698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3EE8BDB-6292-4AB0-A62E-E5BD730CA27B}" type="datetimeFigureOut">
              <a:rPr lang="en-US" smtClean="0"/>
              <a:pPr/>
              <a:t>11/15/2021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CB07BDD-472B-41CD-B68A-A5AA34049DED}" type="slidenum">
              <a:rPr lang="en-US" smtClean="0"/>
              <a:pPr/>
              <a:t>‹#›</a:t>
            </a:fld>
            <a:endParaRPr lang="en-US"/>
          </a:p>
        </p:txBody>
      </p:sp>
    </p:spTree>
    <p:extLst>
      <p:ext uri="{BB962C8B-B14F-4D97-AF65-F5344CB8AC3E}">
        <p14:creationId xmlns:p14="http://schemas.microsoft.com/office/powerpoint/2010/main" val="9077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9D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E8BDB-6292-4AB0-A62E-E5BD730CA27B}" type="datetimeFigureOut">
              <a:rPr lang="en-US" smtClean="0"/>
              <a:pPr/>
              <a:t>11/15/2021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B07BDD-472B-41CD-B68A-A5AA34049DED}" type="slidenum">
              <a:rPr lang="en-US" smtClean="0"/>
              <a:pPr/>
              <a:t>‹#›</a:t>
            </a:fld>
            <a:endParaRPr lang="en-US"/>
          </a:p>
        </p:txBody>
      </p:sp>
    </p:spTree>
    <p:extLst>
      <p:ext uri="{BB962C8B-B14F-4D97-AF65-F5344CB8AC3E}">
        <p14:creationId xmlns:p14="http://schemas.microsoft.com/office/powerpoint/2010/main" val="31180972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5D296C6-097A-4946-9988-E04BB10B19F2}"/>
              </a:ext>
            </a:extLst>
          </p:cNvPr>
          <p:cNvPicPr>
            <a:picLocks noChangeAspect="1"/>
          </p:cNvPicPr>
          <p:nvPr/>
        </p:nvPicPr>
        <p:blipFill>
          <a:blip r:embed="rId2"/>
          <a:stretch>
            <a:fillRect/>
          </a:stretch>
        </p:blipFill>
        <p:spPr>
          <a:xfrm>
            <a:off x="0" y="0"/>
            <a:ext cx="678007" cy="6858000"/>
          </a:xfrm>
          <a:prstGeom prst="rect">
            <a:avLst/>
          </a:prstGeom>
          <a:blipFill>
            <a:blip r:embed="rId3"/>
            <a:tile tx="0" ty="0" sx="100000" sy="100000" flip="none" algn="tl"/>
          </a:blipFill>
        </p:spPr>
      </p:pic>
      <p:sp>
        <p:nvSpPr>
          <p:cNvPr id="209" name="Subtitle 2">
            <a:extLst>
              <a:ext uri="{FF2B5EF4-FFF2-40B4-BE49-F238E27FC236}">
                <a16:creationId xmlns:a16="http://schemas.microsoft.com/office/drawing/2014/main" id="{DFE59A78-7B76-4B86-912A-BF115BDEC777}"/>
              </a:ext>
            </a:extLst>
          </p:cNvPr>
          <p:cNvSpPr>
            <a:spLocks noGrp="1"/>
          </p:cNvSpPr>
          <p:nvPr>
            <p:ph type="subTitle" idx="1"/>
          </p:nvPr>
        </p:nvSpPr>
        <p:spPr>
          <a:xfrm>
            <a:off x="990600" y="1828800"/>
            <a:ext cx="7848600" cy="1752600"/>
          </a:xfrm>
        </p:spPr>
        <p:txBody>
          <a:bodyPr>
            <a:normAutofit fontScale="25000" lnSpcReduction="20000"/>
          </a:bodyPr>
          <a:lstStyle/>
          <a:p>
            <a:r>
              <a:rPr lang="en-US" sz="24000" dirty="0">
                <a:solidFill>
                  <a:srgbClr val="614537"/>
                </a:solidFill>
                <a:latin typeface="Sylfaen" panose="010A0502050306030303" pitchFamily="18" charset="0"/>
              </a:rPr>
              <a:t>Chapter 1</a:t>
            </a:r>
          </a:p>
          <a:p>
            <a:r>
              <a:rPr lang="en-US" sz="24000" dirty="0">
                <a:solidFill>
                  <a:srgbClr val="614537"/>
                </a:solidFill>
                <a:latin typeface="Sylfaen" panose="010A0502050306030303" pitchFamily="18" charset="0"/>
              </a:rPr>
              <a:t>The Question of Necessity: Athens and Jerusalem</a:t>
            </a:r>
          </a:p>
          <a:p>
            <a:endParaRPr lang="en-US" sz="24000" dirty="0">
              <a:solidFill>
                <a:schemeClr val="tx1"/>
              </a:solidFill>
              <a:latin typeface="Sylfaen" panose="010A0502050306030303" pitchFamily="18" charset="0"/>
            </a:endParaRPr>
          </a:p>
          <a:p>
            <a:r>
              <a:rPr lang="en-US" sz="17600" dirty="0">
                <a:solidFill>
                  <a:srgbClr val="614537"/>
                </a:solidFill>
                <a:latin typeface="Sylfaen" panose="010A0502050306030303" pitchFamily="18" charset="0"/>
              </a:rPr>
              <a:t>David N. Entwistle, PsyD</a:t>
            </a:r>
          </a:p>
          <a:p>
            <a:endParaRPr lang="en-US" sz="17600" dirty="0">
              <a:solidFill>
                <a:srgbClr val="614537"/>
              </a:solidFill>
              <a:latin typeface="Sylfaen" panose="010A0502050306030303" pitchFamily="18" charset="0"/>
            </a:endParaRPr>
          </a:p>
          <a:p>
            <a:endParaRPr lang="en-US" sz="6000" dirty="0">
              <a:solidFill>
                <a:srgbClr val="614537"/>
              </a:solidFill>
              <a:latin typeface="Sylfaen" panose="010A0502050306030303" pitchFamily="18" charset="0"/>
            </a:endParaRPr>
          </a:p>
          <a:p>
            <a:r>
              <a:rPr lang="en-US" sz="5600" dirty="0">
                <a:solidFill>
                  <a:srgbClr val="614537"/>
                </a:solidFill>
                <a:latin typeface="Sylfaen" panose="010A0502050306030303" pitchFamily="18" charset="0"/>
              </a:rPr>
              <a:t>These slides are designed to accompany </a:t>
            </a:r>
            <a:r>
              <a:rPr lang="en-US" sz="5600" i="1" dirty="0">
                <a:solidFill>
                  <a:srgbClr val="614537"/>
                </a:solidFill>
                <a:latin typeface="Sylfaen" panose="010A0502050306030303" pitchFamily="18" charset="0"/>
              </a:rPr>
              <a:t>Integrative Approaches to Psychology and Christianity, 4</a:t>
            </a:r>
            <a:r>
              <a:rPr lang="en-US" sz="5600" i="1" baseline="30000" dirty="0">
                <a:solidFill>
                  <a:srgbClr val="614537"/>
                </a:solidFill>
                <a:latin typeface="Sylfaen" panose="010A0502050306030303" pitchFamily="18" charset="0"/>
              </a:rPr>
              <a:t>th</a:t>
            </a:r>
            <a:r>
              <a:rPr lang="en-US" sz="5600" i="1" dirty="0">
                <a:solidFill>
                  <a:srgbClr val="614537"/>
                </a:solidFill>
                <a:latin typeface="Sylfaen" panose="010A0502050306030303" pitchFamily="18" charset="0"/>
              </a:rPr>
              <a:t> ed</a:t>
            </a:r>
            <a:r>
              <a:rPr lang="en-US" sz="5600" dirty="0">
                <a:solidFill>
                  <a:srgbClr val="614537"/>
                </a:solidFill>
                <a:latin typeface="Sylfaen" panose="010A0502050306030303" pitchFamily="18" charset="0"/>
              </a:rPr>
              <a:t>.  </a:t>
            </a:r>
          </a:p>
          <a:p>
            <a:endParaRPr lang="en-US" sz="5600" dirty="0">
              <a:solidFill>
                <a:srgbClr val="614537"/>
              </a:solidFill>
              <a:latin typeface="Sylfaen" panose="010A0502050306030303" pitchFamily="18" charset="0"/>
            </a:endParaRPr>
          </a:p>
          <a:p>
            <a:r>
              <a:rPr lang="en-US" sz="4400" dirty="0">
                <a:solidFill>
                  <a:srgbClr val="614537"/>
                </a:solidFill>
                <a:latin typeface="Sylfaen" panose="010A0502050306030303" pitchFamily="18" charset="0"/>
              </a:rPr>
              <a:t>Material protected by copy write.  Users are welcome to make changes to the presentations and to use them for educational purposes, provided that the original acknowledgement is maintained and any changes to the presentation clearly identified</a:t>
            </a:r>
            <a:r>
              <a:rPr lang="en-US" sz="6000" dirty="0">
                <a:solidFill>
                  <a:srgbClr val="614537"/>
                </a:solidFill>
                <a:latin typeface="Sylfaen" panose="010A0502050306030303" pitchFamily="18" charset="0"/>
              </a:rPr>
              <a:t>. </a:t>
            </a:r>
          </a:p>
          <a:p>
            <a:endParaRPr lang="en-US" dirty="0">
              <a:solidFill>
                <a:schemeClr val="tx1"/>
              </a:solidFill>
              <a:latin typeface="Sylfaen" panose="010A0502050306030303" pitchFamily="18" charset="0"/>
            </a:endParaRPr>
          </a:p>
          <a:p>
            <a:endParaRPr lang="en-US" dirty="0">
              <a:solidFill>
                <a:schemeClr val="tx1"/>
              </a:solidFill>
              <a:latin typeface="Sylfaen" panose="010A0502050306030303" pitchFamily="18" charset="0"/>
            </a:endParaRPr>
          </a:p>
        </p:txBody>
      </p:sp>
      <p:sp>
        <p:nvSpPr>
          <p:cNvPr id="210" name="Title 1">
            <a:extLst>
              <a:ext uri="{FF2B5EF4-FFF2-40B4-BE49-F238E27FC236}">
                <a16:creationId xmlns:a16="http://schemas.microsoft.com/office/drawing/2014/main" id="{65017CC9-55B5-4ED5-A6AC-A0E159D3F299}"/>
              </a:ext>
            </a:extLst>
          </p:cNvPr>
          <p:cNvSpPr>
            <a:spLocks noGrp="1"/>
          </p:cNvSpPr>
          <p:nvPr>
            <p:ph type="ctrTitle"/>
          </p:nvPr>
        </p:nvSpPr>
        <p:spPr>
          <a:xfrm>
            <a:off x="990600" y="-14264"/>
            <a:ext cx="7772400" cy="1470025"/>
          </a:xfrm>
        </p:spPr>
        <p:txBody>
          <a:bodyPr>
            <a:normAutofit/>
          </a:bodyPr>
          <a:lstStyle/>
          <a:p>
            <a:r>
              <a:rPr lang="en-US" dirty="0">
                <a:solidFill>
                  <a:srgbClr val="614537"/>
                </a:solidFill>
                <a:latin typeface="Trajan Pro" pitchFamily="18" charset="0"/>
              </a:rPr>
              <a:t>Integrative Approaches</a:t>
            </a:r>
            <a:br>
              <a:rPr lang="en-US" dirty="0">
                <a:solidFill>
                  <a:srgbClr val="614537"/>
                </a:solidFill>
                <a:latin typeface="Trajan Pro" pitchFamily="18" charset="0"/>
              </a:rPr>
            </a:br>
            <a:r>
              <a:rPr lang="en-US" sz="2700" dirty="0">
                <a:solidFill>
                  <a:srgbClr val="614537"/>
                </a:solidFill>
                <a:latin typeface="Trajan Pro" pitchFamily="18" charset="0"/>
              </a:rPr>
              <a:t>to Psychology and Christianity – 4</a:t>
            </a:r>
            <a:r>
              <a:rPr lang="en-US" sz="2700" baseline="30000" dirty="0">
                <a:solidFill>
                  <a:srgbClr val="614537"/>
                </a:solidFill>
                <a:latin typeface="Trajan Pro" pitchFamily="18" charset="0"/>
              </a:rPr>
              <a:t>th</a:t>
            </a:r>
            <a:r>
              <a:rPr lang="en-US" sz="2700" dirty="0">
                <a:solidFill>
                  <a:srgbClr val="614537"/>
                </a:solidFill>
                <a:latin typeface="Trajan Pro" pitchFamily="18" charset="0"/>
              </a:rPr>
              <a:t> ed.</a:t>
            </a:r>
          </a:p>
        </p:txBody>
      </p:sp>
    </p:spTree>
    <p:extLst>
      <p:ext uri="{BB962C8B-B14F-4D97-AF65-F5344CB8AC3E}">
        <p14:creationId xmlns:p14="http://schemas.microsoft.com/office/powerpoint/2010/main" val="1908709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190836" y="2895600"/>
            <a:ext cx="3505200" cy="1470025"/>
          </a:xfrm>
        </p:spPr>
        <p:txBody>
          <a:bodyPr>
            <a:normAutofit fontScale="90000"/>
          </a:bodyPr>
          <a:lstStyle/>
          <a:p>
            <a:r>
              <a:rPr lang="en-US" sz="3100" dirty="0">
                <a:latin typeface="Sylfaen" panose="010A0502050306030303" pitchFamily="18" charset="0"/>
              </a:rPr>
              <a:t>PowerPoint Slides </a:t>
            </a:r>
            <a:br>
              <a:rPr lang="en-US" sz="3100" dirty="0">
                <a:latin typeface="Sylfaen" panose="010A0502050306030303" pitchFamily="18" charset="0"/>
              </a:rPr>
            </a:br>
            <a:r>
              <a:rPr lang="en-US" sz="3100" dirty="0">
                <a:latin typeface="Sylfaen" panose="010A0502050306030303" pitchFamily="18" charset="0"/>
              </a:rPr>
              <a:t>to Accompany</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 </a:t>
            </a:r>
            <a:r>
              <a:rPr lang="en-US" sz="3100" i="1" dirty="0">
                <a:latin typeface="Sylfaen" panose="010A0502050306030303" pitchFamily="18" charset="0"/>
              </a:rPr>
              <a:t>Integrative Approaches to Psychology and Christianity, 4</a:t>
            </a:r>
            <a:r>
              <a:rPr lang="en-US" sz="3100" i="1" baseline="30000" dirty="0">
                <a:latin typeface="Sylfaen" panose="010A0502050306030303" pitchFamily="18" charset="0"/>
              </a:rPr>
              <a:t>th</a:t>
            </a:r>
            <a:r>
              <a:rPr lang="en-US" sz="3100" i="1" dirty="0">
                <a:latin typeface="Sylfaen" panose="010A0502050306030303" pitchFamily="18" charset="0"/>
              </a:rPr>
              <a:t>  Edition</a:t>
            </a:r>
            <a:br>
              <a:rPr lang="en-US" sz="3100" dirty="0">
                <a:latin typeface="Sylfaen" panose="010A0502050306030303" pitchFamily="18" charset="0"/>
              </a:rPr>
            </a:br>
            <a:br>
              <a:rPr lang="en-US" sz="3100" dirty="0">
                <a:latin typeface="Sylfaen" panose="010A0502050306030303" pitchFamily="18" charset="0"/>
              </a:rPr>
            </a:br>
            <a:br>
              <a:rPr lang="en-US" sz="3100" dirty="0">
                <a:latin typeface="Sylfaen" panose="010A0502050306030303" pitchFamily="18" charset="0"/>
              </a:rPr>
            </a:br>
            <a:r>
              <a:rPr lang="en-US" sz="3100" dirty="0">
                <a:latin typeface="Sylfaen" panose="010A0502050306030303" pitchFamily="18" charset="0"/>
              </a:rPr>
              <a:t>Chapter 1</a:t>
            </a:r>
            <a:br>
              <a:rPr lang="en-US" sz="3100" dirty="0">
                <a:latin typeface="Sylfaen" panose="010A0502050306030303" pitchFamily="18" charset="0"/>
              </a:rPr>
            </a:br>
            <a:r>
              <a:rPr lang="en-US" sz="3100" dirty="0">
                <a:latin typeface="Sylfaen" panose="010A0502050306030303" pitchFamily="18" charset="0"/>
              </a:rPr>
              <a:t>The Question of Necessity: Athens and Jerusalem</a:t>
            </a:r>
            <a:br>
              <a:rPr lang="en-US" sz="3100" dirty="0">
                <a:latin typeface="Sylfaen" panose="010A0502050306030303" pitchFamily="18" charset="0"/>
              </a:rPr>
            </a:br>
            <a:endParaRPr lang="en-US" sz="3100" dirty="0">
              <a:latin typeface="Sylfaen" panose="010A0502050306030303" pitchFamily="18" charset="0"/>
            </a:endParaRPr>
          </a:p>
        </p:txBody>
      </p:sp>
      <p:pic>
        <p:nvPicPr>
          <p:cNvPr id="5" name="Picture 4">
            <a:extLst>
              <a:ext uri="{FF2B5EF4-FFF2-40B4-BE49-F238E27FC236}">
                <a16:creationId xmlns:a16="http://schemas.microsoft.com/office/drawing/2014/main" id="{A0049BC6-283C-4818-AAAC-AFAEF8A90BA3}"/>
              </a:ext>
            </a:extLst>
          </p:cNvPr>
          <p:cNvPicPr>
            <a:picLocks noChangeAspect="1"/>
          </p:cNvPicPr>
          <p:nvPr/>
        </p:nvPicPr>
        <p:blipFill>
          <a:blip r:embed="rId2"/>
          <a:stretch>
            <a:fillRect/>
          </a:stretch>
        </p:blipFill>
        <p:spPr>
          <a:xfrm>
            <a:off x="457200" y="304800"/>
            <a:ext cx="4336584" cy="6248400"/>
          </a:xfrm>
          <a:prstGeom prst="rect">
            <a:avLst/>
          </a:prstGeom>
        </p:spPr>
      </p:pic>
    </p:spTree>
    <p:extLst>
      <p:ext uri="{BB962C8B-B14F-4D97-AF65-F5344CB8AC3E}">
        <p14:creationId xmlns:p14="http://schemas.microsoft.com/office/powerpoint/2010/main" val="6674520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Spirit Filled Church </a:t>
            </a:r>
            <a:br>
              <a:rPr lang="en-US" dirty="0"/>
            </a:br>
            <a:r>
              <a:rPr lang="en-US" dirty="0"/>
              <a:t>of Our Lord Jesus</a:t>
            </a:r>
          </a:p>
        </p:txBody>
      </p:sp>
      <p:sp>
        <p:nvSpPr>
          <p:cNvPr id="3" name="Content Placeholder 2"/>
          <p:cNvSpPr>
            <a:spLocks noGrp="1"/>
          </p:cNvSpPr>
          <p:nvPr>
            <p:ph idx="1"/>
          </p:nvPr>
        </p:nvSpPr>
        <p:spPr>
          <a:xfrm>
            <a:off x="990600" y="1600200"/>
            <a:ext cx="8077200" cy="5029200"/>
          </a:xfrm>
        </p:spPr>
        <p:txBody>
          <a:bodyPr>
            <a:normAutofit lnSpcReduction="10000"/>
          </a:bodyPr>
          <a:lstStyle/>
          <a:p>
            <a:pPr marL="0" indent="0">
              <a:buNone/>
            </a:pPr>
            <a:r>
              <a:rPr lang="en-US" dirty="0"/>
              <a:t>Recall the story of the people in a church, unknowingly overcome with carbon monoxide.</a:t>
            </a:r>
          </a:p>
          <a:p>
            <a:r>
              <a:rPr lang="en-US" dirty="0"/>
              <a:t>Why might they have prayed for each other rather than leaving the building?  </a:t>
            </a:r>
          </a:p>
          <a:p>
            <a:pPr lvl="1"/>
            <a:r>
              <a:rPr lang="en-US" dirty="0"/>
              <a:t>Physical evidence: Can you see CO</a:t>
            </a:r>
            <a:r>
              <a:rPr lang="en-US" baseline="-25000" dirty="0"/>
              <a:t>2</a:t>
            </a:r>
            <a:r>
              <a:rPr lang="en-US" dirty="0"/>
              <a:t>?</a:t>
            </a:r>
          </a:p>
          <a:p>
            <a:pPr lvl="1"/>
            <a:r>
              <a:rPr lang="en-US" dirty="0"/>
              <a:t>Spiritual evidence: Can you see the Spirit of God?</a:t>
            </a:r>
          </a:p>
          <a:p>
            <a:r>
              <a:rPr lang="en-US" dirty="0"/>
              <a:t>Are there any hints about the culture or theological framework of the church that might help explain why they stayed and prayed?</a:t>
            </a:r>
          </a:p>
          <a:p>
            <a:endParaRPr lang="en-US" dirty="0"/>
          </a:p>
        </p:txBody>
      </p:sp>
    </p:spTree>
    <p:extLst>
      <p:ext uri="{BB962C8B-B14F-4D97-AF65-F5344CB8AC3E}">
        <p14:creationId xmlns:p14="http://schemas.microsoft.com/office/powerpoint/2010/main" val="4165229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143000"/>
          </a:xfrm>
        </p:spPr>
        <p:txBody>
          <a:bodyPr/>
          <a:lstStyle/>
          <a:p>
            <a:r>
              <a:rPr lang="en-US" dirty="0"/>
              <a:t>A Metaphysical Rorschach</a:t>
            </a:r>
          </a:p>
        </p:txBody>
      </p:sp>
      <p:sp>
        <p:nvSpPr>
          <p:cNvPr id="3" name="Content Placeholder 2"/>
          <p:cNvSpPr>
            <a:spLocks noGrp="1"/>
          </p:cNvSpPr>
          <p:nvPr>
            <p:ph idx="1"/>
          </p:nvPr>
        </p:nvSpPr>
        <p:spPr>
          <a:xfrm>
            <a:off x="838200" y="1295400"/>
            <a:ext cx="7794813" cy="2057400"/>
          </a:xfrm>
        </p:spPr>
        <p:txBody>
          <a:bodyPr>
            <a:noAutofit/>
          </a:bodyPr>
          <a:lstStyle/>
          <a:p>
            <a:pPr marL="0" indent="0">
              <a:buNone/>
            </a:pPr>
            <a:r>
              <a:rPr lang="en-US" sz="2800" dirty="0"/>
              <a:t>Hermann Rorschach, a Swiss psychiatrist, enjoyed </a:t>
            </a:r>
            <a:r>
              <a:rPr lang="en-US" sz="2800" i="1" dirty="0" err="1"/>
              <a:t>klecksography</a:t>
            </a:r>
            <a:r>
              <a:rPr lang="en-US" sz="2800" dirty="0"/>
              <a:t> - making pictures out of inkblots.  He noticed that people saw different things in the inkblots, leading him to create the test that bears his name for clinical and diagnostic purposes.</a:t>
            </a:r>
          </a:p>
        </p:txBody>
      </p:sp>
      <p:pic>
        <p:nvPicPr>
          <p:cNvPr id="1026" name="Picture 2" descr="E:\DCIM\100D5200\DSC_0271.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805" t="3544" r="13424" b="1886"/>
          <a:stretch/>
        </p:blipFill>
        <p:spPr bwMode="auto">
          <a:xfrm>
            <a:off x="4800600" y="3574651"/>
            <a:ext cx="3832413" cy="314724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upload.wikimedia.org/wikipedia/commons/5/5b/Hermann_Rorschach_c.1910.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0371" y="3748880"/>
            <a:ext cx="1709041" cy="28043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735570" y="3747890"/>
            <a:ext cx="1981200" cy="2800767"/>
          </a:xfrm>
          <a:prstGeom prst="rect">
            <a:avLst/>
          </a:prstGeom>
          <a:noFill/>
        </p:spPr>
        <p:txBody>
          <a:bodyPr wrap="square" rtlCol="0">
            <a:spAutoFit/>
          </a:bodyPr>
          <a:lstStyle/>
          <a:p>
            <a:r>
              <a:rPr lang="en-US" sz="1600" dirty="0"/>
              <a:t>Image at right: a colorful inkblot made by Dr. Entwistle.  </a:t>
            </a:r>
            <a:r>
              <a:rPr lang="en-US" sz="1600" i="1" dirty="0"/>
              <a:t>What might this be?</a:t>
            </a:r>
          </a:p>
          <a:p>
            <a:endParaRPr lang="en-US" sz="1600" dirty="0"/>
          </a:p>
          <a:p>
            <a:r>
              <a:rPr lang="en-US" sz="1600" dirty="0"/>
              <a:t>Image at left: Hermann Rorschach c. 1921, public domain</a:t>
            </a:r>
          </a:p>
          <a:p>
            <a:r>
              <a:rPr lang="en-US" sz="1600" dirty="0"/>
              <a:t>photo credit: Wikimedia Commons</a:t>
            </a:r>
          </a:p>
        </p:txBody>
      </p:sp>
    </p:spTree>
    <p:extLst>
      <p:ext uri="{BB962C8B-B14F-4D97-AF65-F5344CB8AC3E}">
        <p14:creationId xmlns:p14="http://schemas.microsoft.com/office/powerpoint/2010/main" val="3892166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Metaphysical Rorschach</a:t>
            </a:r>
          </a:p>
        </p:txBody>
      </p:sp>
      <p:sp>
        <p:nvSpPr>
          <p:cNvPr id="3" name="Content Placeholder 2"/>
          <p:cNvSpPr>
            <a:spLocks noGrp="1"/>
          </p:cNvSpPr>
          <p:nvPr>
            <p:ph idx="1"/>
          </p:nvPr>
        </p:nvSpPr>
        <p:spPr>
          <a:xfrm>
            <a:off x="914400" y="1295400"/>
            <a:ext cx="8001000" cy="2209800"/>
          </a:xfrm>
        </p:spPr>
        <p:txBody>
          <a:bodyPr>
            <a:noAutofit/>
          </a:bodyPr>
          <a:lstStyle/>
          <a:p>
            <a:pPr marL="0" indent="0">
              <a:buNone/>
            </a:pPr>
            <a:r>
              <a:rPr lang="en-US" sz="2800" dirty="0"/>
              <a:t>Metaphysics deals with the nature of reality.  How one interprets the story of the worshipers at the Spirit Filled Church of our Lord Jesus may tell us quite a bit about the person, such as his or her views about:</a:t>
            </a:r>
          </a:p>
          <a:p>
            <a:r>
              <a:rPr lang="en-US" sz="2800" dirty="0"/>
              <a:t>religion in general</a:t>
            </a:r>
          </a:p>
          <a:p>
            <a:r>
              <a:rPr lang="en-US" sz="2800" dirty="0"/>
              <a:t>this specific religious group</a:t>
            </a:r>
          </a:p>
          <a:p>
            <a:r>
              <a:rPr lang="en-US" sz="2800" dirty="0"/>
              <a:t>the world (could supernatural elements have been at work, such as demon oppression, God causing concerned relatives to call the police, etc.?)</a:t>
            </a:r>
          </a:p>
          <a:p>
            <a:pPr marL="0" indent="0">
              <a:buNone/>
            </a:pPr>
            <a:r>
              <a:rPr lang="en-US" sz="2800" dirty="0"/>
              <a:t>What was your reaction to the story?</a:t>
            </a:r>
          </a:p>
          <a:p>
            <a:pPr marL="0" indent="0">
              <a:buNone/>
            </a:pPr>
            <a:r>
              <a:rPr lang="en-US" sz="2800" dirty="0"/>
              <a:t>What does your reaction reveal about you?</a:t>
            </a:r>
          </a:p>
        </p:txBody>
      </p:sp>
    </p:spTree>
    <p:extLst>
      <p:ext uri="{BB962C8B-B14F-4D97-AF65-F5344CB8AC3E}">
        <p14:creationId xmlns:p14="http://schemas.microsoft.com/office/powerpoint/2010/main" val="660664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762000"/>
            <a:ext cx="4191000" cy="3747551"/>
          </a:xfrm>
        </p:spPr>
        <p:txBody>
          <a:bodyPr>
            <a:normAutofit fontScale="90000"/>
          </a:bodyPr>
          <a:lstStyle/>
          <a:p>
            <a:r>
              <a:rPr lang="en-US" sz="6000" i="1" dirty="0">
                <a:latin typeface="Sylfaen" panose="010A0502050306030303" pitchFamily="18" charset="0"/>
              </a:rPr>
              <a:t>“What indeed has Athens to do with Jerusalem?”</a:t>
            </a:r>
            <a:br>
              <a:rPr lang="en-US" sz="6000" i="1" dirty="0">
                <a:latin typeface="Sylfaen" panose="010A0502050306030303" pitchFamily="18" charset="0"/>
              </a:rPr>
            </a:br>
            <a:endParaRPr lang="en-US" sz="3100" dirty="0">
              <a:latin typeface="Sylfaen" panose="010A0502050306030303" pitchFamily="18" charset="0"/>
            </a:endParaRPr>
          </a:p>
        </p:txBody>
      </p:sp>
      <p:sp>
        <p:nvSpPr>
          <p:cNvPr id="4" name="Subtitle 3"/>
          <p:cNvSpPr>
            <a:spLocks noGrp="1"/>
          </p:cNvSpPr>
          <p:nvPr>
            <p:ph type="subTitle" idx="1"/>
          </p:nvPr>
        </p:nvSpPr>
        <p:spPr>
          <a:xfrm>
            <a:off x="457200" y="4528391"/>
            <a:ext cx="4191000" cy="1752600"/>
          </a:xfrm>
        </p:spPr>
        <p:txBody>
          <a:bodyPr/>
          <a:lstStyle/>
          <a:p>
            <a:r>
              <a:rPr lang="en-US" dirty="0">
                <a:solidFill>
                  <a:schemeClr val="tx1"/>
                </a:solidFill>
              </a:rPr>
              <a:t>Quintus </a:t>
            </a:r>
            <a:r>
              <a:rPr lang="en-US" dirty="0" err="1">
                <a:solidFill>
                  <a:schemeClr val="tx1"/>
                </a:solidFill>
              </a:rPr>
              <a:t>Septimius</a:t>
            </a:r>
            <a:r>
              <a:rPr lang="en-US" dirty="0">
                <a:solidFill>
                  <a:schemeClr val="tx1"/>
                </a:solidFill>
              </a:rPr>
              <a:t> </a:t>
            </a:r>
            <a:r>
              <a:rPr lang="en-US" dirty="0" err="1">
                <a:solidFill>
                  <a:schemeClr val="tx1"/>
                </a:solidFill>
              </a:rPr>
              <a:t>Florens</a:t>
            </a:r>
            <a:r>
              <a:rPr lang="en-US" dirty="0">
                <a:solidFill>
                  <a:schemeClr val="tx1"/>
                </a:solidFill>
              </a:rPr>
              <a:t> </a:t>
            </a:r>
            <a:r>
              <a:rPr lang="en-US" dirty="0" err="1">
                <a:solidFill>
                  <a:schemeClr val="tx1"/>
                </a:solidFill>
              </a:rPr>
              <a:t>Tertullianus</a:t>
            </a:r>
            <a:endParaRPr lang="en-US" dirty="0">
              <a:solidFill>
                <a:schemeClr val="tx1"/>
              </a:solidFill>
            </a:endParaRPr>
          </a:p>
          <a:p>
            <a:r>
              <a:rPr lang="en-US" dirty="0">
                <a:solidFill>
                  <a:schemeClr val="tx1"/>
                </a:solidFill>
              </a:rPr>
              <a:t>c. 155 – c. 240 AD</a:t>
            </a:r>
          </a:p>
        </p:txBody>
      </p:sp>
      <p:pic>
        <p:nvPicPr>
          <p:cNvPr id="1026" name="Picture 2" descr="http://upload.wikimedia.org/wikipedia/commons/e/e9/Tertullia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29561" y="228600"/>
            <a:ext cx="4109125" cy="495461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5029200" y="5183210"/>
            <a:ext cx="3810000" cy="1692771"/>
          </a:xfrm>
          <a:prstGeom prst="rect">
            <a:avLst/>
          </a:prstGeom>
        </p:spPr>
        <p:txBody>
          <a:bodyPr wrap="square">
            <a:spAutoFit/>
          </a:bodyPr>
          <a:lstStyle/>
          <a:p>
            <a:pPr algn="ctr"/>
            <a:r>
              <a:rPr lang="en-US" sz="2400" dirty="0"/>
              <a:t>Woodcut of Tertullian</a:t>
            </a:r>
          </a:p>
          <a:p>
            <a:pPr algn="ctr"/>
            <a:r>
              <a:rPr lang="fr-FR" sz="1600" i="1" dirty="0"/>
              <a:t>Les vrais </a:t>
            </a:r>
            <a:r>
              <a:rPr lang="fr-FR" sz="1600" i="1" dirty="0" err="1"/>
              <a:t>pourtraits</a:t>
            </a:r>
            <a:r>
              <a:rPr lang="fr-FR" sz="1600" i="1" dirty="0"/>
              <a:t> et vies des hommes illustres </a:t>
            </a:r>
            <a:r>
              <a:rPr lang="fr-FR" sz="1600" i="1" dirty="0" err="1"/>
              <a:t>grecz</a:t>
            </a:r>
            <a:r>
              <a:rPr lang="fr-FR" sz="1600" i="1" dirty="0"/>
              <a:t>, latins et </a:t>
            </a:r>
            <a:r>
              <a:rPr lang="fr-FR" sz="1600" i="1" dirty="0" err="1"/>
              <a:t>payens</a:t>
            </a:r>
            <a:r>
              <a:rPr lang="fr-FR" sz="1600" i="1" dirty="0"/>
              <a:t> </a:t>
            </a:r>
          </a:p>
          <a:p>
            <a:pPr algn="ctr"/>
            <a:r>
              <a:rPr lang="fr-FR" sz="1600" dirty="0"/>
              <a:t>by André </a:t>
            </a:r>
            <a:r>
              <a:rPr lang="fr-FR" sz="1600" dirty="0" err="1"/>
              <a:t>Thévet</a:t>
            </a:r>
            <a:r>
              <a:rPr lang="fr-FR" sz="1600" dirty="0"/>
              <a:t>, 1584. </a:t>
            </a:r>
          </a:p>
          <a:p>
            <a:pPr algn="ctr"/>
            <a:r>
              <a:rPr lang="fr-FR" sz="1600" dirty="0"/>
              <a:t>public </a:t>
            </a:r>
            <a:r>
              <a:rPr lang="fr-FR" sz="1600" dirty="0" err="1"/>
              <a:t>domain</a:t>
            </a:r>
            <a:endParaRPr lang="fr-FR" sz="1600" dirty="0"/>
          </a:p>
          <a:p>
            <a:pPr algn="ctr"/>
            <a:r>
              <a:rPr lang="fr-FR" sz="1600" dirty="0"/>
              <a:t>photo </a:t>
            </a:r>
            <a:r>
              <a:rPr lang="fr-FR" sz="1600" dirty="0" err="1"/>
              <a:t>credit</a:t>
            </a:r>
            <a:r>
              <a:rPr lang="fr-FR" sz="1600" dirty="0"/>
              <a:t>: </a:t>
            </a:r>
            <a:r>
              <a:rPr lang="fr-FR" sz="1600" dirty="0" err="1"/>
              <a:t>Wikimedia</a:t>
            </a:r>
            <a:r>
              <a:rPr lang="fr-FR" sz="1600" dirty="0"/>
              <a:t> Commons</a:t>
            </a:r>
            <a:endParaRPr lang="en-US" sz="1600" dirty="0"/>
          </a:p>
        </p:txBody>
      </p:sp>
    </p:spTree>
    <p:extLst>
      <p:ext uri="{BB962C8B-B14F-4D97-AF65-F5344CB8AC3E}">
        <p14:creationId xmlns:p14="http://schemas.microsoft.com/office/powerpoint/2010/main" val="36361680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Tertullian and the secular academy</a:t>
            </a:r>
          </a:p>
        </p:txBody>
      </p:sp>
      <p:sp>
        <p:nvSpPr>
          <p:cNvPr id="3" name="Content Placeholder 2"/>
          <p:cNvSpPr>
            <a:spLocks noGrp="1"/>
          </p:cNvSpPr>
          <p:nvPr>
            <p:ph idx="1"/>
          </p:nvPr>
        </p:nvSpPr>
        <p:spPr>
          <a:xfrm>
            <a:off x="762000" y="1295400"/>
            <a:ext cx="7924800" cy="5410200"/>
          </a:xfrm>
        </p:spPr>
        <p:txBody>
          <a:bodyPr>
            <a:normAutofit fontScale="85000" lnSpcReduction="20000"/>
          </a:bodyPr>
          <a:lstStyle/>
          <a:p>
            <a:pPr marL="0" indent="0">
              <a:buNone/>
            </a:pPr>
            <a:r>
              <a:rPr lang="en-US" dirty="0"/>
              <a:t>“Whence spring those ‘fables and endless genealogies,’ and ‘unprofitable questions,’ and ‘words which spread like a cancer?’ From all these, when the apostle would restrain us, he expressly names philosophy as that which he would have us be on our guard against. Writing to the Colossians, he says, ‘See that no one beguile you through philosophy and vain deceit, after the tradition of men, and contrary to the wisdom of the Holy Ghost.’ He had been at Athens, and had in his interviews (with its philosophers) become acquainted with that human wisdom which pretends to know the truth, whilst it only corrupts it…. What indeed has Athens to do with Jerusalem? What concord is there between the Academy and the Church? what between heretics and Christians? … With our faith, we desire no further belief.”</a:t>
            </a:r>
          </a:p>
        </p:txBody>
      </p:sp>
    </p:spTree>
    <p:extLst>
      <p:ext uri="{BB962C8B-B14F-4D97-AF65-F5344CB8AC3E}">
        <p14:creationId xmlns:p14="http://schemas.microsoft.com/office/powerpoint/2010/main" val="423584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Tertullian’s conclusion</a:t>
            </a:r>
          </a:p>
        </p:txBody>
      </p:sp>
      <p:sp>
        <p:nvSpPr>
          <p:cNvPr id="3" name="Content Placeholder 2"/>
          <p:cNvSpPr>
            <a:spLocks noGrp="1"/>
          </p:cNvSpPr>
          <p:nvPr>
            <p:ph idx="1"/>
          </p:nvPr>
        </p:nvSpPr>
        <p:spPr/>
        <p:txBody>
          <a:bodyPr>
            <a:normAutofit/>
          </a:bodyPr>
          <a:lstStyle/>
          <a:p>
            <a:r>
              <a:rPr lang="en-US" sz="4000" dirty="0"/>
              <a:t>Tertullian believed that the Apostle Paul had unequivocally condemned pagan philosophy. </a:t>
            </a:r>
          </a:p>
          <a:p>
            <a:r>
              <a:rPr lang="en-US" sz="4000" dirty="0"/>
              <a:t>He believed that human reason (Athens) and faith (Jerusalem) are essentially irreconcilable.</a:t>
            </a:r>
          </a:p>
        </p:txBody>
      </p:sp>
    </p:spTree>
    <p:extLst>
      <p:ext uri="{BB962C8B-B14F-4D97-AF65-F5344CB8AC3E}">
        <p14:creationId xmlns:p14="http://schemas.microsoft.com/office/powerpoint/2010/main" val="2964425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Alternative views</a:t>
            </a:r>
          </a:p>
        </p:txBody>
      </p:sp>
      <p:sp>
        <p:nvSpPr>
          <p:cNvPr id="3" name="Content Placeholder 2"/>
          <p:cNvSpPr>
            <a:spLocks noGrp="1"/>
          </p:cNvSpPr>
          <p:nvPr>
            <p:ph idx="1"/>
          </p:nvPr>
        </p:nvSpPr>
        <p:spPr>
          <a:xfrm>
            <a:off x="914400" y="1219200"/>
            <a:ext cx="5181600" cy="5616388"/>
          </a:xfrm>
        </p:spPr>
        <p:txBody>
          <a:bodyPr>
            <a:noAutofit/>
          </a:bodyPr>
          <a:lstStyle/>
          <a:p>
            <a:pPr marL="0" indent="0">
              <a:buNone/>
            </a:pPr>
            <a:r>
              <a:rPr lang="en-US" sz="2800" dirty="0"/>
              <a:t>Clement of Alexander</a:t>
            </a:r>
          </a:p>
          <a:p>
            <a:pPr marL="0" indent="0">
              <a:buNone/>
            </a:pPr>
            <a:endParaRPr lang="en-US" sz="800" dirty="0"/>
          </a:p>
          <a:p>
            <a:pPr marL="0" indent="0">
              <a:buNone/>
            </a:pPr>
            <a:r>
              <a:rPr lang="en-US" sz="2600" dirty="0"/>
              <a:t>In </a:t>
            </a:r>
            <a:r>
              <a:rPr lang="en-US" sz="2600" dirty="0" err="1"/>
              <a:t>Clement’s</a:t>
            </a:r>
            <a:r>
              <a:rPr lang="en-US" sz="2600" dirty="0"/>
              <a:t> view, there was clearly truth in Greek philosophy, and all that is true comes from God. Thus, Christians could learn from Athenian philosophy, and philosophy could, in fact, pave the way for conversion.  In his words, philosophy “was given to the Greeks as a covenant peculiar to them – being, as it is, a steppingstone to the philosophy which is according to Christ.”                      (</a:t>
            </a:r>
            <a:r>
              <a:rPr lang="en-US" sz="2600" i="1" dirty="0" err="1"/>
              <a:t>Stromata</a:t>
            </a:r>
            <a:r>
              <a:rPr lang="en-US" sz="2600" i="1" dirty="0"/>
              <a:t> VI,8</a:t>
            </a:r>
            <a:r>
              <a:rPr lang="en-US" sz="2600" dirty="0"/>
              <a:t>)</a:t>
            </a:r>
          </a:p>
        </p:txBody>
      </p:sp>
      <p:pic>
        <p:nvPicPr>
          <p:cNvPr id="2054" name="Picture 6" descr="Clement alexandrin.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5998" y="1507138"/>
            <a:ext cx="2821585" cy="344586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6019800" y="5105400"/>
            <a:ext cx="2897783" cy="1538883"/>
          </a:xfrm>
          <a:prstGeom prst="rect">
            <a:avLst/>
          </a:prstGeom>
        </p:spPr>
        <p:txBody>
          <a:bodyPr wrap="square">
            <a:spAutoFit/>
          </a:bodyPr>
          <a:lstStyle/>
          <a:p>
            <a:pPr algn="ctr"/>
            <a:r>
              <a:rPr lang="en-US" sz="2400" dirty="0"/>
              <a:t>“Clement </a:t>
            </a:r>
            <a:r>
              <a:rPr lang="en-US" sz="2400" dirty="0" err="1"/>
              <a:t>Alexandrin</a:t>
            </a:r>
            <a:r>
              <a:rPr lang="en-US" sz="2400" dirty="0"/>
              <a:t>” </a:t>
            </a:r>
          </a:p>
          <a:p>
            <a:pPr algn="ctr"/>
            <a:r>
              <a:rPr lang="fr-FR" sz="1400" i="1" dirty="0"/>
              <a:t>Les vrais </a:t>
            </a:r>
            <a:r>
              <a:rPr lang="fr-FR" sz="1400" i="1" dirty="0" err="1"/>
              <a:t>pourtraits</a:t>
            </a:r>
            <a:r>
              <a:rPr lang="fr-FR" sz="1400" i="1" dirty="0"/>
              <a:t> et vies des hommes illustres </a:t>
            </a:r>
            <a:r>
              <a:rPr lang="fr-FR" sz="1400" i="1" dirty="0" err="1"/>
              <a:t>grecz</a:t>
            </a:r>
            <a:r>
              <a:rPr lang="fr-FR" sz="1400" i="1" dirty="0"/>
              <a:t>, latins et </a:t>
            </a:r>
            <a:r>
              <a:rPr lang="fr-FR" sz="1400" i="1" dirty="0" err="1"/>
              <a:t>payens</a:t>
            </a:r>
            <a:r>
              <a:rPr lang="fr-FR" sz="1400" i="1" dirty="0"/>
              <a:t> </a:t>
            </a:r>
            <a:r>
              <a:rPr lang="en-US" sz="1400" dirty="0"/>
              <a:t>by André </a:t>
            </a:r>
            <a:r>
              <a:rPr lang="en-US" sz="1400" dirty="0" err="1"/>
              <a:t>Thévet</a:t>
            </a:r>
            <a:r>
              <a:rPr lang="en-US" sz="1400" dirty="0"/>
              <a:t>, 1584. </a:t>
            </a:r>
          </a:p>
          <a:p>
            <a:pPr algn="ctr"/>
            <a:r>
              <a:rPr lang="en-US" sz="1400" dirty="0"/>
              <a:t>public domain</a:t>
            </a:r>
          </a:p>
          <a:p>
            <a:pPr algn="ctr"/>
            <a:r>
              <a:rPr lang="en-US" sz="1400" dirty="0"/>
              <a:t>photo credit: Wikimedia Commons</a:t>
            </a:r>
          </a:p>
        </p:txBody>
      </p:sp>
    </p:spTree>
    <p:extLst>
      <p:ext uri="{BB962C8B-B14F-4D97-AF65-F5344CB8AC3E}">
        <p14:creationId xmlns:p14="http://schemas.microsoft.com/office/powerpoint/2010/main" val="1006892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6182"/>
            <a:ext cx="7620000" cy="1143000"/>
          </a:xfrm>
        </p:spPr>
        <p:txBody>
          <a:bodyPr/>
          <a:lstStyle/>
          <a:p>
            <a:r>
              <a:rPr lang="en-US" dirty="0"/>
              <a:t>Alternative views</a:t>
            </a:r>
          </a:p>
        </p:txBody>
      </p:sp>
      <p:sp>
        <p:nvSpPr>
          <p:cNvPr id="3" name="Content Placeholder 2"/>
          <p:cNvSpPr>
            <a:spLocks noGrp="1"/>
          </p:cNvSpPr>
          <p:nvPr>
            <p:ph idx="1"/>
          </p:nvPr>
        </p:nvSpPr>
        <p:spPr>
          <a:xfrm>
            <a:off x="853634" y="914400"/>
            <a:ext cx="5257800" cy="5616388"/>
          </a:xfrm>
        </p:spPr>
        <p:txBody>
          <a:bodyPr>
            <a:noAutofit/>
          </a:bodyPr>
          <a:lstStyle/>
          <a:p>
            <a:pPr marL="0" indent="0">
              <a:buNone/>
            </a:pPr>
            <a:r>
              <a:rPr lang="en-US" sz="2800" dirty="0"/>
              <a:t>Augustine of Hippo</a:t>
            </a:r>
          </a:p>
          <a:p>
            <a:pPr marL="0" indent="0">
              <a:buNone/>
            </a:pPr>
            <a:endParaRPr lang="en-US" sz="800" dirty="0"/>
          </a:p>
          <a:p>
            <a:r>
              <a:rPr lang="en-US" sz="2400" dirty="0"/>
              <a:t>Augustine saw reason and faith as compatible with one another.</a:t>
            </a:r>
          </a:p>
          <a:p>
            <a:r>
              <a:rPr lang="en-US" sz="2400" dirty="0"/>
              <a:t>Augustine’s conversion to Christianity took place in stages.</a:t>
            </a:r>
          </a:p>
          <a:p>
            <a:r>
              <a:rPr lang="en-US" sz="2400" dirty="0"/>
              <a:t>Augustine realized that rhetoric could be about the search for truth rather than just about how to win arguments by reading the Greek philosopher Cicero.</a:t>
            </a:r>
          </a:p>
          <a:p>
            <a:r>
              <a:rPr lang="en-US" sz="2400" dirty="0"/>
              <a:t>Greek philosophy and reason led Augustine to the doorstep of belief in God, though it was faith that took him across its threshold. </a:t>
            </a:r>
          </a:p>
        </p:txBody>
      </p:sp>
      <p:sp>
        <p:nvSpPr>
          <p:cNvPr id="4" name="Rectangle 3"/>
          <p:cNvSpPr/>
          <p:nvPr/>
        </p:nvSpPr>
        <p:spPr>
          <a:xfrm>
            <a:off x="6031448" y="5534561"/>
            <a:ext cx="3202583" cy="132343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prstClr val="black"/>
                </a:solidFill>
                <a:latin typeface="Calibri"/>
              </a:rPr>
              <a:t>St. Augustine</a:t>
            </a: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a:ea typeface="+mn-ea"/>
                <a:cs typeface="+mn-cs"/>
              </a:rPr>
              <a:t>Carlo </a:t>
            </a:r>
            <a:r>
              <a:rPr kumimoji="0" lang="en-US" sz="1400" b="0" i="1" u="none" strike="noStrike" kern="1200" cap="none" spc="0" normalizeH="0" baseline="0" noProof="0" dirty="0" err="1">
                <a:ln>
                  <a:noFill/>
                </a:ln>
                <a:solidFill>
                  <a:prstClr val="black"/>
                </a:solidFill>
                <a:effectLst/>
                <a:uLnTx/>
                <a:uFillTx/>
                <a:latin typeface="Calibri"/>
                <a:ea typeface="+mn-ea"/>
                <a:cs typeface="+mn-cs"/>
              </a:rPr>
              <a:t>Crivelli</a:t>
            </a:r>
            <a:r>
              <a:rPr kumimoji="0" lang="en-US" sz="1400" b="0" i="1" u="none" strike="noStrike" kern="1200" cap="none" spc="0" normalizeH="0" baseline="0" noProof="0" dirty="0">
                <a:ln>
                  <a:noFill/>
                </a:ln>
                <a:solidFill>
                  <a:prstClr val="black"/>
                </a:solidFill>
                <a:effectLst/>
                <a:uLnTx/>
                <a:uFillTx/>
                <a:latin typeface="Calibri"/>
                <a:ea typeface="+mn-ea"/>
                <a:cs typeface="+mn-cs"/>
              </a:rPr>
              <a:t>, c. 1487-88</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prstClr val="black"/>
                </a:solidFill>
                <a:latin typeface="Calibri"/>
              </a:rPr>
              <a:t>National Museum of Western Art, Japan</a:t>
            </a:r>
            <a:endParaRPr kumimoji="0" lang="en-US" sz="1400" b="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public domain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mn-cs"/>
              </a:rPr>
              <a:t>photo credit: Wikimedia Commons</a:t>
            </a:r>
          </a:p>
        </p:txBody>
      </p:sp>
      <p:pic>
        <p:nvPicPr>
          <p:cNvPr id="6" name="Picture 5">
            <a:extLst>
              <a:ext uri="{FF2B5EF4-FFF2-40B4-BE49-F238E27FC236}">
                <a16:creationId xmlns:a16="http://schemas.microsoft.com/office/drawing/2014/main" id="{D83115FD-706D-46F9-984E-2658842017AD}"/>
              </a:ext>
            </a:extLst>
          </p:cNvPr>
          <p:cNvPicPr>
            <a:picLocks noChangeAspect="1"/>
          </p:cNvPicPr>
          <p:nvPr/>
        </p:nvPicPr>
        <p:blipFill>
          <a:blip r:embed="rId2"/>
          <a:stretch>
            <a:fillRect/>
          </a:stretch>
        </p:blipFill>
        <p:spPr>
          <a:xfrm>
            <a:off x="6889735" y="89927"/>
            <a:ext cx="1486008" cy="5444634"/>
          </a:xfrm>
          <a:prstGeom prst="rect">
            <a:avLst/>
          </a:prstGeom>
        </p:spPr>
      </p:pic>
    </p:spTree>
    <p:extLst>
      <p:ext uri="{BB962C8B-B14F-4D97-AF65-F5344CB8AC3E}">
        <p14:creationId xmlns:p14="http://schemas.microsoft.com/office/powerpoint/2010/main" val="2479255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152400"/>
            <a:ext cx="7620000" cy="1143000"/>
          </a:xfrm>
        </p:spPr>
        <p:txBody>
          <a:bodyPr>
            <a:noAutofit/>
          </a:bodyPr>
          <a:lstStyle/>
          <a:p>
            <a:r>
              <a:rPr lang="en-US" sz="3600" i="1" dirty="0"/>
              <a:t>What has Athens to do with Jerusalem</a:t>
            </a:r>
            <a:r>
              <a:rPr lang="en-US" sz="3600" dirty="0"/>
              <a:t>? </a:t>
            </a:r>
            <a:br>
              <a:rPr lang="en-US" sz="3600" dirty="0"/>
            </a:br>
            <a:r>
              <a:rPr lang="en-US" sz="3600" dirty="0"/>
              <a:t>An old but relevant question</a:t>
            </a:r>
          </a:p>
        </p:txBody>
      </p:sp>
      <p:sp>
        <p:nvSpPr>
          <p:cNvPr id="3" name="Content Placeholder 2"/>
          <p:cNvSpPr>
            <a:spLocks noGrp="1"/>
          </p:cNvSpPr>
          <p:nvPr>
            <p:ph idx="1"/>
          </p:nvPr>
        </p:nvSpPr>
        <p:spPr>
          <a:xfrm>
            <a:off x="914400" y="1371600"/>
            <a:ext cx="8077200" cy="5334000"/>
          </a:xfrm>
        </p:spPr>
        <p:txBody>
          <a:bodyPr>
            <a:normAutofit fontScale="62500" lnSpcReduction="20000"/>
          </a:bodyPr>
          <a:lstStyle/>
          <a:p>
            <a:pPr marL="0" indent="0">
              <a:buNone/>
            </a:pPr>
            <a:r>
              <a:rPr lang="en-US" sz="4500" dirty="0"/>
              <a:t>“We are not the first generation to have thought about this question.” </a:t>
            </a:r>
          </a:p>
          <a:p>
            <a:pPr marL="0" indent="0">
              <a:buNone/>
            </a:pPr>
            <a:endParaRPr lang="en-US" sz="2200" dirty="0"/>
          </a:p>
          <a:p>
            <a:pPr marL="0" indent="0">
              <a:buNone/>
            </a:pPr>
            <a:r>
              <a:rPr lang="en-US" sz="4500" dirty="0"/>
              <a:t>“The question which you and I as Christian scholars and intellectuals can never be finished with pondering is how to speak and act with Christian integrity within that practice of our common humanity which is scholarship and learning. We do not, or should not, go off into our own corner to think; we participate in the practice of our common humanity. But we are not under the illusion that it is possible to participate as generic human beings; accordingly, we struggle to participate there with Christian integrity.” </a:t>
            </a:r>
          </a:p>
          <a:p>
            <a:pPr marL="0" indent="0">
              <a:buNone/>
            </a:pPr>
            <a:endParaRPr lang="en-US" sz="1100" dirty="0"/>
          </a:p>
          <a:p>
            <a:pPr marL="0" indent="0">
              <a:buNone/>
            </a:pPr>
            <a:r>
              <a:rPr lang="en-US" sz="3800" dirty="0"/>
              <a:t>– Nicholas </a:t>
            </a:r>
            <a:r>
              <a:rPr lang="en-US" sz="3800" dirty="0" err="1"/>
              <a:t>Wolterstorff</a:t>
            </a:r>
            <a:r>
              <a:rPr lang="en-US" sz="3800" dirty="0"/>
              <a:t>, </a:t>
            </a:r>
            <a:r>
              <a:rPr lang="en-US" sz="3800" i="1" dirty="0"/>
              <a:t>Tertullian’s Enduring Question</a:t>
            </a:r>
          </a:p>
        </p:txBody>
      </p:sp>
    </p:spTree>
    <p:extLst>
      <p:ext uri="{BB962C8B-B14F-4D97-AF65-F5344CB8AC3E}">
        <p14:creationId xmlns:p14="http://schemas.microsoft.com/office/powerpoint/2010/main" val="1576735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859"/>
            <a:ext cx="8229600" cy="1259541"/>
          </a:xfrm>
        </p:spPr>
        <p:txBody>
          <a:bodyPr>
            <a:normAutofit/>
          </a:bodyPr>
          <a:lstStyle/>
          <a:p>
            <a:r>
              <a:rPr lang="en-US" dirty="0"/>
              <a:t>Athens and Jerusalem for Us</a:t>
            </a:r>
            <a:endParaRPr lang="en-US" sz="3200" dirty="0"/>
          </a:p>
        </p:txBody>
      </p:sp>
      <p:sp>
        <p:nvSpPr>
          <p:cNvPr id="4" name="TextBox 3"/>
          <p:cNvSpPr txBox="1"/>
          <p:nvPr/>
        </p:nvSpPr>
        <p:spPr>
          <a:xfrm>
            <a:off x="761999" y="1295400"/>
            <a:ext cx="7965141" cy="5570756"/>
          </a:xfrm>
          <a:prstGeom prst="rect">
            <a:avLst/>
          </a:prstGeom>
          <a:noFill/>
        </p:spPr>
        <p:txBody>
          <a:bodyPr wrap="square" rtlCol="0">
            <a:spAutoFit/>
          </a:bodyPr>
          <a:lstStyle/>
          <a:p>
            <a:r>
              <a:rPr lang="en-US" sz="3200" dirty="0"/>
              <a:t>Christians need to take seriously that:</a:t>
            </a:r>
          </a:p>
          <a:p>
            <a:endParaRPr lang="en-US" sz="800" dirty="0"/>
          </a:p>
          <a:p>
            <a:pPr marL="457200" indent="-457200">
              <a:buFont typeface="Arial" panose="020B0604020202020204" pitchFamily="34" charset="0"/>
              <a:buChar char="•"/>
            </a:pPr>
            <a:r>
              <a:rPr lang="en-US" sz="2800" dirty="0"/>
              <a:t>Christian Scriptures and Church tradition have a lot to say about human beings.</a:t>
            </a:r>
          </a:p>
          <a:p>
            <a:pPr marL="457200" indent="-457200">
              <a:buFont typeface="Arial" panose="020B0604020202020204" pitchFamily="34" charset="0"/>
              <a:buChar char="•"/>
            </a:pPr>
            <a:endParaRPr lang="en-US" sz="800" dirty="0"/>
          </a:p>
          <a:p>
            <a:pPr marL="457200" indent="-457200">
              <a:buFont typeface="Arial" panose="020B0604020202020204" pitchFamily="34" charset="0"/>
              <a:buChar char="•"/>
            </a:pPr>
            <a:r>
              <a:rPr lang="en-US" sz="2800" dirty="0"/>
              <a:t>Contemporary psychology (including both philosophical reflection and empirical inquiry) has a lot to say about human beings.</a:t>
            </a:r>
          </a:p>
          <a:p>
            <a:endParaRPr lang="en-US" sz="800" dirty="0"/>
          </a:p>
          <a:p>
            <a:r>
              <a:rPr lang="en-US" sz="3200" dirty="0"/>
              <a:t>Some people would – like Tertullian – suggest that these perspectives are opposed to one another, while others – like Clement – would suggest that both sources provide profitable insights </a:t>
            </a:r>
            <a:r>
              <a:rPr lang="en-US" sz="3200" i="1" dirty="0"/>
              <a:t>and</a:t>
            </a:r>
            <a:r>
              <a:rPr lang="en-US" sz="3200" dirty="0"/>
              <a:t> areas of disagreement. </a:t>
            </a:r>
          </a:p>
        </p:txBody>
      </p:sp>
    </p:spTree>
    <p:extLst>
      <p:ext uri="{BB962C8B-B14F-4D97-AF65-F5344CB8AC3E}">
        <p14:creationId xmlns:p14="http://schemas.microsoft.com/office/powerpoint/2010/main" val="1166088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859"/>
            <a:ext cx="8229600" cy="1259541"/>
          </a:xfrm>
        </p:spPr>
        <p:txBody>
          <a:bodyPr>
            <a:normAutofit/>
          </a:bodyPr>
          <a:lstStyle/>
          <a:p>
            <a:r>
              <a:rPr lang="en-US" dirty="0"/>
              <a:t>Athens and Jerusalem for Us</a:t>
            </a:r>
            <a:endParaRPr lang="en-US" sz="3200" dirty="0"/>
          </a:p>
        </p:txBody>
      </p:sp>
      <p:sp>
        <p:nvSpPr>
          <p:cNvPr id="4" name="TextBox 3"/>
          <p:cNvSpPr txBox="1"/>
          <p:nvPr/>
        </p:nvSpPr>
        <p:spPr>
          <a:xfrm>
            <a:off x="761999" y="1295400"/>
            <a:ext cx="7965141" cy="5509200"/>
          </a:xfrm>
          <a:prstGeom prst="rect">
            <a:avLst/>
          </a:prstGeom>
          <a:noFill/>
        </p:spPr>
        <p:txBody>
          <a:bodyPr wrap="square" rtlCol="0">
            <a:spAutoFit/>
          </a:bodyPr>
          <a:lstStyle/>
          <a:p>
            <a:pPr marL="457200" indent="-457200">
              <a:buFont typeface="Arial" panose="020B0604020202020204" pitchFamily="34" charset="0"/>
              <a:buChar char="•"/>
            </a:pPr>
            <a:r>
              <a:rPr lang="en-US" sz="3200" dirty="0"/>
              <a:t>As we will see later on, there are modern </a:t>
            </a:r>
            <a:r>
              <a:rPr lang="en-US" sz="3200" dirty="0" err="1"/>
              <a:t>Tertullians</a:t>
            </a:r>
            <a:r>
              <a:rPr lang="en-US" sz="3200" dirty="0"/>
              <a:t> who see the church and modern psychology as enemies. (And there are psychologists who would heartily agree – but they, like ancient pagan philosophers, see religion as errant and unhealthy!)</a:t>
            </a:r>
          </a:p>
          <a:p>
            <a:pPr marL="457200" indent="-457200">
              <a:buFont typeface="Arial" panose="020B0604020202020204" pitchFamily="34" charset="0"/>
              <a:buChar char="•"/>
            </a:pPr>
            <a:r>
              <a:rPr lang="en-US" sz="3200" dirty="0"/>
              <a:t>We will also see that there are many Christians – and some non-Christians – who will propose models that allow varying degrees of interaction between psychology and religion (or Christianity).</a:t>
            </a:r>
          </a:p>
        </p:txBody>
      </p:sp>
    </p:spTree>
    <p:extLst>
      <p:ext uri="{BB962C8B-B14F-4D97-AF65-F5344CB8AC3E}">
        <p14:creationId xmlns:p14="http://schemas.microsoft.com/office/powerpoint/2010/main" val="1949662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859"/>
            <a:ext cx="8229600" cy="1259541"/>
          </a:xfrm>
        </p:spPr>
        <p:txBody>
          <a:bodyPr>
            <a:normAutofit/>
          </a:bodyPr>
          <a:lstStyle/>
          <a:p>
            <a:r>
              <a:rPr lang="en-US" dirty="0"/>
              <a:t>Athens and Jerusalem for Us</a:t>
            </a:r>
            <a:endParaRPr lang="en-US" sz="3200" dirty="0"/>
          </a:p>
        </p:txBody>
      </p:sp>
      <p:sp>
        <p:nvSpPr>
          <p:cNvPr id="4" name="TextBox 3"/>
          <p:cNvSpPr txBox="1"/>
          <p:nvPr/>
        </p:nvSpPr>
        <p:spPr>
          <a:xfrm>
            <a:off x="762001" y="1295400"/>
            <a:ext cx="7965140" cy="5509200"/>
          </a:xfrm>
          <a:prstGeom prst="rect">
            <a:avLst/>
          </a:prstGeom>
          <a:noFill/>
        </p:spPr>
        <p:txBody>
          <a:bodyPr wrap="square" rtlCol="0">
            <a:spAutoFit/>
          </a:bodyPr>
          <a:lstStyle/>
          <a:p>
            <a:pPr marL="457200" indent="-457200">
              <a:buFont typeface="Arial" panose="020B0604020202020204" pitchFamily="34" charset="0"/>
              <a:buChar char="•"/>
            </a:pPr>
            <a:r>
              <a:rPr lang="en-US" sz="3200" dirty="0"/>
              <a:t>However, most Christians today probably don’t even think about the possibility of conflicts between Christianity and contemporary psychology or ways that Christianity might frame how we “do” psychology.  These are potentially serious blind spots!</a:t>
            </a:r>
          </a:p>
          <a:p>
            <a:pPr marL="457200" indent="-457200">
              <a:buFont typeface="Arial" panose="020B0604020202020204" pitchFamily="34" charset="0"/>
              <a:buChar char="•"/>
            </a:pPr>
            <a:r>
              <a:rPr lang="en-US" sz="3200" dirty="0"/>
              <a:t>To help us in our task, throughout this book we will explore various ways to think about how to structure the relationship between psychology and Christianity.</a:t>
            </a:r>
          </a:p>
        </p:txBody>
      </p:sp>
    </p:spTree>
    <p:extLst>
      <p:ext uri="{BB962C8B-B14F-4D97-AF65-F5344CB8AC3E}">
        <p14:creationId xmlns:p14="http://schemas.microsoft.com/office/powerpoint/2010/main" val="3891514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859"/>
            <a:ext cx="8229600" cy="1259541"/>
          </a:xfrm>
        </p:spPr>
        <p:txBody>
          <a:bodyPr>
            <a:normAutofit/>
          </a:bodyPr>
          <a:lstStyle/>
          <a:p>
            <a:r>
              <a:rPr lang="en-US" dirty="0"/>
              <a:t>Athens and Jerusalem for Us</a:t>
            </a:r>
            <a:endParaRPr lang="en-US" sz="3200" dirty="0"/>
          </a:p>
        </p:txBody>
      </p:sp>
      <p:sp>
        <p:nvSpPr>
          <p:cNvPr id="4" name="TextBox 3"/>
          <p:cNvSpPr txBox="1"/>
          <p:nvPr/>
        </p:nvSpPr>
        <p:spPr>
          <a:xfrm>
            <a:off x="1142999" y="1524000"/>
            <a:ext cx="7584141" cy="4832092"/>
          </a:xfrm>
          <a:prstGeom prst="rect">
            <a:avLst/>
          </a:prstGeom>
          <a:noFill/>
        </p:spPr>
        <p:txBody>
          <a:bodyPr wrap="square" rtlCol="0">
            <a:spAutoFit/>
          </a:bodyPr>
          <a:lstStyle/>
          <a:p>
            <a:r>
              <a:rPr lang="en-US" sz="4000" dirty="0"/>
              <a:t>For those of us who want to take Christian faith and our involvement with the discipline of psychology seriously, the key question that we must struggle with is this: </a:t>
            </a:r>
            <a:r>
              <a:rPr lang="en-US" sz="4000" i="1" dirty="0"/>
              <a:t>how do we participate in contemporary psychology with Christian integrity?</a:t>
            </a:r>
          </a:p>
          <a:p>
            <a:endParaRPr lang="en-US" sz="2800" dirty="0"/>
          </a:p>
        </p:txBody>
      </p:sp>
    </p:spTree>
    <p:extLst>
      <p:ext uri="{BB962C8B-B14F-4D97-AF65-F5344CB8AC3E}">
        <p14:creationId xmlns:p14="http://schemas.microsoft.com/office/powerpoint/2010/main" val="1719109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 Thinking”</a:t>
            </a:r>
          </a:p>
        </p:txBody>
      </p:sp>
      <p:sp>
        <p:nvSpPr>
          <p:cNvPr id="3" name="Content Placeholder 2"/>
          <p:cNvSpPr>
            <a:spLocks noGrp="1"/>
          </p:cNvSpPr>
          <p:nvPr>
            <p:ph idx="1"/>
          </p:nvPr>
        </p:nvSpPr>
        <p:spPr>
          <a:xfrm>
            <a:off x="914400" y="1600200"/>
            <a:ext cx="7772400" cy="4953000"/>
          </a:xfrm>
        </p:spPr>
        <p:txBody>
          <a:bodyPr>
            <a:normAutofit/>
          </a:bodyPr>
          <a:lstStyle/>
          <a:p>
            <a:pPr marL="0" indent="0">
              <a:buNone/>
            </a:pPr>
            <a:r>
              <a:rPr lang="en-US" dirty="0"/>
              <a:t>Harry </a:t>
            </a:r>
            <a:r>
              <a:rPr lang="en-US" dirty="0" err="1"/>
              <a:t>Blamiers</a:t>
            </a:r>
            <a:r>
              <a:rPr lang="en-US" dirty="0"/>
              <a:t> suggested that we distinguish between </a:t>
            </a:r>
            <a:r>
              <a:rPr lang="en-US" i="1" dirty="0"/>
              <a:t>secular thinking </a:t>
            </a:r>
            <a:r>
              <a:rPr lang="en-US" dirty="0"/>
              <a:t>and </a:t>
            </a:r>
            <a:r>
              <a:rPr lang="en-US" i="1" dirty="0"/>
              <a:t>Christian thinking</a:t>
            </a:r>
            <a:r>
              <a:rPr lang="en-US" dirty="0"/>
              <a:t>.</a:t>
            </a:r>
          </a:p>
          <a:p>
            <a:r>
              <a:rPr lang="en-US" i="1" dirty="0"/>
              <a:t>Secular thinking </a:t>
            </a:r>
            <a:r>
              <a:rPr lang="en-US" dirty="0"/>
              <a:t>focuses only temporal concerns</a:t>
            </a:r>
          </a:p>
          <a:p>
            <a:r>
              <a:rPr lang="en-US" i="1" dirty="0"/>
              <a:t>Christian thinking </a:t>
            </a:r>
            <a:r>
              <a:rPr lang="en-US" dirty="0"/>
              <a:t>recognizes that all things are connected to the Christian narrative</a:t>
            </a:r>
          </a:p>
          <a:p>
            <a:pPr marL="0" indent="0">
              <a:buNone/>
            </a:pPr>
            <a:r>
              <a:rPr lang="en-US" dirty="0"/>
              <a:t>Both forms of thinking can be done well or done poorly, and both are useful if done well!</a:t>
            </a:r>
          </a:p>
          <a:p>
            <a:pPr marL="0" indent="0">
              <a:buNone/>
            </a:pPr>
            <a:endParaRPr lang="en-US" dirty="0"/>
          </a:p>
        </p:txBody>
      </p:sp>
    </p:spTree>
    <p:extLst>
      <p:ext uri="{BB962C8B-B14F-4D97-AF65-F5344CB8AC3E}">
        <p14:creationId xmlns:p14="http://schemas.microsoft.com/office/powerpoint/2010/main" val="542001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 Thinking”</a:t>
            </a:r>
          </a:p>
        </p:txBody>
      </p:sp>
      <p:sp>
        <p:nvSpPr>
          <p:cNvPr id="3" name="Content Placeholder 2"/>
          <p:cNvSpPr>
            <a:spLocks noGrp="1"/>
          </p:cNvSpPr>
          <p:nvPr>
            <p:ph idx="1"/>
          </p:nvPr>
        </p:nvSpPr>
        <p:spPr>
          <a:xfrm>
            <a:off x="762000" y="1371600"/>
            <a:ext cx="7924800" cy="5181600"/>
          </a:xfrm>
        </p:spPr>
        <p:txBody>
          <a:bodyPr>
            <a:noAutofit/>
          </a:bodyPr>
          <a:lstStyle/>
          <a:p>
            <a:pPr marL="0" indent="0">
              <a:buNone/>
            </a:pPr>
            <a:r>
              <a:rPr lang="en-US" sz="2800" dirty="0"/>
              <a:t>Imagine that someone is in charge of a Eucharistic or communion service.  There are numerous ways in which “secular thinking” is important and necessary.</a:t>
            </a:r>
          </a:p>
          <a:p>
            <a:r>
              <a:rPr lang="en-US" sz="2600" dirty="0"/>
              <a:t>How much wine (or grape juice) do we need?</a:t>
            </a:r>
          </a:p>
          <a:p>
            <a:r>
              <a:rPr lang="en-US" sz="2600" dirty="0"/>
              <a:t>Where can the communion elements be purchased?</a:t>
            </a:r>
          </a:p>
          <a:p>
            <a:r>
              <a:rPr lang="en-US" sz="2600" dirty="0"/>
              <a:t>What is the budget for the communion elements?</a:t>
            </a:r>
          </a:p>
          <a:p>
            <a:r>
              <a:rPr lang="en-US" sz="2600" dirty="0"/>
              <a:t>Where are the serving utensils kept, and who is going to prepare the elements and clean up afterwards?</a:t>
            </a:r>
          </a:p>
          <a:p>
            <a:r>
              <a:rPr lang="en-US" sz="2600" dirty="0"/>
              <a:t>Who is going to distribute the elements? </a:t>
            </a:r>
          </a:p>
          <a:p>
            <a:r>
              <a:rPr lang="en-US" sz="2600" dirty="0"/>
              <a:t>Should we reduce the spread of illness during flu season by using individual cups or </a:t>
            </a:r>
            <a:r>
              <a:rPr lang="en-US" sz="2600" dirty="0" err="1"/>
              <a:t>intinction</a:t>
            </a:r>
            <a:r>
              <a:rPr lang="en-US" sz="2600" dirty="0"/>
              <a:t>? </a:t>
            </a:r>
          </a:p>
          <a:p>
            <a:endParaRPr lang="en-US" sz="2600" dirty="0"/>
          </a:p>
        </p:txBody>
      </p:sp>
    </p:spTree>
    <p:extLst>
      <p:ext uri="{BB962C8B-B14F-4D97-AF65-F5344CB8AC3E}">
        <p14:creationId xmlns:p14="http://schemas.microsoft.com/office/powerpoint/2010/main" val="2342108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“Christian Thinking”</a:t>
            </a:r>
          </a:p>
        </p:txBody>
      </p:sp>
      <p:sp>
        <p:nvSpPr>
          <p:cNvPr id="3" name="Content Placeholder 2"/>
          <p:cNvSpPr>
            <a:spLocks noGrp="1"/>
          </p:cNvSpPr>
          <p:nvPr>
            <p:ph idx="1"/>
          </p:nvPr>
        </p:nvSpPr>
        <p:spPr>
          <a:xfrm>
            <a:off x="838200" y="1371600"/>
            <a:ext cx="7848600" cy="5334000"/>
          </a:xfrm>
        </p:spPr>
        <p:txBody>
          <a:bodyPr>
            <a:normAutofit fontScale="92500" lnSpcReduction="20000"/>
          </a:bodyPr>
          <a:lstStyle/>
          <a:p>
            <a:pPr marL="0" indent="0">
              <a:buNone/>
            </a:pPr>
            <a:r>
              <a:rPr lang="en-US" dirty="0"/>
              <a:t>“Secular thinking”, while necessary, will only carry us so far.  “Christian thinking” will require us to consider a great many other things, such as:</a:t>
            </a:r>
          </a:p>
          <a:p>
            <a:r>
              <a:rPr lang="en-US" dirty="0"/>
              <a:t>How should the service be framed?  (Do we follow a formal liturgy?  Who is welcome to take communion?  Is it important to note that the elements are the real body and blood of Christ, or conversely, that they are symbols?)</a:t>
            </a:r>
          </a:p>
          <a:p>
            <a:r>
              <a:rPr lang="en-US" dirty="0"/>
              <a:t>How should biblical instructions about communion be interpreted?</a:t>
            </a:r>
          </a:p>
          <a:p>
            <a:r>
              <a:rPr lang="en-US" dirty="0"/>
              <a:t>What mindset do I need to cultivate for communion bring me into a holy encounter of God and to reconciliation with  others?</a:t>
            </a:r>
          </a:p>
        </p:txBody>
      </p:sp>
    </p:spTree>
    <p:extLst>
      <p:ext uri="{BB962C8B-B14F-4D97-AF65-F5344CB8AC3E}">
        <p14:creationId xmlns:p14="http://schemas.microsoft.com/office/powerpoint/2010/main" val="2414576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Your Turn</a:t>
            </a:r>
          </a:p>
        </p:txBody>
      </p:sp>
      <p:sp>
        <p:nvSpPr>
          <p:cNvPr id="3" name="Content Placeholder 2"/>
          <p:cNvSpPr>
            <a:spLocks noGrp="1"/>
          </p:cNvSpPr>
          <p:nvPr>
            <p:ph idx="1"/>
          </p:nvPr>
        </p:nvSpPr>
        <p:spPr>
          <a:xfrm>
            <a:off x="838200" y="1371600"/>
            <a:ext cx="7848600" cy="5410200"/>
          </a:xfrm>
        </p:spPr>
        <p:txBody>
          <a:bodyPr>
            <a:normAutofit fontScale="92500" lnSpcReduction="20000"/>
          </a:bodyPr>
          <a:lstStyle/>
          <a:p>
            <a:pPr marL="0" indent="0">
              <a:buNone/>
            </a:pPr>
            <a:r>
              <a:rPr lang="en-US" dirty="0"/>
              <a:t>How would “secular thinking” and “Christian thinking” be important in the following situations?</a:t>
            </a:r>
            <a:endParaRPr lang="en-US" sz="800" dirty="0"/>
          </a:p>
          <a:p>
            <a:pPr marL="0" indent="0">
              <a:buNone/>
            </a:pPr>
            <a:endParaRPr lang="en-US" sz="900" dirty="0"/>
          </a:p>
          <a:p>
            <a:r>
              <a:rPr lang="en-US" sz="3000" dirty="0"/>
              <a:t>Deciding whether to purchase a car</a:t>
            </a:r>
          </a:p>
          <a:p>
            <a:r>
              <a:rPr lang="en-US" sz="3000" dirty="0"/>
              <a:t>Deciding where to go to church</a:t>
            </a:r>
          </a:p>
          <a:p>
            <a:r>
              <a:rPr lang="en-US" sz="3000" dirty="0"/>
              <a:t>Deciding what career to pursue</a:t>
            </a:r>
          </a:p>
          <a:p>
            <a:r>
              <a:rPr lang="en-US" sz="3000" dirty="0"/>
              <a:t>Deciding whether to pursue a marital relationship</a:t>
            </a:r>
          </a:p>
          <a:p>
            <a:r>
              <a:rPr lang="en-US" sz="3000" dirty="0"/>
              <a:t>Deciding whether to donate to a charity</a:t>
            </a:r>
          </a:p>
          <a:p>
            <a:r>
              <a:rPr lang="en-US" sz="3000" dirty="0"/>
              <a:t>Deciding whether to accept an invitation to take on a new responsibility</a:t>
            </a:r>
          </a:p>
          <a:p>
            <a:r>
              <a:rPr lang="en-US" sz="3000" dirty="0"/>
              <a:t>Setting up client fees, informed consent forms, and employee benefits for a psychology practice</a:t>
            </a:r>
          </a:p>
        </p:txBody>
      </p:sp>
    </p:spTree>
    <p:extLst>
      <p:ext uri="{BB962C8B-B14F-4D97-AF65-F5344CB8AC3E}">
        <p14:creationId xmlns:p14="http://schemas.microsoft.com/office/powerpoint/2010/main" val="3245592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Religious thinking and COVID-19</a:t>
            </a:r>
          </a:p>
        </p:txBody>
      </p:sp>
      <p:sp>
        <p:nvSpPr>
          <p:cNvPr id="3" name="Content Placeholder 2"/>
          <p:cNvSpPr>
            <a:spLocks noGrp="1"/>
          </p:cNvSpPr>
          <p:nvPr>
            <p:ph idx="1"/>
          </p:nvPr>
        </p:nvSpPr>
        <p:spPr>
          <a:xfrm>
            <a:off x="838200" y="1371600"/>
            <a:ext cx="7848600" cy="5410200"/>
          </a:xfrm>
        </p:spPr>
        <p:txBody>
          <a:bodyPr>
            <a:normAutofit fontScale="85000" lnSpcReduction="20000"/>
          </a:bodyPr>
          <a:lstStyle/>
          <a:p>
            <a:pPr marL="0" indent="0">
              <a:buNone/>
            </a:pPr>
            <a:r>
              <a:rPr lang="en-US" dirty="0"/>
              <a:t>How do we think about complex issues drawing on BOTH Christian thinking AND secular thinking?</a:t>
            </a:r>
            <a:endParaRPr lang="en-US" sz="800" dirty="0"/>
          </a:p>
          <a:p>
            <a:pPr marL="0" indent="0">
              <a:buNone/>
            </a:pPr>
            <a:endParaRPr lang="en-US" sz="900" dirty="0"/>
          </a:p>
          <a:p>
            <a:r>
              <a:rPr lang="en-US" sz="3000" dirty="0"/>
              <a:t>Remember, BOTH forms of thinking can be done well or done poorly.</a:t>
            </a:r>
          </a:p>
          <a:p>
            <a:r>
              <a:rPr lang="en-US" sz="3000" dirty="0"/>
              <a:t>On the one hand, research shows that </a:t>
            </a:r>
            <a:r>
              <a:rPr lang="en-US" sz="3000" dirty="0" err="1"/>
              <a:t>religiousity</a:t>
            </a:r>
            <a:r>
              <a:rPr lang="en-US" sz="3000" dirty="0"/>
              <a:t> is positively correlated with the use of vaccines (in general) across the world (e.g., MMR, polio, etc.).</a:t>
            </a:r>
          </a:p>
          <a:p>
            <a:r>
              <a:rPr lang="en-US" sz="3000" dirty="0"/>
              <a:t>On the other hand, research shows that belief in misinformation and mistrust of COVID vaccines are </a:t>
            </a:r>
            <a:r>
              <a:rPr lang="en-US" sz="3000" i="1" dirty="0"/>
              <a:t>more common </a:t>
            </a:r>
            <a:r>
              <a:rPr lang="en-US" sz="3000" dirty="0"/>
              <a:t>among religious people (other than Jewish people!).</a:t>
            </a:r>
          </a:p>
          <a:p>
            <a:r>
              <a:rPr lang="en-US" sz="3000" dirty="0"/>
              <a:t>E.g., in some Muslim countries, rumors have spread that COVID was created by Jews to target Muslims, and that COVID vaccines were designed to target Muslims.</a:t>
            </a:r>
          </a:p>
        </p:txBody>
      </p:sp>
    </p:spTree>
    <p:extLst>
      <p:ext uri="{BB962C8B-B14F-4D97-AF65-F5344CB8AC3E}">
        <p14:creationId xmlns:p14="http://schemas.microsoft.com/office/powerpoint/2010/main" val="2524044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Religious thinking and COVID-19</a:t>
            </a:r>
          </a:p>
        </p:txBody>
      </p:sp>
      <p:sp>
        <p:nvSpPr>
          <p:cNvPr id="3" name="Content Placeholder 2"/>
          <p:cNvSpPr>
            <a:spLocks noGrp="1"/>
          </p:cNvSpPr>
          <p:nvPr>
            <p:ph idx="1"/>
          </p:nvPr>
        </p:nvSpPr>
        <p:spPr>
          <a:xfrm>
            <a:off x="838200" y="1371600"/>
            <a:ext cx="7848600" cy="5410200"/>
          </a:xfrm>
        </p:spPr>
        <p:txBody>
          <a:bodyPr>
            <a:normAutofit fontScale="92500" lnSpcReduction="10000"/>
          </a:bodyPr>
          <a:lstStyle/>
          <a:p>
            <a:pPr marL="0" indent="0">
              <a:buNone/>
            </a:pPr>
            <a:r>
              <a:rPr lang="en-US" dirty="0"/>
              <a:t>How do we think about complex issues drawing on BOTH Christian thinking AND secular thinking?</a:t>
            </a:r>
            <a:endParaRPr lang="en-US" sz="800" dirty="0"/>
          </a:p>
          <a:p>
            <a:pPr marL="0" indent="0">
              <a:buNone/>
            </a:pPr>
            <a:endParaRPr lang="en-US" sz="900" dirty="0"/>
          </a:p>
          <a:p>
            <a:pPr algn="l"/>
            <a:r>
              <a:rPr lang="en-US" sz="3000" dirty="0"/>
              <a:t>In a British study, only 52% of Christian and 50% of Muslim respondents agreed with the statement, </a:t>
            </a:r>
            <a:r>
              <a:rPr lang="en-US" sz="3000" b="1" dirty="0"/>
              <a:t>“My religious or cultural beliefs are compatible with the practice of vaccination.” </a:t>
            </a:r>
            <a:r>
              <a:rPr lang="en-US" sz="3000" dirty="0"/>
              <a:t>(Compared to 94% of Jews and atheists, 67% of Buddhists, and 38.5% of Hindus). </a:t>
            </a:r>
            <a:r>
              <a:rPr lang="en-US" sz="1800" b="0" i="0" u="none" strike="noStrike" baseline="0" dirty="0" err="1">
                <a:latin typeface="Minion Pro"/>
              </a:rPr>
              <a:t>Siani</a:t>
            </a:r>
            <a:r>
              <a:rPr lang="en-US" sz="1800" b="0" i="0" u="none" strike="noStrike" baseline="0" dirty="0">
                <a:latin typeface="Minion Pro"/>
              </a:rPr>
              <a:t>, A., Driscoll, M., Hurst, T, Coker, T., Grantham, A. G. , &amp;</a:t>
            </a:r>
            <a:r>
              <a:rPr lang="en-US" sz="1800" dirty="0">
                <a:latin typeface="Minion Pro"/>
              </a:rPr>
              <a:t> </a:t>
            </a:r>
            <a:r>
              <a:rPr lang="en-US" sz="1800" b="0" i="0" u="none" strike="noStrike" baseline="0" dirty="0" err="1">
                <a:latin typeface="Minion Pro"/>
              </a:rPr>
              <a:t>Bunet</a:t>
            </a:r>
            <a:r>
              <a:rPr lang="en-US" sz="1800" b="0" i="0" u="none" strike="noStrike" baseline="0" dirty="0">
                <a:latin typeface="Minion Pro"/>
              </a:rPr>
              <a:t>, A. (2021, April 9). Investigating the determinants of vaccine hesitancy within undergraduate students’ social sphere. </a:t>
            </a:r>
            <a:r>
              <a:rPr lang="en-US" sz="1800" b="0" i="1" u="none" strike="noStrike" baseline="0" dirty="0">
                <a:latin typeface="Minion Pro"/>
              </a:rPr>
              <a:t>Journal of Public Health: From Theory to Practice</a:t>
            </a:r>
            <a:r>
              <a:rPr lang="en-US" sz="1800" b="0" i="0" u="none" strike="noStrike" baseline="0" dirty="0">
                <a:latin typeface="Minion Pro"/>
              </a:rPr>
              <a:t>, 1–9.</a:t>
            </a:r>
          </a:p>
          <a:p>
            <a:pPr algn="l"/>
            <a:r>
              <a:rPr lang="en-US" i="1" dirty="0">
                <a:latin typeface="Minion Pro"/>
              </a:rPr>
              <a:t>Why do you think vaccine hesitancy is positively correlated with (non-Jewish) religiosity?</a:t>
            </a:r>
            <a:endParaRPr lang="en-US" i="1" dirty="0"/>
          </a:p>
        </p:txBody>
      </p:sp>
    </p:spTree>
    <p:extLst>
      <p:ext uri="{BB962C8B-B14F-4D97-AF65-F5344CB8AC3E}">
        <p14:creationId xmlns:p14="http://schemas.microsoft.com/office/powerpoint/2010/main" val="3602942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Religious thinking and COVID-19</a:t>
            </a:r>
          </a:p>
        </p:txBody>
      </p:sp>
      <p:sp>
        <p:nvSpPr>
          <p:cNvPr id="3" name="Content Placeholder 2"/>
          <p:cNvSpPr>
            <a:spLocks noGrp="1"/>
          </p:cNvSpPr>
          <p:nvPr>
            <p:ph idx="1"/>
          </p:nvPr>
        </p:nvSpPr>
        <p:spPr>
          <a:xfrm>
            <a:off x="838200" y="1371600"/>
            <a:ext cx="7848600" cy="5410200"/>
          </a:xfrm>
        </p:spPr>
        <p:txBody>
          <a:bodyPr>
            <a:normAutofit/>
          </a:bodyPr>
          <a:lstStyle/>
          <a:p>
            <a:pPr marL="0" indent="0">
              <a:buNone/>
            </a:pPr>
            <a:r>
              <a:rPr lang="en-US" dirty="0"/>
              <a:t>To use </a:t>
            </a:r>
            <a:r>
              <a:rPr lang="en-US" dirty="0" err="1"/>
              <a:t>Blamiers’s</a:t>
            </a:r>
            <a:r>
              <a:rPr lang="en-US" dirty="0"/>
              <a:t> terms, how would we engage the BEST secular thinking (how do we engage public health recommendations based on scientific data) and the BEST Christian thinking (how do we think about protecting our own and other people’s health as Christians)?</a:t>
            </a:r>
          </a:p>
          <a:p>
            <a:pPr marL="858838" indent="-396875"/>
            <a:r>
              <a:rPr lang="en-US" i="1" dirty="0"/>
              <a:t>Authority </a:t>
            </a:r>
          </a:p>
          <a:p>
            <a:pPr marL="858838" indent="-396875"/>
            <a:r>
              <a:rPr lang="en-US" i="1" dirty="0"/>
              <a:t>Empirical evidence</a:t>
            </a:r>
          </a:p>
          <a:p>
            <a:pPr marL="858838" indent="-396875"/>
            <a:r>
              <a:rPr lang="en-US" i="1" dirty="0"/>
              <a:t>Scripture and church tradition</a:t>
            </a:r>
          </a:p>
        </p:txBody>
      </p:sp>
    </p:spTree>
    <p:extLst>
      <p:ext uri="{BB962C8B-B14F-4D97-AF65-F5344CB8AC3E}">
        <p14:creationId xmlns:p14="http://schemas.microsoft.com/office/powerpoint/2010/main" val="3182692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Christian Psychologist?</a:t>
            </a:r>
          </a:p>
        </p:txBody>
      </p:sp>
      <p:sp>
        <p:nvSpPr>
          <p:cNvPr id="3" name="Content Placeholder 2"/>
          <p:cNvSpPr>
            <a:spLocks noGrp="1"/>
          </p:cNvSpPr>
          <p:nvPr>
            <p:ph idx="1"/>
          </p:nvPr>
        </p:nvSpPr>
        <p:spPr>
          <a:xfrm>
            <a:off x="952500" y="1447800"/>
            <a:ext cx="7848600" cy="5257800"/>
          </a:xfrm>
        </p:spPr>
        <p:txBody>
          <a:bodyPr>
            <a:normAutofit lnSpcReduction="10000"/>
          </a:bodyPr>
          <a:lstStyle/>
          <a:p>
            <a:pPr marL="0" indent="0">
              <a:buNone/>
            </a:pPr>
            <a:r>
              <a:rPr lang="en-US" dirty="0"/>
              <a:t>People often use terms like “Christian counseling” or “Christian psychology” without a clear sense of what they are referring to.  How might you respond to the following questions?</a:t>
            </a:r>
            <a:endParaRPr lang="en-US" sz="800" dirty="0"/>
          </a:p>
          <a:p>
            <a:pPr marL="0" indent="0">
              <a:buNone/>
            </a:pPr>
            <a:endParaRPr lang="en-US" sz="1400" dirty="0"/>
          </a:p>
          <a:p>
            <a:r>
              <a:rPr lang="en-US" sz="3000" dirty="0"/>
              <a:t>Are you a Christian psychologist?</a:t>
            </a:r>
          </a:p>
          <a:p>
            <a:r>
              <a:rPr lang="en-US" sz="3000" dirty="0"/>
              <a:t>Do you teach Christian psychology at this school?</a:t>
            </a:r>
          </a:p>
          <a:p>
            <a:r>
              <a:rPr lang="en-US" sz="3000" dirty="0"/>
              <a:t>Will a major in psychology help me to become a Christian counselor?</a:t>
            </a:r>
          </a:p>
        </p:txBody>
      </p:sp>
    </p:spTree>
    <p:extLst>
      <p:ext uri="{BB962C8B-B14F-4D97-AF65-F5344CB8AC3E}">
        <p14:creationId xmlns:p14="http://schemas.microsoft.com/office/powerpoint/2010/main" val="2538581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Christian Psychologist?</a:t>
            </a:r>
          </a:p>
        </p:txBody>
      </p:sp>
      <p:sp>
        <p:nvSpPr>
          <p:cNvPr id="3" name="Content Placeholder 2"/>
          <p:cNvSpPr>
            <a:spLocks noGrp="1"/>
          </p:cNvSpPr>
          <p:nvPr>
            <p:ph idx="1"/>
          </p:nvPr>
        </p:nvSpPr>
        <p:spPr>
          <a:xfrm>
            <a:off x="1066800" y="1447800"/>
            <a:ext cx="7848600" cy="5257800"/>
          </a:xfrm>
        </p:spPr>
        <p:txBody>
          <a:bodyPr>
            <a:noAutofit/>
          </a:bodyPr>
          <a:lstStyle/>
          <a:p>
            <a:pPr marL="0" indent="0">
              <a:buNone/>
            </a:pPr>
            <a:r>
              <a:rPr lang="en-US" dirty="0"/>
              <a:t>Entwistle suggests that a better way of framing this issue might be to ask:</a:t>
            </a:r>
          </a:p>
          <a:p>
            <a:pPr marL="0" indent="0">
              <a:buNone/>
            </a:pPr>
            <a:endParaRPr lang="en-US" sz="1200" dirty="0"/>
          </a:p>
          <a:p>
            <a:pPr marL="400050" lvl="1" indent="0">
              <a:buNone/>
            </a:pPr>
            <a:r>
              <a:rPr lang="en-US" sz="3200" i="1" dirty="0"/>
              <a:t>“What tangible difference does it make in one’s life and practice to be a psychologist who is a devoted follower of Christ?”</a:t>
            </a:r>
          </a:p>
          <a:p>
            <a:pPr marL="400050" lvl="1" indent="0">
              <a:buNone/>
            </a:pPr>
            <a:endParaRPr lang="en-US" sz="1200" dirty="0"/>
          </a:p>
          <a:p>
            <a:pPr marL="0" lvl="1" indent="0">
              <a:buNone/>
            </a:pPr>
            <a:r>
              <a:rPr lang="en-US" sz="3200" dirty="0"/>
              <a:t>What kinds of things would you need to consider as you think about how to answer this question?</a:t>
            </a:r>
          </a:p>
        </p:txBody>
      </p:sp>
    </p:spTree>
    <p:extLst>
      <p:ext uri="{BB962C8B-B14F-4D97-AF65-F5344CB8AC3E}">
        <p14:creationId xmlns:p14="http://schemas.microsoft.com/office/powerpoint/2010/main" val="134874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Christian Psychologist?</a:t>
            </a:r>
          </a:p>
        </p:txBody>
      </p:sp>
      <p:sp>
        <p:nvSpPr>
          <p:cNvPr id="3" name="Content Placeholder 2"/>
          <p:cNvSpPr>
            <a:spLocks noGrp="1"/>
          </p:cNvSpPr>
          <p:nvPr>
            <p:ph idx="1"/>
          </p:nvPr>
        </p:nvSpPr>
        <p:spPr>
          <a:xfrm>
            <a:off x="1066800" y="1447800"/>
            <a:ext cx="7620000" cy="5257800"/>
          </a:xfrm>
        </p:spPr>
        <p:txBody>
          <a:bodyPr>
            <a:noAutofit/>
          </a:bodyPr>
          <a:lstStyle/>
          <a:p>
            <a:pPr marL="0" indent="0">
              <a:buNone/>
            </a:pPr>
            <a:r>
              <a:rPr lang="en-US" sz="3600" dirty="0"/>
              <a:t>“By bringing a Christian framework and insights into a constructive relationship with contemporary psychology, a variety of approaches to integration are possible… [drawing] on scripture, Christian theology, and contemporary psychological theory and research as we seek to understand human nature and to relieve human suffering.”</a:t>
            </a:r>
          </a:p>
        </p:txBody>
      </p:sp>
    </p:spTree>
    <p:extLst>
      <p:ext uri="{BB962C8B-B14F-4D97-AF65-F5344CB8AC3E}">
        <p14:creationId xmlns:p14="http://schemas.microsoft.com/office/powerpoint/2010/main" val="3527567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Christian Psychologist?</a:t>
            </a:r>
          </a:p>
        </p:txBody>
      </p:sp>
      <p:sp>
        <p:nvSpPr>
          <p:cNvPr id="3" name="Content Placeholder 2"/>
          <p:cNvSpPr>
            <a:spLocks noGrp="1"/>
          </p:cNvSpPr>
          <p:nvPr>
            <p:ph idx="1"/>
          </p:nvPr>
        </p:nvSpPr>
        <p:spPr>
          <a:xfrm>
            <a:off x="1066800" y="1447800"/>
            <a:ext cx="7620000" cy="5257800"/>
          </a:xfrm>
        </p:spPr>
        <p:txBody>
          <a:bodyPr>
            <a:noAutofit/>
          </a:bodyPr>
          <a:lstStyle/>
          <a:p>
            <a:pPr marL="0" indent="0">
              <a:buNone/>
            </a:pPr>
            <a:r>
              <a:rPr lang="en-US" dirty="0"/>
              <a:t>Entwistle argued that the integration of psychology and Christianity involves two key elements. </a:t>
            </a:r>
          </a:p>
          <a:p>
            <a:pPr marL="0" indent="0">
              <a:buNone/>
            </a:pPr>
            <a:endParaRPr lang="en-US" sz="800" dirty="0"/>
          </a:p>
          <a:p>
            <a:pPr marL="914400" indent="-511175">
              <a:buAutoNum type="arabicPeriod"/>
            </a:pPr>
            <a:r>
              <a:rPr lang="en-US" sz="2900" dirty="0"/>
              <a:t>Identifying key Christian commitments that shape how we understand human beings, their relationship to God and to others, and their potentials and their problems to form a framework from which we study psychology, engage in research, and apply psychotherapeutic interventions. </a:t>
            </a:r>
          </a:p>
        </p:txBody>
      </p:sp>
    </p:spTree>
    <p:extLst>
      <p:ext uri="{BB962C8B-B14F-4D97-AF65-F5344CB8AC3E}">
        <p14:creationId xmlns:p14="http://schemas.microsoft.com/office/powerpoint/2010/main" val="2523334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Christian Psychologist?</a:t>
            </a:r>
          </a:p>
        </p:txBody>
      </p:sp>
      <p:sp>
        <p:nvSpPr>
          <p:cNvPr id="3" name="Content Placeholder 2"/>
          <p:cNvSpPr>
            <a:spLocks noGrp="1"/>
          </p:cNvSpPr>
          <p:nvPr>
            <p:ph idx="1"/>
          </p:nvPr>
        </p:nvSpPr>
        <p:spPr>
          <a:xfrm>
            <a:off x="1066800" y="1447800"/>
            <a:ext cx="7620000" cy="5257800"/>
          </a:xfrm>
        </p:spPr>
        <p:txBody>
          <a:bodyPr>
            <a:noAutofit/>
          </a:bodyPr>
          <a:lstStyle/>
          <a:p>
            <a:pPr marL="0" indent="0">
              <a:buNone/>
            </a:pPr>
            <a:r>
              <a:rPr lang="en-US" dirty="0"/>
              <a:t>Entwistle argued that the integration of psychology and Christianity involves two key elements. </a:t>
            </a:r>
          </a:p>
          <a:p>
            <a:pPr marL="0" indent="0">
              <a:buNone/>
            </a:pPr>
            <a:endParaRPr lang="en-US" sz="1200" dirty="0"/>
          </a:p>
          <a:p>
            <a:pPr marL="914400" indent="-457200">
              <a:buNone/>
              <a:tabLst>
                <a:tab pos="860425" algn="l"/>
              </a:tabLst>
            </a:pPr>
            <a:r>
              <a:rPr lang="en-US" dirty="0"/>
              <a:t>2.	Having a firm grasp of the theories, methods, and findings of psychology. </a:t>
            </a:r>
          </a:p>
          <a:p>
            <a:pPr marL="0" indent="0">
              <a:buNone/>
            </a:pPr>
            <a:endParaRPr lang="en-US" sz="1200" dirty="0"/>
          </a:p>
          <a:p>
            <a:pPr marL="0" indent="0">
              <a:buNone/>
            </a:pPr>
            <a:r>
              <a:rPr lang="en-US" i="1" dirty="0"/>
              <a:t>How does this proposal increase the complexity and the possibilities of relating psychology and Christianity? </a:t>
            </a:r>
          </a:p>
        </p:txBody>
      </p:sp>
    </p:spTree>
    <p:extLst>
      <p:ext uri="{BB962C8B-B14F-4D97-AF65-F5344CB8AC3E}">
        <p14:creationId xmlns:p14="http://schemas.microsoft.com/office/powerpoint/2010/main" val="1539687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Integration as a Noun and as a Verb</a:t>
            </a:r>
          </a:p>
        </p:txBody>
      </p:sp>
      <p:sp>
        <p:nvSpPr>
          <p:cNvPr id="3" name="Content Placeholder 2"/>
          <p:cNvSpPr>
            <a:spLocks noGrp="1"/>
          </p:cNvSpPr>
          <p:nvPr>
            <p:ph idx="1"/>
          </p:nvPr>
        </p:nvSpPr>
        <p:spPr/>
        <p:txBody>
          <a:bodyPr>
            <a:normAutofit fontScale="85000" lnSpcReduction="20000"/>
          </a:bodyPr>
          <a:lstStyle/>
          <a:p>
            <a:r>
              <a:rPr lang="en-US" sz="3900" dirty="0"/>
              <a:t>Integration as a noun - integration is </a:t>
            </a:r>
            <a:r>
              <a:rPr lang="en-US" sz="3900" i="1" dirty="0"/>
              <a:t>a</a:t>
            </a:r>
            <a:br>
              <a:rPr lang="en-US" sz="3900" dirty="0"/>
            </a:br>
            <a:r>
              <a:rPr lang="en-US" sz="3900" i="1" dirty="0"/>
              <a:t>priori</a:t>
            </a:r>
            <a:r>
              <a:rPr lang="en-US" sz="3900" dirty="0"/>
              <a:t>, </a:t>
            </a:r>
            <a:r>
              <a:rPr lang="en-US" sz="3900" u="sng" dirty="0"/>
              <a:t>a thing that we discover</a:t>
            </a:r>
            <a:r>
              <a:rPr lang="en-US" sz="3900" dirty="0"/>
              <a:t> when we</a:t>
            </a:r>
            <a:br>
              <a:rPr lang="en-US" sz="3900" dirty="0"/>
            </a:br>
            <a:r>
              <a:rPr lang="en-US" sz="3900" dirty="0"/>
              <a:t>are uncovering the fundamental unity</a:t>
            </a:r>
            <a:br>
              <a:rPr lang="en-US" sz="3900" dirty="0"/>
            </a:br>
            <a:r>
              <a:rPr lang="en-US" sz="3900" dirty="0"/>
              <a:t>that God created.</a:t>
            </a:r>
          </a:p>
          <a:p>
            <a:r>
              <a:rPr lang="en-US" sz="3900" dirty="0"/>
              <a:t>Integration as a verb - integration is </a:t>
            </a:r>
            <a:r>
              <a:rPr lang="en-US" sz="3900" u="sng" dirty="0"/>
              <a:t>something we do</a:t>
            </a:r>
            <a:r>
              <a:rPr lang="en-US" sz="3900" dirty="0"/>
              <a:t> as we create ways of thinking about, combining, and applying psychological and theological truths.</a:t>
            </a:r>
            <a:br>
              <a:rPr lang="en-US" dirty="0"/>
            </a:br>
            <a:br>
              <a:rPr lang="en-US" dirty="0"/>
            </a:br>
            <a:endParaRPr lang="en-US" dirty="0"/>
          </a:p>
        </p:txBody>
      </p:sp>
    </p:spTree>
    <p:extLst>
      <p:ext uri="{BB962C8B-B14F-4D97-AF65-F5344CB8AC3E}">
        <p14:creationId xmlns:p14="http://schemas.microsoft.com/office/powerpoint/2010/main" val="1410741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is Integration Necessary?</a:t>
            </a:r>
          </a:p>
        </p:txBody>
      </p:sp>
      <p:sp>
        <p:nvSpPr>
          <p:cNvPr id="3" name="Content Placeholder 2"/>
          <p:cNvSpPr>
            <a:spLocks noGrp="1"/>
          </p:cNvSpPr>
          <p:nvPr>
            <p:ph idx="1"/>
          </p:nvPr>
        </p:nvSpPr>
        <p:spPr/>
        <p:txBody>
          <a:bodyPr>
            <a:noAutofit/>
          </a:bodyPr>
          <a:lstStyle/>
          <a:p>
            <a:pPr marL="0" indent="0">
              <a:buNone/>
            </a:pPr>
            <a:r>
              <a:rPr lang="en-US" i="1" dirty="0"/>
              <a:t>“If Christ lays claim to all of life, then the work of integration becomes not just feasible, but imperative….”</a:t>
            </a:r>
            <a:endParaRPr lang="en-US" sz="800" i="1" dirty="0"/>
          </a:p>
          <a:p>
            <a:pPr marL="0" indent="0">
              <a:buNone/>
            </a:pPr>
            <a:r>
              <a:rPr lang="en-US" sz="800" i="1" dirty="0"/>
              <a:t> </a:t>
            </a:r>
          </a:p>
          <a:p>
            <a:r>
              <a:rPr lang="en-US" sz="2800" dirty="0"/>
              <a:t>What has Athens to do with Jerusalem?  A lot!!!  </a:t>
            </a:r>
          </a:p>
          <a:p>
            <a:r>
              <a:rPr lang="en-US" sz="2800" dirty="0"/>
              <a:t>But, as we will see in the rest of the book, integration is not simple because we will need to learn the customs of Athens and the customs of Jerusalem, and to carefully navigate what it means to be Christians working in the field of psychology.</a:t>
            </a:r>
          </a:p>
        </p:txBody>
      </p:sp>
    </p:spTree>
    <p:extLst>
      <p:ext uri="{BB962C8B-B14F-4D97-AF65-F5344CB8AC3E}">
        <p14:creationId xmlns:p14="http://schemas.microsoft.com/office/powerpoint/2010/main" val="533320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is Integration Necessary?</a:t>
            </a:r>
          </a:p>
        </p:txBody>
      </p:sp>
      <p:sp>
        <p:nvSpPr>
          <p:cNvPr id="3" name="Content Placeholder 2"/>
          <p:cNvSpPr>
            <a:spLocks noGrp="1"/>
          </p:cNvSpPr>
          <p:nvPr>
            <p:ph idx="1"/>
          </p:nvPr>
        </p:nvSpPr>
        <p:spPr/>
        <p:txBody>
          <a:bodyPr>
            <a:normAutofit/>
          </a:bodyPr>
          <a:lstStyle/>
          <a:p>
            <a:pPr marL="0" indent="0">
              <a:buNone/>
            </a:pPr>
            <a:r>
              <a:rPr lang="en-US" sz="4800" dirty="0"/>
              <a:t>To paraphrase </a:t>
            </a:r>
            <a:r>
              <a:rPr lang="en-US" sz="4800" dirty="0" err="1"/>
              <a:t>Wolterstorff</a:t>
            </a:r>
            <a:r>
              <a:rPr lang="en-US" sz="4800" dirty="0"/>
              <a:t>, </a:t>
            </a:r>
            <a:r>
              <a:rPr lang="en-US" sz="4800" i="1" dirty="0"/>
              <a:t>we must ponder deeply how to speak and act with Christian integrity as we work within the discipline of psychology.</a:t>
            </a:r>
          </a:p>
        </p:txBody>
      </p:sp>
    </p:spTree>
    <p:extLst>
      <p:ext uri="{BB962C8B-B14F-4D97-AF65-F5344CB8AC3E}">
        <p14:creationId xmlns:p14="http://schemas.microsoft.com/office/powerpoint/2010/main" val="3537574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Questions to Ponder</a:t>
            </a:r>
          </a:p>
        </p:txBody>
      </p:sp>
      <p:sp>
        <p:nvSpPr>
          <p:cNvPr id="3" name="Content Placeholder 2"/>
          <p:cNvSpPr>
            <a:spLocks noGrp="1"/>
          </p:cNvSpPr>
          <p:nvPr>
            <p:ph idx="1"/>
          </p:nvPr>
        </p:nvSpPr>
        <p:spPr>
          <a:xfrm>
            <a:off x="838200" y="1600200"/>
            <a:ext cx="7848600" cy="5105400"/>
          </a:xfrm>
        </p:spPr>
        <p:txBody>
          <a:bodyPr>
            <a:normAutofit fontScale="92500"/>
          </a:bodyPr>
          <a:lstStyle/>
          <a:p>
            <a:r>
              <a:rPr lang="en-US" sz="3600" dirty="0"/>
              <a:t>Before now, how much have you thought about what it means for someone to be uniquely and distinctively Christian within your intended profession?</a:t>
            </a:r>
          </a:p>
          <a:p>
            <a:r>
              <a:rPr lang="en-US" sz="3600" dirty="0"/>
              <a:t>What are some ways that you might need to think carefully about what it means to be from Jerusalem while living, working, and dialoguing with people from Athens? </a:t>
            </a:r>
          </a:p>
          <a:p>
            <a:endParaRPr lang="en-US" dirty="0"/>
          </a:p>
        </p:txBody>
      </p:sp>
    </p:spTree>
    <p:extLst>
      <p:ext uri="{BB962C8B-B14F-4D97-AF65-F5344CB8AC3E}">
        <p14:creationId xmlns:p14="http://schemas.microsoft.com/office/powerpoint/2010/main" val="1910997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5363</TotalTime>
  <Words>2504</Words>
  <Application>Microsoft Office PowerPoint</Application>
  <PresentationFormat>On-screen Show (4:3)</PresentationFormat>
  <Paragraphs>167</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Minion Pro</vt:lpstr>
      <vt:lpstr>Sylfaen</vt:lpstr>
      <vt:lpstr>Trajan Pro</vt:lpstr>
      <vt:lpstr>Office Theme</vt:lpstr>
      <vt:lpstr>Integrative Approaches to Psychology and Christianity – 4th ed.</vt:lpstr>
      <vt:lpstr>PowerPoint Slides  to Accompany    Integrative Approaches to Psychology and Christianity, 4th  Edition   Chapter 1 The Question of Necessity: Athens and Jerusalem </vt:lpstr>
      <vt:lpstr>Spirit Filled Church  of Our Lord Jesus</vt:lpstr>
      <vt:lpstr>A Metaphysical Rorschach</vt:lpstr>
      <vt:lpstr>A Metaphysical Rorschach</vt:lpstr>
      <vt:lpstr>“What indeed has Athens to do with Jerusalem?” </vt:lpstr>
      <vt:lpstr>Tertullian and the secular academy</vt:lpstr>
      <vt:lpstr>Tertullian’s conclusion</vt:lpstr>
      <vt:lpstr>Alternative views</vt:lpstr>
      <vt:lpstr>Alternative views</vt:lpstr>
      <vt:lpstr>What has Athens to do with Jerusalem?  An old but relevant question</vt:lpstr>
      <vt:lpstr>Athens and Jerusalem for Us</vt:lpstr>
      <vt:lpstr>Athens and Jerusalem for Us</vt:lpstr>
      <vt:lpstr>Athens and Jerusalem for Us</vt:lpstr>
      <vt:lpstr>Athens and Jerusalem for Us</vt:lpstr>
      <vt:lpstr>“Christian Thinking”</vt:lpstr>
      <vt:lpstr>“Christian Thinking”</vt:lpstr>
      <vt:lpstr>“Christian Thinking”</vt:lpstr>
      <vt:lpstr>Your Turn</vt:lpstr>
      <vt:lpstr>Religious thinking and COVID-19</vt:lpstr>
      <vt:lpstr>Religious thinking and COVID-19</vt:lpstr>
      <vt:lpstr>Religious thinking and COVID-19</vt:lpstr>
      <vt:lpstr>What is a Christian Psychologist?</vt:lpstr>
      <vt:lpstr>What is a Christian Psychologist?</vt:lpstr>
      <vt:lpstr>What is a Christian Psychologist?</vt:lpstr>
      <vt:lpstr>What is a Christian Psychologist?</vt:lpstr>
      <vt:lpstr>What is a Christian Psychologist?</vt:lpstr>
      <vt:lpstr>Integration as a Noun and as a Verb</vt:lpstr>
      <vt:lpstr>So, is Integration Necessary?</vt:lpstr>
      <vt:lpstr>So, is Integration Necessary?</vt:lpstr>
      <vt:lpstr>Some Questions to Ponder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Integrative Approaches  to Psychology and Christianity An Introduction to Worldview Issues, Philosophical Foundations, and Models of Integration</dc:title>
  <dc:creator>J Walter Malone</dc:creator>
  <cp:lastModifiedBy>David Entwistle</cp:lastModifiedBy>
  <cp:revision>145</cp:revision>
  <dcterms:created xsi:type="dcterms:W3CDTF">2015-05-18T19:09:05Z</dcterms:created>
  <dcterms:modified xsi:type="dcterms:W3CDTF">2021-11-15T21:10:41Z</dcterms:modified>
</cp:coreProperties>
</file>