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9" r:id="rId2"/>
    <p:sldId id="256" r:id="rId3"/>
    <p:sldId id="277" r:id="rId4"/>
    <p:sldId id="257" r:id="rId5"/>
    <p:sldId id="328" r:id="rId6"/>
    <p:sldId id="278" r:id="rId7"/>
    <p:sldId id="260" r:id="rId8"/>
    <p:sldId id="281" r:id="rId9"/>
    <p:sldId id="279" r:id="rId10"/>
    <p:sldId id="327" r:id="rId11"/>
    <p:sldId id="261" r:id="rId12"/>
    <p:sldId id="262" r:id="rId13"/>
    <p:sldId id="263" r:id="rId14"/>
    <p:sldId id="265" r:id="rId15"/>
    <p:sldId id="266" r:id="rId16"/>
    <p:sldId id="280" r:id="rId17"/>
    <p:sldId id="267" r:id="rId18"/>
    <p:sldId id="268" r:id="rId19"/>
    <p:sldId id="269" r:id="rId20"/>
    <p:sldId id="270" r:id="rId21"/>
    <p:sldId id="271" r:id="rId22"/>
    <p:sldId id="272" r:id="rId23"/>
    <p:sldId id="273" r:id="rId24"/>
    <p:sldId id="275" r:id="rId25"/>
    <p:sldId id="276" r:id="rId26"/>
    <p:sldId id="27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1A15"/>
    <a:srgbClr val="875F43"/>
    <a:srgbClr val="614537"/>
    <a:srgbClr val="F3E9D6"/>
    <a:srgbClr val="000000"/>
    <a:srgbClr val="7C5A4A"/>
    <a:srgbClr val="573D32"/>
    <a:srgbClr val="0A0605"/>
    <a:srgbClr val="F5EAD7"/>
    <a:srgbClr val="6245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026" y="10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D24B4-F731-4A45-A138-5D9478B02447}" type="datetimeFigureOut">
              <a:rPr lang="en-US" smtClean="0"/>
              <a:t>11/15/2021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F01B-82FF-405B-92B7-CD9B0917B0F0}" type="slidenum">
              <a:rPr lang="en-US" smtClean="0"/>
              <a:t>‹#›</a:t>
            </a:fld>
            <a:endParaRPr lang="en-US"/>
          </a:p>
        </p:txBody>
      </p:sp>
    </p:spTree>
    <p:extLst>
      <p:ext uri="{BB962C8B-B14F-4D97-AF65-F5344CB8AC3E}">
        <p14:creationId xmlns:p14="http://schemas.microsoft.com/office/powerpoint/2010/main" val="83541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Luther, on vocation Martin Luther, “Sermon in the Castle Church at Weimar” (25 October 1522, Saturday after the Eighteenth Sunday after Trinity), in D. Martin </a:t>
            </a:r>
            <a:r>
              <a:rPr lang="en-US" dirty="0" err="1"/>
              <a:t>Luthers</a:t>
            </a:r>
            <a:r>
              <a:rPr lang="en-US" dirty="0"/>
              <a:t> Werke: </a:t>
            </a:r>
            <a:r>
              <a:rPr lang="en-US" dirty="0" err="1"/>
              <a:t>Kritische</a:t>
            </a:r>
            <a:r>
              <a:rPr lang="en-US" dirty="0"/>
              <a:t> </a:t>
            </a:r>
            <a:r>
              <a:rPr lang="en-US" dirty="0" err="1"/>
              <a:t>Gesamtausgabe</a:t>
            </a:r>
            <a:r>
              <a:rPr lang="en-US" dirty="0"/>
              <a:t>, 60 vols. (Weimar: Herman </a:t>
            </a:r>
            <a:r>
              <a:rPr lang="en-US" dirty="0" err="1"/>
              <a:t>Böhlaus</a:t>
            </a:r>
            <a:r>
              <a:rPr lang="en-US" dirty="0"/>
              <a:t> </a:t>
            </a:r>
            <a:r>
              <a:rPr lang="en-US" dirty="0" err="1"/>
              <a:t>Nachfolger</a:t>
            </a:r>
            <a:r>
              <a:rPr lang="en-US" dirty="0"/>
              <a:t>, 1883–1980) 10/3:382 (</a:t>
            </a:r>
            <a:r>
              <a:rPr lang="en-US" dirty="0" err="1"/>
              <a:t>trans:Frederick</a:t>
            </a:r>
            <a:r>
              <a:rPr lang="en-US" dirty="0"/>
              <a:t> J. </a:t>
            </a:r>
            <a:r>
              <a:rPr lang="en-US" dirty="0" err="1"/>
              <a:t>Gaiser</a:t>
            </a:r>
            <a:r>
              <a:rPr lang="en-US" dirty="0"/>
              <a:t>,  https://wordandworld.luthersem.edu/content/pdfs/25-4_Work_and_Witness/25-4_Editorial.pdf).</a:t>
            </a:r>
          </a:p>
        </p:txBody>
      </p:sp>
      <p:sp>
        <p:nvSpPr>
          <p:cNvPr id="4" name="Slide Number Placeholder 3"/>
          <p:cNvSpPr>
            <a:spLocks noGrp="1"/>
          </p:cNvSpPr>
          <p:nvPr>
            <p:ph type="sldNum" sz="quarter" idx="5"/>
          </p:nvPr>
        </p:nvSpPr>
        <p:spPr/>
        <p:txBody>
          <a:bodyPr/>
          <a:lstStyle/>
          <a:p>
            <a:fld id="{AE9AE68D-8E7F-4055-B411-93AE5C8948A1}" type="slidenum">
              <a:rPr lang="en-US" smtClean="0"/>
              <a:t>8</a:t>
            </a:fld>
            <a:endParaRPr lang="en-US"/>
          </a:p>
        </p:txBody>
      </p:sp>
    </p:spTree>
    <p:extLst>
      <p:ext uri="{BB962C8B-B14F-4D97-AF65-F5344CB8AC3E}">
        <p14:creationId xmlns:p14="http://schemas.microsoft.com/office/powerpoint/2010/main" val="332043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a:t>Click to edit Master title style</a:t>
            </a:r>
          </a:p>
        </p:txBody>
      </p:sp>
      <p:sp>
        <p:nvSpPr>
          <p:cNvPr id="3" name="Content Placeholder 2"/>
          <p:cNvSpPr>
            <a:spLocks noGrp="1"/>
          </p:cNvSpPr>
          <p:nvPr>
            <p:ph idx="1"/>
          </p:nvPr>
        </p:nvSpPr>
        <p:spPr>
          <a:xfrm>
            <a:off x="1066800" y="1600200"/>
            <a:ext cx="76200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9" name="Picture 8">
            <a:extLst>
              <a:ext uri="{FF2B5EF4-FFF2-40B4-BE49-F238E27FC236}">
                <a16:creationId xmlns:a16="http://schemas.microsoft.com/office/drawing/2014/main" id="{6EB65E3A-11FF-425A-831A-FF8FA272C787}"/>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0" name="TextBox 9">
            <a:extLst>
              <a:ext uri="{FF2B5EF4-FFF2-40B4-BE49-F238E27FC236}">
                <a16:creationId xmlns:a16="http://schemas.microsoft.com/office/drawing/2014/main" id="{64876B19-7276-4B17-9F31-BD1074E6B2E2}"/>
              </a:ext>
            </a:extLst>
          </p:cNvPr>
          <p:cNvSpPr txBox="1"/>
          <p:nvPr userDrawn="1"/>
        </p:nvSpPr>
        <p:spPr>
          <a:xfrm rot="16200000">
            <a:off x="-2898447" y="3144080"/>
            <a:ext cx="6568135" cy="584775"/>
          </a:xfrm>
          <a:prstGeom prst="rect">
            <a:avLst/>
          </a:prstGeom>
          <a:noFill/>
        </p:spPr>
        <p:txBody>
          <a:bodyPr wrap="square" rtlCol="0">
            <a:spAutoFit/>
          </a:bodyPr>
          <a:lstStyle/>
          <a:p>
            <a:pPr algn="ctr"/>
            <a:r>
              <a:rPr lang="en-US" sz="3200" b="1" dirty="0">
                <a:solidFill>
                  <a:srgbClr val="F3E9D6"/>
                </a:solidFill>
                <a:effectLst>
                  <a:outerShdw blurRad="38100" dist="38100" dir="2700000" algn="tl">
                    <a:srgbClr val="000000">
                      <a:alpha val="43137"/>
                    </a:srgbClr>
                  </a:outerShdw>
                </a:effectLst>
              </a:rPr>
              <a:t>Preface and Introduction</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Preface </a:t>
            </a:r>
          </a:p>
          <a:p>
            <a:r>
              <a:rPr lang="en-US" sz="24000" dirty="0">
                <a:solidFill>
                  <a:srgbClr val="614537"/>
                </a:solidFill>
                <a:latin typeface="Sylfaen" panose="010A0502050306030303" pitchFamily="18" charset="0"/>
              </a:rPr>
              <a:t>and Introduction</a:t>
            </a:r>
          </a:p>
          <a:p>
            <a:endParaRPr lang="en-US" sz="240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660400"/>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Preface and Introduction</a:t>
            </a: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304800"/>
            <a:ext cx="4336584" cy="6248400"/>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9D6">
            <a:alpha val="92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2831-C194-4BB8-BBDB-E95FAD94B7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17867F-069A-44DF-A87E-2D91407F104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C36FBE6-518A-4ED9-8FD2-1B8F1B8A6FBA}"/>
              </a:ext>
            </a:extLst>
          </p:cNvPr>
          <p:cNvPicPr>
            <a:picLocks noChangeAspect="1"/>
          </p:cNvPicPr>
          <p:nvPr/>
        </p:nvPicPr>
        <p:blipFill>
          <a:blip r:embed="rId2"/>
          <a:stretch>
            <a:fillRect/>
          </a:stretch>
        </p:blipFill>
        <p:spPr>
          <a:xfrm>
            <a:off x="1066800" y="685800"/>
            <a:ext cx="7636788" cy="5486400"/>
          </a:xfrm>
          <a:prstGeom prst="rect">
            <a:avLst/>
          </a:prstGeom>
          <a:solidFill>
            <a:srgbClr val="F3E9D6"/>
          </a:solidFill>
          <a:effectLst>
            <a:outerShdw blurRad="1168400" dist="203200" dir="5400000" algn="ctr" rotWithShape="0">
              <a:srgbClr val="875F43"/>
            </a:outerShdw>
          </a:effectLst>
          <a:scene3d>
            <a:camera prst="orthographicFront"/>
            <a:lightRig rig="threePt" dir="t"/>
          </a:scene3d>
          <a:sp3d>
            <a:bevelT w="165100" prst="coolSlant"/>
            <a:bevelB w="165100" prst="coolSlant"/>
          </a:sp3d>
        </p:spPr>
      </p:pic>
    </p:spTree>
    <p:extLst>
      <p:ext uri="{BB962C8B-B14F-4D97-AF65-F5344CB8AC3E}">
        <p14:creationId xmlns:p14="http://schemas.microsoft.com/office/powerpoint/2010/main" val="1255473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Faith and Vocation</a:t>
            </a:r>
          </a:p>
        </p:txBody>
      </p:sp>
      <p:sp>
        <p:nvSpPr>
          <p:cNvPr id="3" name="Content Placeholder 2"/>
          <p:cNvSpPr>
            <a:spLocks noGrp="1"/>
          </p:cNvSpPr>
          <p:nvPr>
            <p:ph idx="1"/>
          </p:nvPr>
        </p:nvSpPr>
        <p:spPr>
          <a:xfrm>
            <a:off x="1143000" y="1447800"/>
            <a:ext cx="5486400" cy="4800600"/>
          </a:xfrm>
        </p:spPr>
        <p:txBody>
          <a:bodyPr>
            <a:normAutofit lnSpcReduction="10000"/>
          </a:bodyPr>
          <a:lstStyle/>
          <a:p>
            <a:pPr marL="0" indent="0">
              <a:buNone/>
            </a:pPr>
            <a:r>
              <a:rPr lang="en-US" dirty="0"/>
              <a:t>The word </a:t>
            </a:r>
            <a:r>
              <a:rPr lang="en-US" i="1" dirty="0"/>
              <a:t>vocation</a:t>
            </a:r>
            <a:r>
              <a:rPr lang="en-US" dirty="0"/>
              <a:t> originally held the idea that God fashioned each of us to be suitable for certain tasks and that he calls us to use our abilities for God’s glory and purposes.  </a:t>
            </a:r>
          </a:p>
          <a:p>
            <a:pPr marL="0" indent="0">
              <a:buNone/>
            </a:pPr>
            <a:endParaRPr lang="en-US" sz="2200" dirty="0"/>
          </a:p>
          <a:p>
            <a:pPr marL="0" indent="0">
              <a:buNone/>
            </a:pPr>
            <a:r>
              <a:rPr lang="en-US" dirty="0"/>
              <a:t>What does it mean to be </a:t>
            </a:r>
            <a:r>
              <a:rPr lang="en-US" i="1" dirty="0"/>
              <a:t>called</a:t>
            </a:r>
            <a:r>
              <a:rPr lang="en-US" dirty="0"/>
              <a:t> to be a </a:t>
            </a:r>
            <a:r>
              <a:rPr lang="en-US" i="1" dirty="0"/>
              <a:t>student</a:t>
            </a:r>
            <a:r>
              <a:rPr lang="en-US" dirty="0"/>
              <a:t>? </a:t>
            </a:r>
          </a:p>
        </p:txBody>
      </p:sp>
      <p:sp>
        <p:nvSpPr>
          <p:cNvPr id="6" name="TextBox 5">
            <a:extLst>
              <a:ext uri="{FF2B5EF4-FFF2-40B4-BE49-F238E27FC236}">
                <a16:creationId xmlns:a16="http://schemas.microsoft.com/office/drawing/2014/main" id="{6F0426D7-D853-4554-8142-B35CA0F93548}"/>
              </a:ext>
            </a:extLst>
          </p:cNvPr>
          <p:cNvSpPr txBox="1"/>
          <p:nvPr/>
        </p:nvSpPr>
        <p:spPr>
          <a:xfrm>
            <a:off x="6858000" y="2133600"/>
            <a:ext cx="2021609" cy="2893100"/>
          </a:xfrm>
          <a:prstGeom prst="rect">
            <a:avLst/>
          </a:prstGeom>
          <a:noFill/>
          <a:ln w="28575">
            <a:solidFill>
              <a:srgbClr val="2F1A15"/>
            </a:solidFill>
          </a:ln>
        </p:spPr>
        <p:txBody>
          <a:bodyPr wrap="square">
            <a:spAutoFit/>
          </a:bodyPr>
          <a:lstStyle/>
          <a:p>
            <a:pPr algn="ctr"/>
            <a:r>
              <a:rPr lang="en-US" sz="2400" b="0" i="1" u="none" strike="noStrike" baseline="0" dirty="0">
                <a:latin typeface="Arno Pro Display"/>
              </a:rPr>
              <a:t>Many people mistake our work for our vocation. Our vocation is the love of Jesus. </a:t>
            </a:r>
          </a:p>
          <a:p>
            <a:pPr algn="ctr"/>
            <a:endParaRPr lang="en-US" sz="2400" b="0" i="0" u="none" strike="noStrike" baseline="0" dirty="0">
              <a:latin typeface="Arno Pro Display"/>
            </a:endParaRPr>
          </a:p>
          <a:p>
            <a:r>
              <a:rPr lang="en-US" sz="1400" b="0" i="0" u="none" strike="noStrike" baseline="0" dirty="0">
                <a:latin typeface="Arno Pro Display"/>
              </a:rPr>
              <a:t>—MOTHER TERESA </a:t>
            </a:r>
            <a:endParaRPr lang="en-US" dirty="0"/>
          </a:p>
        </p:txBody>
      </p:sp>
    </p:spTree>
    <p:extLst>
      <p:ext uri="{BB962C8B-B14F-4D97-AF65-F5344CB8AC3E}">
        <p14:creationId xmlns:p14="http://schemas.microsoft.com/office/powerpoint/2010/main" val="36555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Faith and Vocation</a:t>
            </a:r>
          </a:p>
        </p:txBody>
      </p:sp>
      <p:sp>
        <p:nvSpPr>
          <p:cNvPr id="3" name="Content Placeholder 2"/>
          <p:cNvSpPr>
            <a:spLocks noGrp="1"/>
          </p:cNvSpPr>
          <p:nvPr>
            <p:ph idx="1"/>
          </p:nvPr>
        </p:nvSpPr>
        <p:spPr>
          <a:xfrm>
            <a:off x="1143000" y="1447800"/>
            <a:ext cx="7848600" cy="5105400"/>
          </a:xfrm>
        </p:spPr>
        <p:txBody>
          <a:bodyPr>
            <a:normAutofit lnSpcReduction="10000"/>
          </a:bodyPr>
          <a:lstStyle/>
          <a:p>
            <a:pPr marL="0" indent="0">
              <a:buNone/>
            </a:pPr>
            <a:r>
              <a:rPr lang="en-US" sz="4000" i="1" dirty="0"/>
              <a:t>“Let us go forth to our various employments, resolved to walk worthy of our Christian vocation.” </a:t>
            </a:r>
          </a:p>
          <a:p>
            <a:pPr marL="0" indent="0" algn="r">
              <a:buNone/>
            </a:pPr>
            <a:r>
              <a:rPr lang="en-US" dirty="0"/>
              <a:t>– </a:t>
            </a:r>
            <a:r>
              <a:rPr lang="en-US" dirty="0" err="1"/>
              <a:t>Vicesimus</a:t>
            </a:r>
            <a:r>
              <a:rPr lang="en-US" dirty="0"/>
              <a:t> Knox, 1700’s</a:t>
            </a:r>
          </a:p>
          <a:p>
            <a:pPr marL="0" indent="0">
              <a:buNone/>
            </a:pPr>
            <a:endParaRPr lang="en-US" dirty="0"/>
          </a:p>
          <a:p>
            <a:pPr marL="0" indent="0">
              <a:buNone/>
            </a:pPr>
            <a:r>
              <a:rPr lang="en-US" sz="2800" dirty="0"/>
              <a:t>Knox was a priest, headmaster, and writer. Why might his various occupations have led him to see employment and vocation as different things, and vocation as lived out in how we comport ourselves in our occupations?</a:t>
            </a:r>
          </a:p>
        </p:txBody>
      </p:sp>
    </p:spTree>
    <p:extLst>
      <p:ext uri="{BB962C8B-B14F-4D97-AF65-F5344CB8AC3E}">
        <p14:creationId xmlns:p14="http://schemas.microsoft.com/office/powerpoint/2010/main" val="3841373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Faith and Vocation</a:t>
            </a:r>
          </a:p>
        </p:txBody>
      </p:sp>
      <p:sp>
        <p:nvSpPr>
          <p:cNvPr id="3" name="Content Placeholder 2"/>
          <p:cNvSpPr>
            <a:spLocks noGrp="1"/>
          </p:cNvSpPr>
          <p:nvPr>
            <p:ph idx="1"/>
          </p:nvPr>
        </p:nvSpPr>
        <p:spPr/>
        <p:txBody>
          <a:bodyPr>
            <a:normAutofit/>
          </a:bodyPr>
          <a:lstStyle/>
          <a:p>
            <a:pPr marL="0" indent="0">
              <a:buNone/>
            </a:pPr>
            <a:r>
              <a:rPr lang="en-US" sz="4000" dirty="0"/>
              <a:t>In what ways can being a secretary, a sanitation worker, an artist, a mathematician, or any other “secular” occupation be a </a:t>
            </a:r>
            <a:r>
              <a:rPr lang="en-US" sz="4000" i="1" dirty="0"/>
              <a:t>calling into Christian vocation – </a:t>
            </a:r>
            <a:r>
              <a:rPr lang="en-US" sz="4000" dirty="0"/>
              <a:t>regardless of how explicit one is about matters of faith? </a:t>
            </a:r>
          </a:p>
        </p:txBody>
      </p:sp>
    </p:spTree>
    <p:extLst>
      <p:ext uri="{BB962C8B-B14F-4D97-AF65-F5344CB8AC3E}">
        <p14:creationId xmlns:p14="http://schemas.microsoft.com/office/powerpoint/2010/main" val="3990774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Faith and Vocation</a:t>
            </a:r>
          </a:p>
        </p:txBody>
      </p:sp>
      <p:sp>
        <p:nvSpPr>
          <p:cNvPr id="3" name="Content Placeholder 2"/>
          <p:cNvSpPr>
            <a:spLocks noGrp="1"/>
          </p:cNvSpPr>
          <p:nvPr>
            <p:ph idx="1"/>
          </p:nvPr>
        </p:nvSpPr>
        <p:spPr/>
        <p:txBody>
          <a:bodyPr>
            <a:normAutofit/>
          </a:bodyPr>
          <a:lstStyle/>
          <a:p>
            <a:pPr marL="0" indent="0">
              <a:buNone/>
            </a:pPr>
            <a:r>
              <a:rPr lang="en-US" sz="4000" dirty="0"/>
              <a:t>In what ways can being a counselor, social worker, or psychologist (whether in research or applied practice) be a </a:t>
            </a:r>
            <a:r>
              <a:rPr lang="en-US" sz="4000" i="1" dirty="0"/>
              <a:t>calling into Christian vocation – </a:t>
            </a:r>
            <a:r>
              <a:rPr lang="en-US" sz="4000" dirty="0"/>
              <a:t>regardless of how explicit one is about matters of faith? </a:t>
            </a:r>
          </a:p>
        </p:txBody>
      </p:sp>
    </p:spTree>
    <p:extLst>
      <p:ext uri="{BB962C8B-B14F-4D97-AF65-F5344CB8AC3E}">
        <p14:creationId xmlns:p14="http://schemas.microsoft.com/office/powerpoint/2010/main" val="351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6216A-BDF9-4B99-AC45-346CC40AADE3}"/>
              </a:ext>
            </a:extLst>
          </p:cNvPr>
          <p:cNvSpPr>
            <a:spLocks noGrp="1"/>
          </p:cNvSpPr>
          <p:nvPr>
            <p:ph type="title"/>
          </p:nvPr>
        </p:nvSpPr>
        <p:spPr>
          <a:xfrm>
            <a:off x="762000" y="-152400"/>
            <a:ext cx="7620000" cy="1143000"/>
          </a:xfrm>
        </p:spPr>
        <p:txBody>
          <a:bodyPr>
            <a:normAutofit/>
          </a:bodyPr>
          <a:lstStyle/>
          <a:p>
            <a:r>
              <a:rPr lang="en-US" dirty="0"/>
              <a:t>Martin Luther, on vocation</a:t>
            </a:r>
          </a:p>
        </p:txBody>
      </p:sp>
      <p:sp>
        <p:nvSpPr>
          <p:cNvPr id="3" name="Content Placeholder 2">
            <a:extLst>
              <a:ext uri="{FF2B5EF4-FFF2-40B4-BE49-F238E27FC236}">
                <a16:creationId xmlns:a16="http://schemas.microsoft.com/office/drawing/2014/main" id="{29F7DDFD-E1E8-418F-B9FE-DD76D08B419F}"/>
              </a:ext>
            </a:extLst>
          </p:cNvPr>
          <p:cNvSpPr>
            <a:spLocks noGrp="1"/>
          </p:cNvSpPr>
          <p:nvPr>
            <p:ph idx="1"/>
          </p:nvPr>
        </p:nvSpPr>
        <p:spPr>
          <a:xfrm>
            <a:off x="914400" y="861218"/>
            <a:ext cx="7924800" cy="5996782"/>
          </a:xfrm>
        </p:spPr>
        <p:txBody>
          <a:bodyPr>
            <a:noAutofit/>
          </a:bodyPr>
          <a:lstStyle/>
          <a:p>
            <a:pPr marL="0" indent="0">
              <a:buNone/>
            </a:pPr>
            <a:r>
              <a:rPr lang="en-US" sz="2700" dirty="0"/>
              <a:t>“The prince should think: Christ has served me and made everything to follow him; therefore, I should also serve my neighbor, protect him and everything that belongs to him. That is why God has given me this office, and I have it that I might serve him. That would be a good prince and ruler. When a prince sees his neighbor oppressed, he should think: That concerns me! I must protect and shield my neighbor.... The same is true for shoemaker, tailor, scribe, or reader. If he is a Christian tailor, he will say: I make these clothes because God has bidden me do so, so that I can earn a living, so that I can help and serve my neighbor. When a Christian does not serve the other, God is not present; that is not Christian living.”</a:t>
            </a:r>
          </a:p>
        </p:txBody>
      </p:sp>
    </p:spTree>
    <p:extLst>
      <p:ext uri="{BB962C8B-B14F-4D97-AF65-F5344CB8AC3E}">
        <p14:creationId xmlns:p14="http://schemas.microsoft.com/office/powerpoint/2010/main" val="286327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620000" cy="1143000"/>
          </a:xfrm>
        </p:spPr>
        <p:txBody>
          <a:bodyPr>
            <a:normAutofit/>
          </a:bodyPr>
          <a:lstStyle/>
          <a:p>
            <a:r>
              <a:rPr lang="en-US" dirty="0"/>
              <a:t>The Author’s Desire</a:t>
            </a:r>
          </a:p>
        </p:txBody>
      </p:sp>
      <p:sp>
        <p:nvSpPr>
          <p:cNvPr id="3" name="Content Placeholder 2"/>
          <p:cNvSpPr>
            <a:spLocks noGrp="1"/>
          </p:cNvSpPr>
          <p:nvPr>
            <p:ph idx="1"/>
          </p:nvPr>
        </p:nvSpPr>
        <p:spPr>
          <a:xfrm>
            <a:off x="838200" y="1219200"/>
            <a:ext cx="7848600" cy="5410200"/>
          </a:xfrm>
        </p:spPr>
        <p:txBody>
          <a:bodyPr>
            <a:normAutofit/>
          </a:bodyPr>
          <a:lstStyle/>
          <a:p>
            <a:pPr algn="just"/>
            <a:r>
              <a:rPr lang="en-US" sz="2800" dirty="0">
                <a:latin typeface="Minion Pro"/>
              </a:rPr>
              <a:t>to help Christians who are interested in the study or application of psychology “to walk worthy of our Christian vocation.”</a:t>
            </a:r>
            <a:endParaRPr lang="en-US" sz="2800" b="0" i="0" u="none" strike="noStrike" baseline="0" dirty="0">
              <a:solidFill>
                <a:srgbClr val="000000"/>
              </a:solidFill>
              <a:latin typeface="Minion Pro"/>
            </a:endParaRPr>
          </a:p>
          <a:p>
            <a:pPr algn="just"/>
            <a:r>
              <a:rPr lang="en-US" sz="2800" b="0" i="0" u="none" strike="noStrike" baseline="0" dirty="0">
                <a:latin typeface="Minion Pro"/>
              </a:rPr>
              <a:t>The author will “frame the issue of the integration of psychology and Christianity with attention to worldview issues, philosophical underpinnings, and models of integration.”</a:t>
            </a:r>
          </a:p>
          <a:p>
            <a:pPr algn="just"/>
            <a:r>
              <a:rPr lang="en-US" sz="2800" dirty="0">
                <a:latin typeface="Minion Pro"/>
              </a:rPr>
              <a:t>Why? Partly because psychology is NOT just about counseling! “Psychology is a discipline with rich historical and philosophical roots. It is a broad field that studies biological, intrapsychic, and interpersonal phenomena across the life span.” </a:t>
            </a:r>
          </a:p>
        </p:txBody>
      </p:sp>
    </p:spTree>
    <p:extLst>
      <p:ext uri="{BB962C8B-B14F-4D97-AF65-F5344CB8AC3E}">
        <p14:creationId xmlns:p14="http://schemas.microsoft.com/office/powerpoint/2010/main" val="283825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620000" cy="1143000"/>
          </a:xfrm>
        </p:spPr>
        <p:txBody>
          <a:bodyPr/>
          <a:lstStyle/>
          <a:p>
            <a:r>
              <a:rPr lang="en-US" dirty="0"/>
              <a:t>Compartmentalization</a:t>
            </a:r>
          </a:p>
        </p:txBody>
      </p:sp>
      <p:sp>
        <p:nvSpPr>
          <p:cNvPr id="3" name="Content Placeholder 2"/>
          <p:cNvSpPr>
            <a:spLocks noGrp="1"/>
          </p:cNvSpPr>
          <p:nvPr>
            <p:ph idx="1"/>
          </p:nvPr>
        </p:nvSpPr>
        <p:spPr>
          <a:xfrm>
            <a:off x="838200" y="1600200"/>
            <a:ext cx="7848600" cy="5029200"/>
          </a:xfrm>
        </p:spPr>
        <p:txBody>
          <a:bodyPr>
            <a:normAutofit lnSpcReduction="10000"/>
          </a:bodyPr>
          <a:lstStyle/>
          <a:p>
            <a:pPr marL="0" indent="0">
              <a:buNone/>
            </a:pPr>
            <a:r>
              <a:rPr lang="en-US" sz="3600" dirty="0"/>
              <a:t>Entwistle noted ways that he experienced compartmentalization:</a:t>
            </a:r>
          </a:p>
          <a:p>
            <a:pPr marL="0" indent="0">
              <a:buNone/>
            </a:pPr>
            <a:endParaRPr lang="en-US" sz="2000" dirty="0"/>
          </a:p>
          <a:p>
            <a:r>
              <a:rPr lang="en-US" dirty="0"/>
              <a:t>Distinguishing “full time Christian ministry” from “secular jobs”.</a:t>
            </a:r>
          </a:p>
          <a:p>
            <a:r>
              <a:rPr lang="en-US" dirty="0"/>
              <a:t>“Christian education” that never deeply explores connections between faith and disciplinary content.</a:t>
            </a:r>
          </a:p>
          <a:p>
            <a:r>
              <a:rPr lang="en-US" dirty="0"/>
              <a:t>To what degree have you observed such compartmentalization?  </a:t>
            </a:r>
          </a:p>
        </p:txBody>
      </p:sp>
    </p:spTree>
    <p:extLst>
      <p:ext uri="{BB962C8B-B14F-4D97-AF65-F5344CB8AC3E}">
        <p14:creationId xmlns:p14="http://schemas.microsoft.com/office/powerpoint/2010/main" val="289682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859"/>
            <a:ext cx="7848600" cy="2316162"/>
          </a:xfrm>
        </p:spPr>
        <p:txBody>
          <a:bodyPr>
            <a:normAutofit fontScale="90000"/>
          </a:bodyPr>
          <a:lstStyle/>
          <a:p>
            <a:pPr algn="l"/>
            <a:r>
              <a:rPr lang="en-US" dirty="0"/>
              <a:t>Introduction: The Fork in the road</a:t>
            </a:r>
            <a:br>
              <a:rPr lang="en-US" dirty="0"/>
            </a:br>
            <a:br>
              <a:rPr lang="en-US" sz="1200" dirty="0"/>
            </a:br>
            <a:r>
              <a:rPr lang="en-US" sz="3200" i="1" dirty="0">
                <a:latin typeface="Cambria" panose="02040503050406030204" pitchFamily="18" charset="0"/>
              </a:rPr>
              <a:t>When you come to a fork in the road, take it.</a:t>
            </a:r>
            <a:br>
              <a:rPr lang="en-US" sz="3200" i="1" dirty="0">
                <a:latin typeface="Cambria" panose="02040503050406030204" pitchFamily="18" charset="0"/>
              </a:rPr>
            </a:br>
            <a:r>
              <a:rPr lang="en-US" sz="3200" dirty="0"/>
              <a:t>—Yogi Berra</a:t>
            </a:r>
          </a:p>
        </p:txBody>
      </p:sp>
      <p:pic>
        <p:nvPicPr>
          <p:cNvPr id="1026" name="Picture 2" descr="E:\DCIM\100D5200\DSC_0142.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048000" y="1758078"/>
            <a:ext cx="5878436" cy="3916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838200" y="2286000"/>
            <a:ext cx="2133600" cy="3693319"/>
          </a:xfrm>
          <a:prstGeom prst="rect">
            <a:avLst/>
          </a:prstGeom>
          <a:noFill/>
        </p:spPr>
        <p:txBody>
          <a:bodyPr wrap="square" rtlCol="0">
            <a:spAutoFit/>
          </a:bodyPr>
          <a:lstStyle/>
          <a:p>
            <a:r>
              <a:rPr lang="en-US" sz="2600" dirty="0"/>
              <a:t>In what ways might the analogy of the fork in the road “fit” the viewpoints offered by psychology and theology? </a:t>
            </a:r>
          </a:p>
        </p:txBody>
      </p:sp>
      <p:sp>
        <p:nvSpPr>
          <p:cNvPr id="3" name="TextBox 2"/>
          <p:cNvSpPr txBox="1"/>
          <p:nvPr/>
        </p:nvSpPr>
        <p:spPr>
          <a:xfrm>
            <a:off x="3276600" y="6009540"/>
            <a:ext cx="2971800" cy="646331"/>
          </a:xfrm>
          <a:prstGeom prst="rect">
            <a:avLst/>
          </a:prstGeom>
          <a:noFill/>
        </p:spPr>
        <p:txBody>
          <a:bodyPr wrap="square" rtlCol="0">
            <a:spAutoFit/>
          </a:bodyPr>
          <a:lstStyle/>
          <a:p>
            <a:r>
              <a:rPr lang="en-US" sz="1200" dirty="0"/>
              <a:t>Photo credits for this and subsequent slides: Entwistle, D. N. (2015). </a:t>
            </a:r>
            <a:r>
              <a:rPr lang="en-US" sz="1200" i="1" dirty="0"/>
              <a:t>Gordon College, Coy Pond Loop</a:t>
            </a:r>
            <a:r>
              <a:rPr lang="en-US" sz="1200" dirty="0"/>
              <a:t>. Used by permission.</a:t>
            </a:r>
          </a:p>
        </p:txBody>
      </p:sp>
      <p:pic>
        <p:nvPicPr>
          <p:cNvPr id="5" name="Picture 2" descr="A Fork in the Road. I've been very surprised with the… | by Vinny ...">
            <a:extLst>
              <a:ext uri="{FF2B5EF4-FFF2-40B4-BE49-F238E27FC236}">
                <a16:creationId xmlns:a16="http://schemas.microsoft.com/office/drawing/2014/main" id="{E0F679A8-479E-4475-B1BD-711BE4FC81F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0" y="1691359"/>
            <a:ext cx="6038583" cy="3835968"/>
          </a:xfrm>
          <a:prstGeom prst="rect">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6B29F8A-4D1D-4F3F-BBB1-5599C2E44B65}"/>
              </a:ext>
            </a:extLst>
          </p:cNvPr>
          <p:cNvSpPr txBox="1"/>
          <p:nvPr/>
        </p:nvSpPr>
        <p:spPr>
          <a:xfrm>
            <a:off x="3048000" y="5638800"/>
            <a:ext cx="6061700" cy="1323439"/>
          </a:xfrm>
          <a:prstGeom prst="rect">
            <a:avLst/>
          </a:prstGeom>
          <a:solidFill>
            <a:srgbClr val="DBEEF4"/>
          </a:solidFill>
        </p:spPr>
        <p:txBody>
          <a:bodyPr wrap="square" rtlCol="0">
            <a:spAutoFit/>
          </a:bodyPr>
          <a:lstStyle/>
          <a:p>
            <a:pPr algn="ctr"/>
            <a:r>
              <a:rPr lang="en-US" sz="4000" dirty="0"/>
              <a:t>This is NOT what Yogi Berra was referring to…</a:t>
            </a:r>
          </a:p>
        </p:txBody>
      </p:sp>
    </p:spTree>
    <p:extLst>
      <p:ext uri="{BB962C8B-B14F-4D97-AF65-F5344CB8AC3E}">
        <p14:creationId xmlns:p14="http://schemas.microsoft.com/office/powerpoint/2010/main" val="1739745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childTnLst>
                          </p:cTn>
                        </p:par>
                        <p:par>
                          <p:cTn id="8" fill="hold">
                            <p:stCondLst>
                              <p:cond delay="1000"/>
                            </p:stCondLst>
                            <p:childTnLst>
                              <p:par>
                                <p:cTn id="9" presetID="10" presetClass="exit" presetSubtype="0" fill="hold" grpId="0" nodeType="afterEffect">
                                  <p:stCondLst>
                                    <p:cond delay="0"/>
                                  </p:stCondLst>
                                  <p:childTnLst>
                                    <p:animEffect transition="out" filter="fade">
                                      <p:cBhvr>
                                        <p:cTn id="10" dur="1000"/>
                                        <p:tgtEl>
                                          <p:spTgt spid="6"/>
                                        </p:tgtEl>
                                      </p:cBhvr>
                                    </p:animEffect>
                                    <p:set>
                                      <p:cBhvr>
                                        <p:cTn id="11"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DCIM\100D5200\DSC_0088.JPG"/>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571500" y="-76200"/>
            <a:ext cx="10411691" cy="6941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502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DCIM\100D5200\DSC_0083.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951018" y="0"/>
            <a:ext cx="10363200" cy="69088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DCIM\100D5200\DSC_0085.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486400" y="-1"/>
            <a:ext cx="3664527" cy="38070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DCIM\100D5200\DSC_0086.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507182" y="3807036"/>
            <a:ext cx="4032145" cy="3558964"/>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a:xfrm>
            <a:off x="5486400" y="0"/>
            <a:ext cx="0" cy="69088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8589818" y="733636"/>
            <a:ext cx="0" cy="61468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344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Perspectives</a:t>
            </a:r>
          </a:p>
        </p:txBody>
      </p:sp>
      <p:sp>
        <p:nvSpPr>
          <p:cNvPr id="3" name="Content Placeholder 2"/>
          <p:cNvSpPr>
            <a:spLocks noGrp="1"/>
          </p:cNvSpPr>
          <p:nvPr>
            <p:ph idx="1"/>
          </p:nvPr>
        </p:nvSpPr>
        <p:spPr>
          <a:xfrm>
            <a:off x="1066800" y="1600200"/>
            <a:ext cx="7620000" cy="5029200"/>
          </a:xfrm>
        </p:spPr>
        <p:txBody>
          <a:bodyPr>
            <a:normAutofit/>
          </a:bodyPr>
          <a:lstStyle/>
          <a:p>
            <a:r>
              <a:rPr lang="en-US" dirty="0"/>
              <a:t>What we see is partly dependent on our perspectives, assumptions and past experiences.</a:t>
            </a:r>
          </a:p>
          <a:p>
            <a:r>
              <a:rPr lang="en-US" dirty="0"/>
              <a:t>Even sharing the same vantage point, different people see different things.  </a:t>
            </a:r>
          </a:p>
          <a:p>
            <a:r>
              <a:rPr lang="en-US" dirty="0"/>
              <a:t>Some people would hike along the trail and commune with God, while others would never recognize the hand of God in the beauty of nature. </a:t>
            </a:r>
          </a:p>
        </p:txBody>
      </p:sp>
    </p:spTree>
    <p:extLst>
      <p:ext uri="{BB962C8B-B14F-4D97-AF65-F5344CB8AC3E}">
        <p14:creationId xmlns:p14="http://schemas.microsoft.com/office/powerpoint/2010/main" val="58487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Premises</a:t>
            </a:r>
          </a:p>
        </p:txBody>
      </p:sp>
      <p:sp>
        <p:nvSpPr>
          <p:cNvPr id="3" name="Content Placeholder 2"/>
          <p:cNvSpPr>
            <a:spLocks noGrp="1"/>
          </p:cNvSpPr>
          <p:nvPr>
            <p:ph idx="1"/>
          </p:nvPr>
        </p:nvSpPr>
        <p:spPr>
          <a:xfrm>
            <a:off x="838200" y="1371600"/>
            <a:ext cx="7848600" cy="4800600"/>
          </a:xfrm>
        </p:spPr>
        <p:txBody>
          <a:bodyPr>
            <a:noAutofit/>
          </a:bodyPr>
          <a:lstStyle/>
          <a:p>
            <a:r>
              <a:rPr lang="en-US" dirty="0"/>
              <a:t>We can gain a more complete view of human nature by drawing on both Christian theology and contemporary psychology.</a:t>
            </a:r>
          </a:p>
          <a:p>
            <a:r>
              <a:rPr lang="en-US" dirty="0"/>
              <a:t>BUT, our theological and psychological perspectives can easily be skewed by many things.</a:t>
            </a:r>
          </a:p>
        </p:txBody>
      </p:sp>
    </p:spTree>
    <p:extLst>
      <p:ext uri="{BB962C8B-B14F-4D97-AF65-F5344CB8AC3E}">
        <p14:creationId xmlns:p14="http://schemas.microsoft.com/office/powerpoint/2010/main" val="182854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Premises</a:t>
            </a:r>
          </a:p>
        </p:txBody>
      </p:sp>
      <p:sp>
        <p:nvSpPr>
          <p:cNvPr id="3" name="Content Placeholder 2"/>
          <p:cNvSpPr>
            <a:spLocks noGrp="1"/>
          </p:cNvSpPr>
          <p:nvPr>
            <p:ph idx="1"/>
          </p:nvPr>
        </p:nvSpPr>
        <p:spPr>
          <a:xfrm>
            <a:off x="838200" y="1371600"/>
            <a:ext cx="7848600" cy="4800600"/>
          </a:xfrm>
        </p:spPr>
        <p:txBody>
          <a:bodyPr>
            <a:noAutofit/>
          </a:bodyPr>
          <a:lstStyle/>
          <a:p>
            <a:r>
              <a:rPr lang="en-US" dirty="0"/>
              <a:t>Furthermore, thinking about psychology as Christians is not primarily about bringing the academic discipline of theology into dialogue with the academic discipline or clinical practice of psychology.</a:t>
            </a:r>
          </a:p>
          <a:p>
            <a:r>
              <a:rPr lang="en-US" dirty="0"/>
              <a:t>Christianity is much more than theology; it is an encounter with Christ that redeems and reorients human lives and brings about “the kingdom of God,” the redemption of all of creation. </a:t>
            </a:r>
          </a:p>
        </p:txBody>
      </p:sp>
    </p:spTree>
    <p:extLst>
      <p:ext uri="{BB962C8B-B14F-4D97-AF65-F5344CB8AC3E}">
        <p14:creationId xmlns:p14="http://schemas.microsoft.com/office/powerpoint/2010/main" val="61872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Premises</a:t>
            </a:r>
          </a:p>
        </p:txBody>
      </p:sp>
      <p:sp>
        <p:nvSpPr>
          <p:cNvPr id="3" name="Content Placeholder 2"/>
          <p:cNvSpPr>
            <a:spLocks noGrp="1"/>
          </p:cNvSpPr>
          <p:nvPr>
            <p:ph idx="1"/>
          </p:nvPr>
        </p:nvSpPr>
        <p:spPr>
          <a:xfrm>
            <a:off x="1066800" y="1600200"/>
            <a:ext cx="7848600" cy="5181600"/>
          </a:xfrm>
        </p:spPr>
        <p:txBody>
          <a:bodyPr>
            <a:noAutofit/>
          </a:bodyPr>
          <a:lstStyle/>
          <a:p>
            <a:r>
              <a:rPr lang="en-US" sz="3000" b="1" i="1" dirty="0"/>
              <a:t>Christianity is less a system of thought than it is a commitment to follow God with heart and soul and mind that lays claim on all of life. </a:t>
            </a:r>
          </a:p>
          <a:p>
            <a:r>
              <a:rPr lang="en-US" sz="3000" dirty="0"/>
              <a:t>If this is the case, integration will orient our understanding of what it means to be human as we participate with God’s work in the world. (NOTE: This does NOT mean that integration is about proselytizing; it DOES mean that we are participating in understanding God’s world and bringing healing to brokenness).  </a:t>
            </a:r>
          </a:p>
        </p:txBody>
      </p:sp>
    </p:spTree>
    <p:extLst>
      <p:ext uri="{BB962C8B-B14F-4D97-AF65-F5344CB8AC3E}">
        <p14:creationId xmlns:p14="http://schemas.microsoft.com/office/powerpoint/2010/main" val="401799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609600"/>
            <a:ext cx="7620000" cy="5867400"/>
          </a:xfrm>
        </p:spPr>
        <p:txBody>
          <a:bodyPr>
            <a:normAutofit fontScale="92500" lnSpcReduction="10000"/>
          </a:bodyPr>
          <a:lstStyle/>
          <a:p>
            <a:pPr marL="0" indent="0">
              <a:buNone/>
            </a:pPr>
            <a:r>
              <a:rPr lang="en-US" sz="4300" dirty="0"/>
              <a:t>“While the integration of psychology and Christianity will entail an academic component as we consider the disciplines of psychology and Christian theology, it will also require the formation of Christian character, guided by a Christian sense of purpose, as we live out the call to be redemptive agents in the world.”</a:t>
            </a:r>
            <a:endParaRPr lang="en-US" dirty="0"/>
          </a:p>
        </p:txBody>
      </p:sp>
    </p:spTree>
    <p:extLst>
      <p:ext uri="{BB962C8B-B14F-4D97-AF65-F5344CB8AC3E}">
        <p14:creationId xmlns:p14="http://schemas.microsoft.com/office/powerpoint/2010/main" val="87077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3" name="Content Placeholder 2"/>
          <p:cNvSpPr>
            <a:spLocks noGrp="1"/>
          </p:cNvSpPr>
          <p:nvPr>
            <p:ph idx="1"/>
          </p:nvPr>
        </p:nvSpPr>
        <p:spPr>
          <a:xfrm>
            <a:off x="762000" y="1600200"/>
            <a:ext cx="7924800" cy="4876800"/>
          </a:xfrm>
        </p:spPr>
        <p:txBody>
          <a:bodyPr>
            <a:normAutofit/>
          </a:bodyPr>
          <a:lstStyle/>
          <a:p>
            <a:r>
              <a:rPr lang="en-US" dirty="0"/>
              <a:t>Chapter 1 will help us look at the history of how Christians have thought about the relationship of faith and “secular” learning.</a:t>
            </a:r>
          </a:p>
          <a:p>
            <a:r>
              <a:rPr lang="en-US" dirty="0"/>
              <a:t>Chapter 2 will consider historical considerations about the relationship of science and Christianity.</a:t>
            </a:r>
          </a:p>
          <a:p>
            <a:r>
              <a:rPr lang="en-US" dirty="0"/>
              <a:t>Chapter 3 will consider some historical interactions between psychology and Christianity.</a:t>
            </a:r>
          </a:p>
        </p:txBody>
      </p:sp>
    </p:spTree>
    <p:extLst>
      <p:ext uri="{BB962C8B-B14F-4D97-AF65-F5344CB8AC3E}">
        <p14:creationId xmlns:p14="http://schemas.microsoft.com/office/powerpoint/2010/main" val="3685184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3" name="Content Placeholder 2"/>
          <p:cNvSpPr>
            <a:spLocks noGrp="1"/>
          </p:cNvSpPr>
          <p:nvPr>
            <p:ph idx="1"/>
          </p:nvPr>
        </p:nvSpPr>
        <p:spPr>
          <a:xfrm>
            <a:off x="762000" y="1600200"/>
            <a:ext cx="7924800" cy="4876800"/>
          </a:xfrm>
        </p:spPr>
        <p:txBody>
          <a:bodyPr>
            <a:normAutofit/>
          </a:bodyPr>
          <a:lstStyle/>
          <a:p>
            <a:r>
              <a:rPr lang="en-US" dirty="0"/>
              <a:t>Chapter 4 will introduce the concept of how a worldview frames how we think about human beings and their place in the world and will discuss some of the contours of a Christian worldview.</a:t>
            </a:r>
          </a:p>
          <a:p>
            <a:r>
              <a:rPr lang="en-US" dirty="0"/>
              <a:t>Chapter 5 will help us explore virtues that are necessary for us to pursue knowledge, and four epistemic methods (authority, logic, empiricism, and hermeneutics).</a:t>
            </a:r>
          </a:p>
        </p:txBody>
      </p:sp>
    </p:spTree>
    <p:extLst>
      <p:ext uri="{BB962C8B-B14F-4D97-AF65-F5344CB8AC3E}">
        <p14:creationId xmlns:p14="http://schemas.microsoft.com/office/powerpoint/2010/main" val="294856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3" name="Content Placeholder 2"/>
          <p:cNvSpPr>
            <a:spLocks noGrp="1"/>
          </p:cNvSpPr>
          <p:nvPr>
            <p:ph idx="1"/>
          </p:nvPr>
        </p:nvSpPr>
        <p:spPr>
          <a:xfrm>
            <a:off x="838200" y="1600200"/>
            <a:ext cx="7848600" cy="4953000"/>
          </a:xfrm>
        </p:spPr>
        <p:txBody>
          <a:bodyPr>
            <a:normAutofit/>
          </a:bodyPr>
          <a:lstStyle/>
          <a:p>
            <a:r>
              <a:rPr lang="en-US" dirty="0"/>
              <a:t>Chapter 6 will engage us in metaphysics – specifically, looking at the differences between naturalism and supernaturalism.</a:t>
            </a:r>
          </a:p>
          <a:p>
            <a:r>
              <a:rPr lang="en-US" dirty="0"/>
              <a:t>Chapter 7 will explore philosophical anthropology, and the unique perspectives that psychology and theology shed on human nature.</a:t>
            </a:r>
          </a:p>
        </p:txBody>
      </p:sp>
    </p:spTree>
    <p:extLst>
      <p:ext uri="{BB962C8B-B14F-4D97-AF65-F5344CB8AC3E}">
        <p14:creationId xmlns:p14="http://schemas.microsoft.com/office/powerpoint/2010/main" val="1140300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3" name="Content Placeholder 2"/>
          <p:cNvSpPr>
            <a:spLocks noGrp="1"/>
          </p:cNvSpPr>
          <p:nvPr>
            <p:ph idx="1"/>
          </p:nvPr>
        </p:nvSpPr>
        <p:spPr>
          <a:xfrm>
            <a:off x="838200" y="1600200"/>
            <a:ext cx="7848600" cy="5029200"/>
          </a:xfrm>
        </p:spPr>
        <p:txBody>
          <a:bodyPr>
            <a:normAutofit lnSpcReduction="10000"/>
          </a:bodyPr>
          <a:lstStyle/>
          <a:p>
            <a:r>
              <a:rPr lang="en-US" dirty="0"/>
              <a:t>Chapter 8 will introduce the idea that models are abstract representations of reality, and will introduce six models for relating psychology and Christianity (or religion, more broadly).</a:t>
            </a:r>
          </a:p>
          <a:p>
            <a:r>
              <a:rPr lang="en-US" dirty="0"/>
              <a:t>Chapter 9 will provide details about antagonistic models of disciplinary relationship: psychologists who see religion as pathological, and Christians who see psychology as a threat to godly counsel and living.</a:t>
            </a:r>
          </a:p>
        </p:txBody>
      </p:sp>
    </p:spTree>
    <p:extLst>
      <p:ext uri="{BB962C8B-B14F-4D97-AF65-F5344CB8AC3E}">
        <p14:creationId xmlns:p14="http://schemas.microsoft.com/office/powerpoint/2010/main" val="273936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3" name="Content Placeholder 2"/>
          <p:cNvSpPr>
            <a:spLocks noGrp="1"/>
          </p:cNvSpPr>
          <p:nvPr>
            <p:ph idx="1"/>
          </p:nvPr>
        </p:nvSpPr>
        <p:spPr>
          <a:xfrm>
            <a:off x="838200" y="1600200"/>
            <a:ext cx="7848600" cy="5029200"/>
          </a:xfrm>
        </p:spPr>
        <p:txBody>
          <a:bodyPr>
            <a:normAutofit fontScale="92500" lnSpcReduction="10000"/>
          </a:bodyPr>
          <a:lstStyle/>
          <a:p>
            <a:r>
              <a:rPr lang="en-US" dirty="0"/>
              <a:t>Chapter 10 examines four intermediate models that allow some positive interaction between psychology and Christianity (or religion):</a:t>
            </a:r>
          </a:p>
          <a:p>
            <a:pPr lvl="1"/>
            <a:r>
              <a:rPr lang="en-US" dirty="0"/>
              <a:t>Spies (who want to study or utilize the psychological benefits of religion)</a:t>
            </a:r>
          </a:p>
          <a:p>
            <a:pPr lvl="1"/>
            <a:r>
              <a:rPr lang="en-US" dirty="0"/>
              <a:t>Colonialists (who claim useful but isolated facets of psychology for theological benefit)</a:t>
            </a:r>
          </a:p>
          <a:p>
            <a:pPr lvl="1"/>
            <a:r>
              <a:rPr lang="en-US" dirty="0"/>
              <a:t>Rebuilders (who desire to create a uniquely “Christian psychology”), and</a:t>
            </a:r>
          </a:p>
          <a:p>
            <a:pPr lvl="1"/>
            <a:r>
              <a:rPr lang="en-US" dirty="0"/>
              <a:t>Neutral Parties (who see psychology and theology as largely useful, distinct disciplines that should be kept independent of each other.</a:t>
            </a:r>
          </a:p>
        </p:txBody>
      </p:sp>
    </p:spTree>
    <p:extLst>
      <p:ext uri="{BB962C8B-B14F-4D97-AF65-F5344CB8AC3E}">
        <p14:creationId xmlns:p14="http://schemas.microsoft.com/office/powerpoint/2010/main" val="136500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3" name="Content Placeholder 2"/>
          <p:cNvSpPr>
            <a:spLocks noGrp="1"/>
          </p:cNvSpPr>
          <p:nvPr>
            <p:ph idx="1"/>
          </p:nvPr>
        </p:nvSpPr>
        <p:spPr>
          <a:xfrm>
            <a:off x="762000" y="1600200"/>
            <a:ext cx="7924800" cy="5029200"/>
          </a:xfrm>
        </p:spPr>
        <p:txBody>
          <a:bodyPr>
            <a:normAutofit/>
          </a:bodyPr>
          <a:lstStyle/>
          <a:p>
            <a:r>
              <a:rPr lang="en-US" dirty="0"/>
              <a:t>Chapter 11 explores the idea that psychology and Christian theology can interact in a dynamic fashion that allows us to develop a holistic view of persons.  </a:t>
            </a:r>
          </a:p>
          <a:p>
            <a:pPr lvl="1"/>
            <a:r>
              <a:rPr lang="en-US" dirty="0"/>
              <a:t>Core Christian convictions that guide integration are discussed.</a:t>
            </a:r>
          </a:p>
          <a:p>
            <a:pPr lvl="1"/>
            <a:r>
              <a:rPr lang="en-US" dirty="0"/>
              <a:t>The history of integration in the Christian liberal arts tradition is reviewed.</a:t>
            </a:r>
          </a:p>
          <a:p>
            <a:pPr lvl="1"/>
            <a:r>
              <a:rPr lang="en-US" dirty="0"/>
              <a:t>Different types of integration are explored.</a:t>
            </a:r>
          </a:p>
          <a:p>
            <a:pPr lvl="1"/>
            <a:endParaRPr lang="en-US" dirty="0"/>
          </a:p>
        </p:txBody>
      </p:sp>
    </p:spTree>
    <p:extLst>
      <p:ext uri="{BB962C8B-B14F-4D97-AF65-F5344CB8AC3E}">
        <p14:creationId xmlns:p14="http://schemas.microsoft.com/office/powerpoint/2010/main" val="138767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3" name="Content Placeholder 2"/>
          <p:cNvSpPr>
            <a:spLocks noGrp="1"/>
          </p:cNvSpPr>
          <p:nvPr>
            <p:ph idx="1"/>
          </p:nvPr>
        </p:nvSpPr>
        <p:spPr>
          <a:xfrm>
            <a:off x="762000" y="1600200"/>
            <a:ext cx="7924800" cy="5029200"/>
          </a:xfrm>
        </p:spPr>
        <p:txBody>
          <a:bodyPr>
            <a:normAutofit lnSpcReduction="10000"/>
          </a:bodyPr>
          <a:lstStyle/>
          <a:p>
            <a:r>
              <a:rPr lang="en-US" dirty="0"/>
              <a:t>Chapter 12 provides examples of what integration might look like in critiquing or developing psychological theories from a Christian perspective and discusses ethical and practice issues for integration.</a:t>
            </a:r>
          </a:p>
          <a:p>
            <a:r>
              <a:rPr lang="en-US" dirty="0"/>
              <a:t>Chapter 13 explores various church traditions and individuals who represent unique examples of how to go about the task of relating Christian faith and psychology.</a:t>
            </a:r>
          </a:p>
          <a:p>
            <a:pPr lvl="1"/>
            <a:endParaRPr lang="en-US" dirty="0"/>
          </a:p>
        </p:txBody>
      </p:sp>
    </p:spTree>
    <p:extLst>
      <p:ext uri="{BB962C8B-B14F-4D97-AF65-F5344CB8AC3E}">
        <p14:creationId xmlns:p14="http://schemas.microsoft.com/office/powerpoint/2010/main" val="319277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hope and a prayer</a:t>
            </a:r>
          </a:p>
        </p:txBody>
      </p:sp>
      <p:sp>
        <p:nvSpPr>
          <p:cNvPr id="3" name="Content Placeholder 2"/>
          <p:cNvSpPr>
            <a:spLocks noGrp="1"/>
          </p:cNvSpPr>
          <p:nvPr>
            <p:ph idx="1"/>
          </p:nvPr>
        </p:nvSpPr>
        <p:spPr>
          <a:xfrm>
            <a:off x="838200" y="1447800"/>
            <a:ext cx="7848600" cy="4602163"/>
          </a:xfrm>
        </p:spPr>
        <p:txBody>
          <a:bodyPr>
            <a:noAutofit/>
          </a:bodyPr>
          <a:lstStyle/>
          <a:p>
            <a:r>
              <a:rPr lang="en-US" sz="3600" dirty="0"/>
              <a:t>Entwistle ends the Introduction citing Col. 3:17, which admonishes Christians to “give praise and thanks to God in all things.”  His hope is that the book “will engage your mind and draw you closer to your Creator.”</a:t>
            </a:r>
          </a:p>
          <a:p>
            <a:r>
              <a:rPr lang="en-US" sz="3600" dirty="0"/>
              <a:t>What is your part? What do you need to do to get the most out of this book and this course?</a:t>
            </a:r>
          </a:p>
        </p:txBody>
      </p:sp>
    </p:spTree>
    <p:extLst>
      <p:ext uri="{BB962C8B-B14F-4D97-AF65-F5344CB8AC3E}">
        <p14:creationId xmlns:p14="http://schemas.microsoft.com/office/powerpoint/2010/main" val="37283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5351</TotalTime>
  <Words>1645</Words>
  <Application>Microsoft Office PowerPoint</Application>
  <PresentationFormat>On-screen Show (4:3)</PresentationFormat>
  <Paragraphs>89</Paragraphs>
  <Slides>26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Arno Pro Display</vt:lpstr>
      <vt:lpstr>Calibri</vt:lpstr>
      <vt:lpstr>Cambria</vt:lpstr>
      <vt:lpstr>Minion Pro</vt:lpstr>
      <vt:lpstr>Sylfaen</vt:lpstr>
      <vt:lpstr>Trajan Pro</vt:lpstr>
      <vt:lpstr>Office Theme</vt:lpstr>
      <vt:lpstr>Integrative Approaches to Psychology and Christianity – 4th ed.</vt:lpstr>
      <vt:lpstr>PowerPoint Slides  to Accompany    Integrative Approaches to Psychology and Christianity, 4th  Edition   Preface and Introduction</vt:lpstr>
      <vt:lpstr>PowerPoint Presentation</vt:lpstr>
      <vt:lpstr>Christian Faith and Vocation</vt:lpstr>
      <vt:lpstr>Christian Faith and Vocation</vt:lpstr>
      <vt:lpstr>Christian Faith and Vocation</vt:lpstr>
      <vt:lpstr>Christian Faith and Vocation</vt:lpstr>
      <vt:lpstr>Martin Luther, on vocation</vt:lpstr>
      <vt:lpstr>The Author’s Desire</vt:lpstr>
      <vt:lpstr>Compartmentalization</vt:lpstr>
      <vt:lpstr>Introduction: The Fork in the road  When you come to a fork in the road, take it. —Yogi Berra</vt:lpstr>
      <vt:lpstr>PowerPoint Presentation</vt:lpstr>
      <vt:lpstr>PowerPoint Presentation</vt:lpstr>
      <vt:lpstr>Perspectives</vt:lpstr>
      <vt:lpstr>Premises</vt:lpstr>
      <vt:lpstr>Premises</vt:lpstr>
      <vt:lpstr>Premises</vt:lpstr>
      <vt:lpstr>PowerPoint Presentation</vt:lpstr>
      <vt:lpstr>Where do we go from here?</vt:lpstr>
      <vt:lpstr>Where do we go from here?</vt:lpstr>
      <vt:lpstr>Where do we go from here?</vt:lpstr>
      <vt:lpstr>Where do we go from here?</vt:lpstr>
      <vt:lpstr>Where do we go from here?</vt:lpstr>
      <vt:lpstr>Where do we go from here?</vt:lpstr>
      <vt:lpstr>Where do we go from here?</vt:lpstr>
      <vt:lpstr>A hope and a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146</cp:revision>
  <dcterms:created xsi:type="dcterms:W3CDTF">2015-05-18T19:09:05Z</dcterms:created>
  <dcterms:modified xsi:type="dcterms:W3CDTF">2021-11-15T20:31:10Z</dcterms:modified>
</cp:coreProperties>
</file>